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81" r:id="rId4"/>
    <p:sldId id="259" r:id="rId5"/>
    <p:sldId id="268" r:id="rId6"/>
    <p:sldId id="257" r:id="rId7"/>
    <p:sldId id="262" r:id="rId8"/>
    <p:sldId id="263" r:id="rId9"/>
    <p:sldId id="283" r:id="rId10"/>
    <p:sldId id="282" r:id="rId11"/>
    <p:sldId id="275" r:id="rId12"/>
    <p:sldId id="276" r:id="rId13"/>
    <p:sldId id="293" r:id="rId14"/>
    <p:sldId id="284" r:id="rId15"/>
    <p:sldId id="258" r:id="rId16"/>
    <p:sldId id="267" r:id="rId17"/>
    <p:sldId id="292" r:id="rId18"/>
    <p:sldId id="291" r:id="rId19"/>
    <p:sldId id="266" r:id="rId20"/>
    <p:sldId id="261" r:id="rId21"/>
    <p:sldId id="264" r:id="rId22"/>
    <p:sldId id="287" r:id="rId23"/>
    <p:sldId id="272" r:id="rId24"/>
    <p:sldId id="265" r:id="rId25"/>
    <p:sldId id="278" r:id="rId26"/>
    <p:sldId id="277" r:id="rId27"/>
    <p:sldId id="269" r:id="rId28"/>
    <p:sldId id="260" r:id="rId29"/>
    <p:sldId id="270" r:id="rId30"/>
    <p:sldId id="286" r:id="rId31"/>
    <p:sldId id="274" r:id="rId32"/>
    <p:sldId id="273" r:id="rId33"/>
    <p:sldId id="271" r:id="rId34"/>
    <p:sldId id="289" r:id="rId35"/>
    <p:sldId id="285" r:id="rId36"/>
    <p:sldId id="280" r:id="rId37"/>
    <p:sldId id="279" r:id="rId38"/>
    <p:sldId id="288" r:id="rId39"/>
    <p:sldId id="290" r:id="rId40"/>
  </p:sldIdLst>
  <p:sldSz cx="12192000" cy="6858000"/>
  <p:notesSz cx="6858000" cy="9144000"/>
  <p:embeddedFontLst>
    <p:embeddedFont>
      <p:font typeface="ChalkDust" pitchFamily="2" charset="0"/>
      <p:regular r:id="rId41"/>
    </p:embeddedFont>
    <p:embeddedFont>
      <p:font typeface="Century Schoolbook" panose="020406040505050203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anklin Gothic Demi" panose="020B0703020102020204" pitchFamily="34" charset="0"/>
      <p:regular r:id="rId50"/>
      <p:italic r:id="rId51"/>
    </p:embeddedFont>
    <p:embeddedFont>
      <p:font typeface="Bradley Hand ITC" panose="03070402050302030203" pitchFamily="66" charset="0"/>
      <p:regular r:id="rId52"/>
    </p:embeddedFont>
    <p:embeddedFont>
      <p:font typeface="Gin" panose="00000500000000000000" pitchFamily="2" charset="0"/>
      <p:regular r:id="rId53"/>
    </p:embeddedFont>
    <p:embeddedFont>
      <p:font typeface="Kartika" panose="02020503030404060203" pitchFamily="18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19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90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3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0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9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5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53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58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0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2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09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50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5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1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7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3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002F9-86DB-4D10-8EED-8302A3089CAA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8/15/2014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8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nowledgequestmap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owledgequestmaps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commons.wikimedia.org/wiki/User:KVDP" TargetMode="Externa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tomrichey.net/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www.knowledgequestmap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Nikate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Nikate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/>
          <a:stretch/>
        </p:blipFill>
        <p:spPr bwMode="auto">
          <a:xfrm>
            <a:off x="-76199" y="1"/>
            <a:ext cx="12297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4372960"/>
            <a:ext cx="12268199" cy="1481960"/>
          </a:xfrm>
        </p:spPr>
        <p:txBody>
          <a:bodyPr anchor="ctr">
            <a:normAutofit/>
          </a:bodyPr>
          <a:lstStyle/>
          <a:p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 American Cultures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5650" y="5619750"/>
            <a:ext cx="4438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1491-1607</a:t>
            </a:r>
            <a:endParaRPr 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21181" r="3860" b="1717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70" y="629818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Eskimo Seal Hunter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7256" y="6283241"/>
            <a:ext cx="4971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u="none" strike="noStrike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Special Collections, </a:t>
            </a:r>
            <a:r>
              <a:rPr lang="en-US" sz="2000" b="0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Toronto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9735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7" b="46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94" y="4600227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 Meat</a:t>
            </a:r>
            <a:endParaRPr lang="en-US" sz="9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35462" y="6370583"/>
            <a:ext cx="3048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Photo by Thomas </a:t>
            </a:r>
            <a:r>
              <a:rPr lang="en-US" sz="1600" b="1" dirty="0" err="1" smtClean="0">
                <a:solidFill>
                  <a:schemeClr val="tx1"/>
                </a:solidFill>
              </a:rPr>
              <a:t>Woodtli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90" y="169182"/>
            <a:ext cx="3131851" cy="39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622608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9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f/f6/Buffalo_Hu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1673"/>
          <a:stretch/>
        </p:blipFill>
        <p:spPr bwMode="auto">
          <a:xfrm>
            <a:off x="0" y="-38101"/>
            <a:ext cx="121920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675"/>
            <a:ext cx="10515600" cy="1325563"/>
          </a:xfrm>
        </p:spPr>
        <p:txBody>
          <a:bodyPr>
            <a:noAutofit/>
          </a:bodyPr>
          <a:lstStyle/>
          <a:p>
            <a:r>
              <a:rPr lang="en-US" sz="7600" dirty="0" smtClean="0">
                <a:latin typeface="Gin" pitchFamily="50" charset="0"/>
              </a:rPr>
              <a:t>Plains Indian Bison Hunt</a:t>
            </a:r>
            <a:endParaRPr lang="en-US" sz="7600" dirty="0">
              <a:latin typeface="Gin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1428" y="6138863"/>
            <a:ext cx="4006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none" strike="noStrike" dirty="0" smtClean="0">
                <a:latin typeface="Arial" panose="020B0604020202020204" pitchFamily="34" charset="0"/>
              </a:rPr>
              <a:t>Source: </a:t>
            </a:r>
            <a:r>
              <a:rPr lang="en-US" b="0" i="0" u="none" strike="noStrike" dirty="0" smtClean="0">
                <a:effectLst/>
                <a:latin typeface="Arial" panose="020B0604020202020204" pitchFamily="34" charset="0"/>
              </a:rPr>
              <a:t>Library and Archives Canada</a:t>
            </a:r>
          </a:p>
          <a:p>
            <a:pPr algn="r"/>
            <a:r>
              <a:rPr lang="en-US" b="0" i="0" dirty="0" smtClean="0">
                <a:effectLst/>
                <a:latin typeface="Arial" panose="020B0604020202020204" pitchFamily="34" charset="0"/>
              </a:rPr>
              <a:t>Artist: George Catlin (d. 1872)</a:t>
            </a:r>
          </a:p>
        </p:txBody>
      </p:sp>
    </p:spTree>
    <p:extLst>
      <p:ext uri="{BB962C8B-B14F-4D97-AF65-F5344CB8AC3E}">
        <p14:creationId xmlns:p14="http://schemas.microsoft.com/office/powerpoint/2010/main" val="14523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f/Alfred_Jacob_Miller_-_Hunting_Buffalo_-_Walters_371940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i="1" dirty="0" smtClean="0"/>
              <a:t>GERONIMO!!!</a:t>
            </a:r>
            <a:endParaRPr lang="en-US" sz="11500" i="1" dirty="0"/>
          </a:p>
        </p:txBody>
      </p:sp>
    </p:spTree>
    <p:extLst>
      <p:ext uri="{BB962C8B-B14F-4D97-AF65-F5344CB8AC3E}">
        <p14:creationId xmlns:p14="http://schemas.microsoft.com/office/powerpoint/2010/main" val="11025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f/Alfred_Jacob_Miller_-_Hunting_Buffalo_-_Walters_371940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87535">
            <a:off x="3486151" y="879475"/>
            <a:ext cx="7848600" cy="1325563"/>
          </a:xfrm>
        </p:spPr>
        <p:txBody>
          <a:bodyPr>
            <a:no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Yes, I know Geronimo wasn’t a Plains Indian.</a:t>
            </a:r>
            <a:endParaRPr lang="en-US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/>
          <a:stretch/>
        </p:blipFill>
        <p:spPr bwMode="auto">
          <a:xfrm>
            <a:off x="-76199" y="1"/>
            <a:ext cx="12297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4582510"/>
            <a:ext cx="12268199" cy="1481960"/>
          </a:xfrm>
        </p:spPr>
        <p:txBody>
          <a:bodyPr anchor="ctr">
            <a:normAutofit/>
          </a:bodyPr>
          <a:lstStyle/>
          <a:p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Nomadic Lifestyle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1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1/1b/Wichita_Indian_village_1850-1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92"/>
            <a:ext cx="12192000" cy="642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739" y="665748"/>
            <a:ext cx="5334000" cy="16443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7300" dirty="0" err="1" smtClean="0">
                <a:latin typeface="+mj-lt"/>
              </a:rPr>
              <a:t>Witchita</a:t>
            </a:r>
            <a:r>
              <a:rPr lang="en-US" sz="7300" dirty="0" smtClean="0">
                <a:latin typeface="+mj-lt"/>
              </a:rPr>
              <a:t> Tribe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000" i="1" dirty="0" smtClean="0"/>
              <a:t>(Agriculture &amp; Trade)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0166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29459" r="17268" b="245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238500"/>
            <a:ext cx="4568392" cy="31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1650" y="6122438"/>
            <a:ext cx="459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4"/>
              </a:rPr>
              <a:t>knowledgequestmaps.com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229350" y="5910396"/>
            <a:ext cx="31051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/>
              <a:t>© Terri Johnson</a:t>
            </a:r>
          </a:p>
          <a:p>
            <a:pPr algn="r"/>
            <a:r>
              <a:rPr lang="en-US" i="1" dirty="0" smtClean="0"/>
              <a:t>Used with Permission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33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richey\Box Sync\Design Resources\Graphics\Textures and Backgrounds\Chalkboard Seamless Textures\PNG\chalkboard-gray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596" y="580033"/>
            <a:ext cx="8226969" cy="1325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halkDust" pitchFamily="2" charset="0"/>
              </a:rPr>
              <a:t>OBJECTIVES</a:t>
            </a:r>
            <a:endParaRPr lang="en-US" sz="9600" dirty="0">
              <a:solidFill>
                <a:schemeClr val="bg1"/>
              </a:solidFill>
              <a:latin typeface="ChalkDus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386" y="2406315"/>
            <a:ext cx="10515600" cy="3770647"/>
          </a:xfrm>
        </p:spPr>
        <p:txBody>
          <a:bodyPr>
            <a:normAutofit lnSpcReduction="10000"/>
          </a:bodyPr>
          <a:lstStyle/>
          <a:p>
            <a:pPr marL="698500" indent="-6985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>
                <a:solidFill>
                  <a:schemeClr val="bg1"/>
                </a:solidFill>
                <a:latin typeface="ChalkDust" pitchFamily="2" charset="0"/>
              </a:rPr>
              <a:t>There were several different Indian populations in the present-day U.S.</a:t>
            </a:r>
          </a:p>
          <a:p>
            <a:pPr marL="698500" indent="-6985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>
                <a:solidFill>
                  <a:schemeClr val="bg1"/>
                </a:solidFill>
                <a:latin typeface="ChalkDust" pitchFamily="2" charset="0"/>
              </a:rPr>
              <a:t>Each tribal group lived a lifestyle in accordance with its environment.</a:t>
            </a:r>
            <a:endParaRPr lang="en-US" sz="4400" dirty="0">
              <a:solidFill>
                <a:schemeClr val="bg1"/>
              </a:solidFill>
              <a:latin typeface="ChalkDu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-133350"/>
            <a:ext cx="4568392" cy="31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955162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Northeast / </a:t>
                      </a:r>
                      <a:b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Great 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Lakes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(Iroquois,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Algonquins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“Three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Sisters” (Corn, Squash, Beans)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578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7" y="0"/>
            <a:ext cx="103172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8955792" y="0"/>
            <a:ext cx="2259788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1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76800" y="63062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Abri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le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Roux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8356" y="24063"/>
            <a:ext cx="3978443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1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41" y="830344"/>
            <a:ext cx="60569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“Three Sisters”</a:t>
            </a:r>
            <a:endParaRPr lang="en-US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6166" y="2696074"/>
            <a:ext cx="3333750" cy="2938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Squash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Corn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Beans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d/d7/2009NativeAmericanRev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10" y="144380"/>
            <a:ext cx="6553405" cy="65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r="-1"/>
          <a:stretch/>
        </p:blipFill>
        <p:spPr bwMode="auto">
          <a:xfrm>
            <a:off x="-1" y="0"/>
            <a:ext cx="88299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874" y="433137"/>
            <a:ext cx="4688303" cy="3200400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chemeClr val="bg1">
                    <a:lumMod val="95000"/>
                  </a:schemeClr>
                </a:solidFill>
              </a:rPr>
              <a:t>Gender Roles</a:t>
            </a:r>
            <a:endParaRPr lang="en-US" sz="11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1452" y="3970419"/>
            <a:ext cx="3801980" cy="1732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Women generally shared in labor, except for hunting.</a:t>
            </a:r>
            <a:endParaRPr lang="en-US" sz="3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70232" y="6306232"/>
            <a:ext cx="3431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marksonto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" b="132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81" y="437314"/>
            <a:ext cx="5153524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Longhouse</a:t>
            </a:r>
            <a:endParaRPr 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68" y="6252228"/>
            <a:ext cx="2398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Photo by Perry </a:t>
            </a:r>
            <a:r>
              <a:rPr lang="en-US" sz="2000" b="1" dirty="0" err="1">
                <a:solidFill>
                  <a:schemeClr val="bg2"/>
                </a:solidFill>
              </a:rPr>
              <a:t>Quan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"/>
          <a:stretch/>
        </p:blipFill>
        <p:spPr bwMode="auto">
          <a:xfrm>
            <a:off x="-269875" y="-107950"/>
            <a:ext cx="124618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5700" y="5010150"/>
            <a:ext cx="459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3"/>
              </a:rPr>
              <a:t>knowledgequestmaps.com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667750" y="5533370"/>
            <a:ext cx="31051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/>
              <a:t>© Terri Johnson</a:t>
            </a:r>
          </a:p>
          <a:p>
            <a:pPr algn="r"/>
            <a:r>
              <a:rPr lang="en-US" i="1" dirty="0" smtClean="0"/>
              <a:t>Used with Permission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09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6/67/Iroq2.jpg/1024px-Iroq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/>
          <a:stretch/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163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Inter-Tribal Warfare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8" y="2247900"/>
            <a:ext cx="5758073" cy="39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279564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“Three Sisters” (Corn, Squash, Beans)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Clay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Houses / Cliff Dwellings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Maize (Corn) Agriculture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90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66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2/28/Indigenous_peoples_americas_1535.png/640px-Indigenous_peoples_americas_153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0" y="0"/>
            <a:ext cx="494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01042" y="6223000"/>
            <a:ext cx="1649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Map Credit: </a:t>
            </a:r>
            <a:r>
              <a:rPr lang="en-US" sz="1400" b="0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User:KVDP"/>
              </a:rPr>
              <a:t>KVDP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0870"/>
            <a:ext cx="7261771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/>
              <a:t>DIVERSITY</a:t>
            </a:r>
            <a:endParaRPr lang="en-US" sz="11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38550"/>
            <a:ext cx="6367642" cy="1966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/>
              <a:t>156 </a:t>
            </a:r>
            <a:r>
              <a:rPr lang="en-US" sz="6600" b="1" i="1" dirty="0" smtClean="0"/>
              <a:t>Distinct</a:t>
            </a:r>
            <a:r>
              <a:rPr lang="en-US" sz="6600" b="1" dirty="0" smtClean="0"/>
              <a:t>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Ethnic Groups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2747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5226"/>
          <a:stretch/>
        </p:blipFill>
        <p:spPr bwMode="auto">
          <a:xfrm>
            <a:off x="0" y="0"/>
            <a:ext cx="122690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7" y="873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Hopi Apartment Complex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340825" y="6204102"/>
            <a:ext cx="4190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Photo by Grand Canyon National Park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en/thumb/8/88/Bandelier_multi-story_dwelling.jpg/1280px-Bandelier_multi-story_dwell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b="11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9" y="557629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ln w="38100">
                  <a:solidFill>
                    <a:schemeClr val="bg1"/>
                  </a:solidFill>
                </a:ln>
              </a:rPr>
              <a:t>CLIFF DWELLINGS</a:t>
            </a:r>
            <a:endParaRPr lang="en-US" sz="8800" b="1" dirty="0">
              <a:ln w="381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585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8" b="60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2673" y="4932944"/>
            <a:ext cx="5458325" cy="1835067"/>
          </a:xfrm>
        </p:spPr>
        <p:txBody>
          <a:bodyPr>
            <a:normAutofit/>
          </a:bodyPr>
          <a:lstStyle/>
          <a:p>
            <a:pPr algn="r"/>
            <a:r>
              <a:rPr lang="en-US" sz="6900" dirty="0" smtClean="0">
                <a:solidFill>
                  <a:schemeClr val="bg1">
                    <a:lumMod val="95000"/>
                  </a:schemeClr>
                </a:solidFill>
              </a:rPr>
              <a:t>Cliff Palace</a:t>
            </a:r>
            <a:r>
              <a:rPr lang="en-US" sz="49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49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Mesa Verde National Park</a:t>
            </a:r>
            <a:endParaRPr lang="en-US" sz="2800" i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825" y="6204102"/>
            <a:ext cx="217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Photo by Ken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Lund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62100"/>
            <a:ext cx="4591051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887208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Horses (introduced from Europe)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(Iroquois,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Algonquins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“Three Sisters” (Corn, Squash, Beans)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Clay </a:t>
                      </a: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Houses / Cliff Dwellings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Maize (Corn) Agriculture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Agriculture / Settled Communities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Mississippian Culture (Cahokia, Mounds)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833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38" b="109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07" y="509503"/>
            <a:ext cx="8065168" cy="1325563"/>
          </a:xfrm>
        </p:spPr>
        <p:txBody>
          <a:bodyPr>
            <a:noAutofit/>
          </a:bodyPr>
          <a:lstStyle/>
          <a:p>
            <a:r>
              <a:rPr lang="en-US" sz="8800" dirty="0" smtClean="0"/>
              <a:t>Cahokia Mounds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1" y="1852862"/>
            <a:ext cx="5462337" cy="745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i="1" dirty="0" smtClean="0"/>
              <a:t>Outside St. Louis</a:t>
            </a:r>
            <a:endParaRPr lang="en-US" sz="4400" i="1" dirty="0"/>
          </a:p>
        </p:txBody>
      </p:sp>
      <p:sp>
        <p:nvSpPr>
          <p:cNvPr id="5" name="Rectangle 4"/>
          <p:cNvSpPr/>
          <p:nvPr/>
        </p:nvSpPr>
        <p:spPr>
          <a:xfrm>
            <a:off x="8229600" y="6348481"/>
            <a:ext cx="376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/>
              <a:t>Photo by Michael </a:t>
            </a:r>
            <a:r>
              <a:rPr lang="en-US" b="1" dirty="0"/>
              <a:t>Dolan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29600" y="6348481"/>
            <a:ext cx="376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Photo by Michael </a:t>
            </a:r>
            <a:r>
              <a:rPr lang="en-US" b="1" dirty="0">
                <a:solidFill>
                  <a:schemeClr val="bg1"/>
                </a:solidFill>
              </a:rPr>
              <a:t>Dolan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9207" y="4605253"/>
            <a:ext cx="8065168" cy="1325563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SETTLED communities</a:t>
            </a:r>
            <a:endParaRPr lang="en-US" sz="6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8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378540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(Iroquois,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Algonquins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“Three Sisters” (Corn, Squash, Beans)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Clay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Houses / Cliff Dwellings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Maize (Corn) Agriculture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Agriculture / Settled Communities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Mississippian Culture (Cahokia, Mounds)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344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9" y="436070"/>
            <a:ext cx="10754095" cy="49203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4713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LEARNING.  DELIVERED.</a:t>
            </a:r>
            <a:endParaRPr lang="en-US" sz="66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5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4">
                <a:lumMod val="60000"/>
                <a:lumOff val="40000"/>
              </a:schemeClr>
            </a:gs>
            <a:gs pos="0">
              <a:srgbClr val="FFE699">
                <a:lumMod val="74000"/>
                <a:lumOff val="26000"/>
              </a:srgbClr>
            </a:gs>
            <a:gs pos="66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982" r="2270" b="1880"/>
          <a:stretch/>
        </p:blipFill>
        <p:spPr bwMode="auto">
          <a:xfrm>
            <a:off x="1512409" y="0"/>
            <a:ext cx="95013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5909" y="6300122"/>
            <a:ext cx="3044696" cy="338554"/>
          </a:xfrm>
          <a:prstGeom prst="rec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47000"/>
                  <a:lumOff val="53000"/>
                </a:schemeClr>
              </a:gs>
              <a:gs pos="50000">
                <a:schemeClr val="accent6">
                  <a:satMod val="103000"/>
                  <a:tint val="73000"/>
                  <a:lumMod val="54000"/>
                  <a:lumOff val="46000"/>
                </a:schemeClr>
              </a:gs>
              <a:gs pos="100000">
                <a:schemeClr val="accent6">
                  <a:satMod val="109000"/>
                  <a:tint val="81000"/>
                  <a:lumMod val="57000"/>
                  <a:lumOff val="43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hlinkClick r:id="rId4"/>
              </a:rPr>
              <a:t>knowledgequestmaps.com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43775" y="728796"/>
            <a:ext cx="31051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© Terri Johnson</a:t>
            </a:r>
          </a:p>
          <a:p>
            <a:pPr algn="r"/>
            <a:r>
              <a:rPr lang="en-US" sz="1400" i="1" dirty="0" smtClean="0"/>
              <a:t>Used with Permission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76069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66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325"/>
            <a:ext cx="6181165" cy="3082925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/>
              <a:t>CULTURE </a:t>
            </a:r>
            <a:br>
              <a:rPr lang="en-US" sz="11500" dirty="0" smtClean="0"/>
            </a:br>
            <a:r>
              <a:rPr lang="en-US" sz="11500" dirty="0" smtClean="0"/>
              <a:t>GROUPS</a:t>
            </a:r>
            <a:endParaRPr lang="en-US" sz="1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65" y="0"/>
            <a:ext cx="601083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36794"/>
            <a:ext cx="2434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Public Domain Map by </a:t>
            </a:r>
            <a:r>
              <a:rPr lang="en-US" sz="1400" b="0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User:Nikater"/>
              </a:rPr>
              <a:t>Nikater</a:t>
            </a:r>
            <a:endParaRPr lang="en-US" sz="1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7305" y="3905250"/>
            <a:ext cx="5261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i="1" dirty="0" smtClean="0">
                <a:solidFill>
                  <a:srgbClr val="252525"/>
                </a:solidFill>
                <a:effectLst/>
              </a:rPr>
              <a:t>Cultural areas of North America at time of European contact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7537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9099"/>
            <a:ext cx="4186989" cy="10378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HUNTING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41959" y="2150477"/>
            <a:ext cx="3773904" cy="10378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 smtClean="0"/>
              <a:t>FISHING</a:t>
            </a:r>
          </a:p>
        </p:txBody>
      </p:sp>
    </p:spTree>
    <p:extLst>
      <p:ext uri="{BB962C8B-B14F-4D97-AF65-F5344CB8AC3E}">
        <p14:creationId xmlns:p14="http://schemas.microsoft.com/office/powerpoint/2010/main" val="29869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9" b="-1416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36794"/>
            <a:ext cx="2434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Public Domain Map by </a:t>
            </a:r>
            <a:r>
              <a:rPr lang="en-US" sz="1400" b="0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User:Nikater"/>
              </a:rPr>
              <a:t>Nikater</a:t>
            </a:r>
            <a:endParaRPr lang="en-US" sz="140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50419" y="2306887"/>
            <a:ext cx="3250531" cy="9897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HUNTING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48173" y="4143708"/>
            <a:ext cx="2361198" cy="651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200" dirty="0" smtClean="0"/>
              <a:t>FARMING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9118" y="3166808"/>
            <a:ext cx="3250531" cy="9897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FARMING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0" y="4156574"/>
            <a:ext cx="2361198" cy="6319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HUNTING</a:t>
            </a:r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8220630" y="4127203"/>
            <a:ext cx="56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&amp;</a:t>
            </a:r>
            <a:endParaRPr lang="en-US" sz="3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322467" y="566318"/>
            <a:ext cx="2361198" cy="651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200" dirty="0" smtClean="0"/>
              <a:t>FARMING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970294" y="566318"/>
            <a:ext cx="2361198" cy="644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HUNTING</a:t>
            </a:r>
            <a:endParaRPr lang="en-US" sz="32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9094924" y="549813"/>
            <a:ext cx="56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&amp;</a:t>
            </a:r>
            <a:endParaRPr lang="en-US" sz="3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407743" y="1921876"/>
            <a:ext cx="2070383" cy="6512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/>
              <a:t>FISHING</a:t>
            </a:r>
          </a:p>
        </p:txBody>
      </p:sp>
    </p:spTree>
    <p:extLst>
      <p:ext uri="{BB962C8B-B14F-4D97-AF65-F5344CB8AC3E}">
        <p14:creationId xmlns:p14="http://schemas.microsoft.com/office/powerpoint/2010/main" val="2087348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082125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92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462008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4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estern">
      <a:majorFont>
        <a:latin typeface="Gin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656</Words>
  <Application>Microsoft Office PowerPoint</Application>
  <PresentationFormat>Widescreen</PresentationFormat>
  <Paragraphs>177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ChalkDust</vt:lpstr>
      <vt:lpstr>Century Schoolbook</vt:lpstr>
      <vt:lpstr>Calibri</vt:lpstr>
      <vt:lpstr>Arial</vt:lpstr>
      <vt:lpstr>Franklin Gothic Demi</vt:lpstr>
      <vt:lpstr>Bradley Hand ITC</vt:lpstr>
      <vt:lpstr>Gin</vt:lpstr>
      <vt:lpstr>Kartika</vt:lpstr>
      <vt:lpstr>Office Theme</vt:lpstr>
      <vt:lpstr>3_Office Theme</vt:lpstr>
      <vt:lpstr>Native American Cultures</vt:lpstr>
      <vt:lpstr>OBJECTIVES</vt:lpstr>
      <vt:lpstr>DIVERSITY</vt:lpstr>
      <vt:lpstr>PowerPoint Presentation</vt:lpstr>
      <vt:lpstr>CULTURE  GROUPS</vt:lpstr>
      <vt:lpstr>PowerPoint Presentation</vt:lpstr>
      <vt:lpstr>PowerPoint Presentation</vt:lpstr>
      <vt:lpstr>AMERICAN INDIAN Culture Groups</vt:lpstr>
      <vt:lpstr>AMERICAN INDIAN Culture Groups</vt:lpstr>
      <vt:lpstr>Eskimo Seal Hunter</vt:lpstr>
      <vt:lpstr>Seal Meat</vt:lpstr>
      <vt:lpstr>PowerPoint Presentation</vt:lpstr>
      <vt:lpstr>AMERICAN INDIAN Culture Groups</vt:lpstr>
      <vt:lpstr>Plains Indian Bison Hunt</vt:lpstr>
      <vt:lpstr>GERONIMO!!!</vt:lpstr>
      <vt:lpstr>Yes, I know Geronimo wasn’t a Plains Indian.</vt:lpstr>
      <vt:lpstr>Nomadic Lifestyle</vt:lpstr>
      <vt:lpstr>Witchita Tribe (Agriculture &amp; Trade)</vt:lpstr>
      <vt:lpstr>PowerPoint Presentation</vt:lpstr>
      <vt:lpstr>PowerPoint Presentation</vt:lpstr>
      <vt:lpstr>AMERICAN INDIAN Culture Groups</vt:lpstr>
      <vt:lpstr>“Three Sisters”</vt:lpstr>
      <vt:lpstr>PowerPoint Presentation</vt:lpstr>
      <vt:lpstr>Gender Roles</vt:lpstr>
      <vt:lpstr>Longhouse</vt:lpstr>
      <vt:lpstr>PowerPoint Presentation</vt:lpstr>
      <vt:lpstr>Inter-Tribal Warfare</vt:lpstr>
      <vt:lpstr>PowerPoint Presentation</vt:lpstr>
      <vt:lpstr>AMERICAN INDIAN Culture Groups</vt:lpstr>
      <vt:lpstr>Hopi Apartment Complex</vt:lpstr>
      <vt:lpstr>CLIFF DWELLINGS</vt:lpstr>
      <vt:lpstr>Cliff Palace Mesa Verde National Park</vt:lpstr>
      <vt:lpstr>PowerPoint Presentation</vt:lpstr>
      <vt:lpstr>AMERICAN INDIAN Culture Groups</vt:lpstr>
      <vt:lpstr>Cahokia Mounds</vt:lpstr>
      <vt:lpstr>SETTLED communities</vt:lpstr>
      <vt:lpstr>AMERICAN INDIAN Culture Groups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American Cultures 1491-1607</dc:title>
  <dc:creator>Tom Richey</dc:creator>
  <cp:lastModifiedBy>Tom</cp:lastModifiedBy>
  <cp:revision>28</cp:revision>
  <dcterms:created xsi:type="dcterms:W3CDTF">2014-08-12T12:54:51Z</dcterms:created>
  <dcterms:modified xsi:type="dcterms:W3CDTF">2014-08-16T03:05:06Z</dcterms:modified>
</cp:coreProperties>
</file>