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sldIdLst>
    <p:sldId id="258" r:id="rId3"/>
    <p:sldId id="275" r:id="rId4"/>
    <p:sldId id="285" r:id="rId5"/>
    <p:sldId id="276" r:id="rId6"/>
    <p:sldId id="277" r:id="rId7"/>
    <p:sldId id="267" r:id="rId8"/>
    <p:sldId id="270" r:id="rId9"/>
    <p:sldId id="268" r:id="rId10"/>
    <p:sldId id="259" r:id="rId11"/>
    <p:sldId id="260" r:id="rId12"/>
    <p:sldId id="261" r:id="rId13"/>
    <p:sldId id="278" r:id="rId14"/>
    <p:sldId id="281" r:id="rId15"/>
    <p:sldId id="284" r:id="rId16"/>
    <p:sldId id="282" r:id="rId17"/>
    <p:sldId id="279" r:id="rId18"/>
    <p:sldId id="283" r:id="rId19"/>
    <p:sldId id="262" r:id="rId20"/>
    <p:sldId id="271" r:id="rId21"/>
    <p:sldId id="272" r:id="rId22"/>
    <p:sldId id="263" r:id="rId23"/>
    <p:sldId id="266" r:id="rId24"/>
    <p:sldId id="264" r:id="rId25"/>
    <p:sldId id="273" r:id="rId26"/>
    <p:sldId id="274" r:id="rId27"/>
    <p:sldId id="265" r:id="rId28"/>
    <p:sldId id="286" r:id="rId29"/>
  </p:sldIdLst>
  <p:sldSz cx="9144000" cy="6858000" type="screen4x3"/>
  <p:notesSz cx="6858000" cy="9144000"/>
  <p:embeddedFontLst>
    <p:embeddedFont>
      <p:font typeface="Bujardet Freres (Unregistered)" panose="00000400000000000000" pitchFamily="2" charset="0"/>
      <p:regular r:id="rId30"/>
    </p:embeddedFont>
    <p:embeddedFont>
      <p:font typeface="Tahoma" panose="020B0604030504040204" pitchFamily="34" charset="0"/>
      <p:regular r:id="rId31"/>
      <p:bold r:id="rId32"/>
    </p:embeddedFont>
    <p:embeddedFont>
      <p:font typeface="IM FELL Double Pica" panose="02000000000000000000" pitchFamily="2" charset="0"/>
      <p:regular r:id="rId33"/>
    </p:embeddedFont>
    <p:embeddedFont>
      <p:font typeface="Calibri" panose="020F0502020204030204" pitchFamily="34" charset="0"/>
      <p:regular r:id="rId34"/>
      <p:bold r:id="rId35"/>
      <p:italic r:id="rId36"/>
      <p:boldItalic r:id="rId37"/>
    </p:embeddedFont>
    <p:embeddedFont>
      <p:font typeface="Franklin Gothic Demi" panose="020B0703020102020204" pitchFamily="34" charset="0"/>
      <p:regular r:id="rId38"/>
      <p:italic r:id="rId39"/>
    </p:embeddedFont>
    <p:embeddedFont>
      <p:font typeface="Verdana" panose="020B0604030504040204" pitchFamily="34" charset="0"/>
      <p:regular r:id="rId40"/>
      <p:bold r:id="rId41"/>
      <p:italic r:id="rId42"/>
      <p:boldItalic r:id="rId43"/>
    </p:embeddedFont>
    <p:embeddedFont>
      <p:font typeface="Kartika" panose="02020503030404060203" pitchFamily="18"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Richey" initials="TFR" lastIdx="1" clrIdx="0">
    <p:extLst>
      <p:ext uri="{19B8F6BF-5375-455C-9EA6-DF929625EA0E}">
        <p15:presenceInfo xmlns:p15="http://schemas.microsoft.com/office/powerpoint/2012/main" userId="Tom Rich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B0712"/>
    <a:srgbClr val="0E0C16"/>
    <a:srgbClr val="1D192D"/>
    <a:srgbClr val="BF0916"/>
    <a:srgbClr val="C30916"/>
    <a:srgbClr val="B6AA91"/>
    <a:srgbClr val="BF0B17"/>
    <a:srgbClr val="FFFFE1"/>
    <a:srgbClr val="E7CBAE"/>
    <a:srgbClr val="FF3E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1296" y="60"/>
      </p:cViewPr>
      <p:guideLst/>
    </p:cSldViewPr>
  </p:slideViewPr>
  <p:notesTextViewPr>
    <p:cViewPr>
      <p:scale>
        <a:sx n="1" d="1"/>
        <a:sy n="1" d="1"/>
      </p:scale>
      <p:origin x="0" y="0"/>
    </p:cViewPr>
  </p:notesTextViewPr>
  <p:sorterViewPr>
    <p:cViewPr>
      <p:scale>
        <a:sx n="70" d="100"/>
        <a:sy n="70" d="100"/>
      </p:scale>
      <p:origin x="0" y="-3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2-27T12:38:36.431" idx="1">
    <p:pos x="10" y="10"/>
    <p:text>Et nous aussi nous serons meres ; car... (And we too shall be mothers because…)
Jean-Jacques Lequeu, 1794</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D48878-D2A8-4070-94A3-656277366F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915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11C2CE-FC6E-4B3D-AB5A-200C03D9D1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879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4DA7B-01AB-4B65-BC3B-BF973C679F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7076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62604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020565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32112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47684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724292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31869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86055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5088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1A5C77-DA13-4840-98AD-9CF5CA111C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1449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6966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05355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3823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D2D9EF-CA3B-4ABC-ABC2-6618364D3F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49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2C2937-45CF-4FEE-8603-C9640BBE75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29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C6B5D31-D032-4AF1-8C56-46284725CB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1947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D5CA7E2-35B6-446B-BF02-B2A80477F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119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9118F97-38E5-4E48-B49A-306F5F81CC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922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E5490D-0FFC-47D9-835C-99503D0CC32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1490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9BE834-74F6-44A9-84BF-D052511F74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11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12FD8790-7566-4BCB-A79C-EC501EA0AA5C}" type="slidenum">
              <a:rPr lang="en-US">
                <a:solidFill>
                  <a:prstClr val="black">
                    <a:tint val="75000"/>
                  </a:prstClr>
                </a:solidFill>
                <a:latin typeface="Tahoma" pitchFamily="34" charset="0"/>
              </a:rPr>
              <a:pPr eaLnBrk="0" fontAlgn="base" hangingPunct="0">
                <a:spcBef>
                  <a:spcPct val="0"/>
                </a:spcBef>
                <a:spcAft>
                  <a:spcPct val="0"/>
                </a:spcAft>
                <a:defRPr/>
              </a:pPr>
              <a:t>‹#›</a:t>
            </a:fld>
            <a:endParaRPr lang="en-US">
              <a:solidFill>
                <a:prstClr val="black">
                  <a:tint val="75000"/>
                </a:prstClr>
              </a:solidFill>
              <a:latin typeface="Tahoma" pitchFamily="34" charset="0"/>
            </a:endParaRPr>
          </a:p>
        </p:txBody>
      </p:sp>
    </p:spTree>
    <p:extLst>
      <p:ext uri="{BB962C8B-B14F-4D97-AF65-F5344CB8AC3E}">
        <p14:creationId xmlns:p14="http://schemas.microsoft.com/office/powerpoint/2010/main" val="190027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3/27/2014</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635879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hyperlink" Target="http://www.tomrichey.net/"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hyperlink" Target="http://www.123rf.com/profile_qingwa" TargetMode="Externa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creativecommons.org/licenses/by-nd/2.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www.flickr.com/photos/bostoncatholic/"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creativecommons.org/licenses/by-nd/2.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www.flickr.com/photos/bostoncatholic/"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creativecommons.org/licenses/by-nd/2.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www.flickr.com/photos/bostoncatholic/" TargetMode="External"/></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microsoft.com/office/2007/relationships/hdphoto" Target="../media/hdphoto7.wdp"/><Relationship Id="rId5" Type="http://schemas.openxmlformats.org/officeDocument/2006/relationships/image" Target="../media/image15.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17.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hyperlink" Target="http://chnm.gmu.edu/revolution/d/6/"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hyperlink" Target="https://www.facebook.com/pages/Tom-Richey/14074617563" TargetMode="External"/><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hyperlink" Target="http://www.youtube.com/tomforamerica"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flickr.com/photos/quinnany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hyperlink" Target="http://www.tomrichey.net/euro/frenchrevolution/august4" TargetMode="External"/><Relationship Id="rId4" Type="http://schemas.openxmlformats.org/officeDocument/2006/relationships/hyperlink" Target="http://www.flickr.com/photos/8765199@N0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www.flickr.com/photos/triptorome2006/" TargetMode="External"/><Relationship Id="rId4" Type="http://schemas.openxmlformats.org/officeDocument/2006/relationships/hyperlink" Target="http://creativecommons.org/licenses/by/2.0/" TargetMode="Externa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commons.wikimedia.org/wiki/User:Freepengu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hyperlink" Target="http://www.slideshare.net/tomrichey/civil-constitution-of-the-clergy-french-revolution-ap-euro"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694" y="505266"/>
            <a:ext cx="5638800" cy="3914333"/>
          </a:xfrm>
        </p:spPr>
        <p:txBody>
          <a:bodyPr/>
          <a:lstStyle/>
          <a:p>
            <a:pPr>
              <a:lnSpc>
                <a:spcPct val="90000"/>
              </a:lnSpc>
            </a:pPr>
            <a:r>
              <a:rPr lang="en-US" sz="9600" b="1" dirty="0" smtClean="0">
                <a:effectLst>
                  <a:outerShdw blurRad="38100" dist="38100" dir="2700000" algn="tl">
                    <a:srgbClr val="000000">
                      <a:alpha val="43137"/>
                    </a:srgbClr>
                  </a:outerShdw>
                </a:effectLst>
                <a:latin typeface="+mn-lt"/>
              </a:rPr>
              <a:t>The Civil </a:t>
            </a:r>
            <a:r>
              <a:rPr lang="en-US" sz="7200" b="1" dirty="0" smtClean="0">
                <a:effectLst>
                  <a:outerShdw blurRad="38100" dist="38100" dir="2700000" algn="tl">
                    <a:srgbClr val="000000">
                      <a:alpha val="43137"/>
                    </a:srgbClr>
                  </a:outerShdw>
                </a:effectLst>
                <a:latin typeface="+mn-lt"/>
              </a:rPr>
              <a:t/>
            </a:r>
            <a:br>
              <a:rPr lang="en-US" sz="7200" b="1" dirty="0" smtClean="0">
                <a:effectLst>
                  <a:outerShdw blurRad="38100" dist="38100" dir="2700000" algn="tl">
                    <a:srgbClr val="000000">
                      <a:alpha val="43137"/>
                    </a:srgbClr>
                  </a:outerShdw>
                </a:effectLst>
                <a:latin typeface="+mn-lt"/>
              </a:rPr>
            </a:br>
            <a:r>
              <a:rPr lang="en-US" sz="6600" b="1" dirty="0" smtClean="0">
                <a:effectLst>
                  <a:outerShdw blurRad="38100" dist="38100" dir="2700000" algn="tl">
                    <a:srgbClr val="000000">
                      <a:alpha val="43137"/>
                    </a:srgbClr>
                  </a:outerShdw>
                </a:effectLst>
                <a:latin typeface="+mn-lt"/>
              </a:rPr>
              <a:t>Constitution </a:t>
            </a:r>
            <a:br>
              <a:rPr lang="en-US" sz="6600" b="1" dirty="0" smtClean="0">
                <a:effectLst>
                  <a:outerShdw blurRad="38100" dist="38100" dir="2700000" algn="tl">
                    <a:srgbClr val="000000">
                      <a:alpha val="43137"/>
                    </a:srgbClr>
                  </a:outerShdw>
                </a:effectLst>
                <a:latin typeface="+mn-lt"/>
              </a:rPr>
            </a:br>
            <a:r>
              <a:rPr lang="en-US" sz="6600" b="1" dirty="0" smtClean="0">
                <a:effectLst>
                  <a:outerShdw blurRad="38100" dist="38100" dir="2700000" algn="tl">
                    <a:srgbClr val="000000">
                      <a:alpha val="43137"/>
                    </a:srgbClr>
                  </a:outerShdw>
                </a:effectLst>
                <a:latin typeface="+mn-lt"/>
              </a:rPr>
              <a:t>of the Clergy</a:t>
            </a:r>
            <a:endParaRPr lang="en-US" sz="6600" b="1" dirty="0">
              <a:effectLst>
                <a:outerShdw blurRad="38100" dist="38100" dir="2700000" algn="tl">
                  <a:srgbClr val="000000">
                    <a:alpha val="43137"/>
                  </a:srgbClr>
                </a:outerShdw>
              </a:effectLst>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646" l="0" r="100000">
                        <a14:foregroundMark x1="54159" y1="9552" x2="69027" y2="55778"/>
                        <a14:foregroundMark x1="73097" y1="47406" x2="67434" y2="11321"/>
                        <a14:foregroundMark x1="18938" y1="86675" x2="96814" y2="82075"/>
                        <a14:foregroundMark x1="72566" y1="81368" x2="82124" y2="99646"/>
                        <a14:foregroundMark x1="13628" y1="81014" x2="14690" y2="87382"/>
                        <a14:foregroundMark x1="55221" y1="7783" x2="44779" y2="12382"/>
                        <a14:foregroundMark x1="58407" y1="6840" x2="63363" y2="8491"/>
                        <a14:foregroundMark x1="46018" y1="10731" x2="43186" y2="11439"/>
                        <a14:foregroundMark x1="23717" y1="92689" x2="33097" y2="86557"/>
                        <a14:foregroundMark x1="53628" y1="35259" x2="63894" y2="27948"/>
                        <a14:foregroundMark x1="42124" y1="17925" x2="42301" y2="24292"/>
                        <a14:foregroundMark x1="44248" y1="12382" x2="39469" y2="15684"/>
                        <a14:foregroundMark x1="39469" y1="15094" x2="41770" y2="20519"/>
                        <a14:foregroundMark x1="47965" y1="9906" x2="44425" y2="9670"/>
                        <a14:foregroundMark x1="42124" y1="13325" x2="39823" y2="11675"/>
                        <a14:backgroundMark x1="84779" y1="16038" x2="84956" y2="40566"/>
                        <a14:backgroundMark x1="32035" y1="11439" x2="38761" y2="48467"/>
                        <a14:backgroundMark x1="42655" y1="47052" x2="10442" y2="66392"/>
                      </a14:backgroundRemoval>
                    </a14:imgEffect>
                  </a14:imgLayer>
                </a14:imgProps>
              </a:ext>
            </a:extLst>
          </a:blip>
          <a:stretch>
            <a:fillRect/>
          </a:stretch>
        </p:blipFill>
        <p:spPr>
          <a:xfrm>
            <a:off x="4572000" y="-4046"/>
            <a:ext cx="4572000" cy="6862046"/>
          </a:xfrm>
          <a:prstGeom prst="rect">
            <a:avLst/>
          </a:prstGeom>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953" y="4582903"/>
            <a:ext cx="3361764" cy="1538115"/>
          </a:xfrm>
          <a:prstGeom prst="rect">
            <a:avLst/>
          </a:prstGeom>
        </p:spPr>
      </p:pic>
    </p:spTree>
    <p:extLst>
      <p:ext uri="{BB962C8B-B14F-4D97-AF65-F5344CB8AC3E}">
        <p14:creationId xmlns:p14="http://schemas.microsoft.com/office/powerpoint/2010/main" val="10351966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4.staticflickr.com/3247/2330348917_eff123efd3_b.jpg"/>
          <p:cNvPicPr>
            <a:picLocks noChangeAspect="1" noChangeArrowheads="1"/>
          </p:cNvPicPr>
          <p:nvPr/>
        </p:nvPicPr>
        <p:blipFill rotWithShape="1">
          <a:blip r:embed="rId2">
            <a:extLst>
              <a:ext uri="{28A0092B-C50C-407E-A947-70E740481C1C}">
                <a14:useLocalDpi xmlns:a14="http://schemas.microsoft.com/office/drawing/2010/main" val="0"/>
              </a:ext>
            </a:extLst>
          </a:blip>
          <a:srcRect t="16190" r="24845"/>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5257800"/>
            <a:ext cx="8650705" cy="1143000"/>
          </a:xfrm>
        </p:spPr>
        <p:txBody>
          <a:bodyPr/>
          <a:lstStyle/>
          <a:p>
            <a:pPr algn="l"/>
            <a:r>
              <a:rPr lang="en-US" sz="8000" dirty="0" smtClean="0">
                <a:solidFill>
                  <a:srgbClr val="BF0B17"/>
                </a:solidFill>
              </a:rPr>
              <a:t>Election</a:t>
            </a:r>
            <a:r>
              <a:rPr lang="en-US" sz="8000" dirty="0" smtClean="0">
                <a:solidFill>
                  <a:srgbClr val="0E0C16"/>
                </a:solidFill>
              </a:rPr>
              <a:t> </a:t>
            </a:r>
            <a:r>
              <a:rPr lang="en-US" dirty="0" smtClean="0">
                <a:solidFill>
                  <a:srgbClr val="0E0C16"/>
                </a:solidFill>
              </a:rPr>
              <a:t>of Bishops and Priests</a:t>
            </a:r>
            <a:endParaRPr lang="en-US" dirty="0">
              <a:solidFill>
                <a:srgbClr val="0E0C16"/>
              </a:solidFill>
            </a:endParaRPr>
          </a:p>
        </p:txBody>
      </p:sp>
      <p:sp>
        <p:nvSpPr>
          <p:cNvPr id="5" name="Rectangle 4"/>
          <p:cNvSpPr/>
          <p:nvPr/>
        </p:nvSpPr>
        <p:spPr>
          <a:xfrm>
            <a:off x="6893922" y="6504801"/>
            <a:ext cx="2326278" cy="276999"/>
          </a:xfrm>
          <a:prstGeom prst="rect">
            <a:avLst/>
          </a:prstGeom>
        </p:spPr>
        <p:txBody>
          <a:bodyPr wrap="none">
            <a:spAutoFit/>
          </a:bodyPr>
          <a:lstStyle/>
          <a:p>
            <a:pPr eaLnBrk="0" fontAlgn="base" hangingPunct="0">
              <a:spcBef>
                <a:spcPct val="0"/>
              </a:spcBef>
              <a:spcAft>
                <a:spcPct val="0"/>
              </a:spcAft>
            </a:pPr>
            <a:r>
              <a:rPr lang="en-US" sz="1200" dirty="0">
                <a:solidFill>
                  <a:srgbClr val="703932">
                    <a:lumMod val="50000"/>
                  </a:srgbClr>
                </a:solidFill>
                <a:latin typeface="Arial" panose="020B0604020202020204" pitchFamily="34" charset="0"/>
              </a:rPr>
              <a:t> Some rights reserved by redjar</a:t>
            </a:r>
            <a:endParaRPr lang="en-US" sz="1200" dirty="0">
              <a:solidFill>
                <a:srgbClr val="703932">
                  <a:lumMod val="50000"/>
                </a:srgbClr>
              </a:solidFill>
              <a:latin typeface="Tahoma" pitchFamily="34" charset="0"/>
            </a:endParaRPr>
          </a:p>
        </p:txBody>
      </p:sp>
    </p:spTree>
    <p:extLst>
      <p:ext uri="{BB962C8B-B14F-4D97-AF65-F5344CB8AC3E}">
        <p14:creationId xmlns:p14="http://schemas.microsoft.com/office/powerpoint/2010/main" val="2057702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731" r="97888">
                        <a14:foregroundMark x1="75142" y1="38855" x2="78229" y2="66017"/>
                        <a14:foregroundMark x1="79366" y1="63216" x2="93258" y2="79294"/>
                        <a14:foregroundMark x1="74817" y1="91961" x2="97888" y2="77223"/>
                        <a14:foregroundMark x1="79691" y1="63216" x2="92445" y2="70646"/>
                        <a14:foregroundMark x1="77335" y1="38611" x2="77173" y2="48843"/>
                        <a14:foregroundMark x1="75305" y1="38124" x2="78879" y2="43484"/>
                        <a14:foregroundMark x1="78554" y1="50061" x2="78229" y2="37393"/>
                        <a14:foregroundMark x1="79854" y1="50305" x2="79366" y2="37881"/>
                        <a14:foregroundMark x1="12266" y1="27771" x2="731" y2="23386"/>
                        <a14:foregroundMark x1="80016" y1="49452" x2="79773" y2="38246"/>
                      </a14:backgroundRemoval>
                    </a14:imgEffect>
                  </a14:imgLayer>
                </a14:imgProps>
              </a:ext>
              <a:ext uri="{28A0092B-C50C-407E-A947-70E740481C1C}">
                <a14:useLocalDpi xmlns:a14="http://schemas.microsoft.com/office/drawing/2010/main" val="0"/>
              </a:ext>
            </a:extLst>
          </a:blip>
          <a:srcRect l="6689" t="1" r="20897" b="26157"/>
          <a:stretch/>
        </p:blipFill>
        <p:spPr bwMode="auto">
          <a:xfrm>
            <a:off x="0" y="639941"/>
            <a:ext cx="9144000" cy="6218059"/>
          </a:xfrm>
          <a:prstGeom prst="rect">
            <a:avLst/>
          </a:prstGeom>
          <a:noFill/>
          <a:ln w="9525">
            <a:noFill/>
            <a:miter lim="800000"/>
            <a:headEnd/>
            <a:tailEnd/>
          </a:ln>
        </p:spPr>
      </p:pic>
      <p:sp>
        <p:nvSpPr>
          <p:cNvPr id="2" name="Title 1"/>
          <p:cNvSpPr>
            <a:spLocks noGrp="1"/>
          </p:cNvSpPr>
          <p:nvPr>
            <p:ph type="title"/>
          </p:nvPr>
        </p:nvSpPr>
        <p:spPr>
          <a:xfrm>
            <a:off x="4495800" y="228600"/>
            <a:ext cx="4495800" cy="2514600"/>
          </a:xfrm>
        </p:spPr>
        <p:txBody>
          <a:bodyPr/>
          <a:lstStyle/>
          <a:p>
            <a:pPr>
              <a:lnSpc>
                <a:spcPct val="85000"/>
              </a:lnSpc>
            </a:pPr>
            <a:r>
              <a:rPr lang="en-US" sz="11500" dirty="0" smtClean="0">
                <a:solidFill>
                  <a:srgbClr val="BF0B17"/>
                </a:solidFill>
              </a:rPr>
              <a:t>OATHS</a:t>
            </a:r>
            <a:r>
              <a:rPr lang="en-US" sz="11500" dirty="0" smtClean="0">
                <a:solidFill>
                  <a:schemeClr val="tx2"/>
                </a:solidFill>
              </a:rPr>
              <a:t> </a:t>
            </a:r>
            <a:r>
              <a:rPr lang="en-US" sz="6600" dirty="0" smtClean="0">
                <a:solidFill>
                  <a:schemeClr val="tx2"/>
                </a:solidFill>
              </a:rPr>
              <a:t/>
            </a:r>
            <a:br>
              <a:rPr lang="en-US" sz="6600" dirty="0" smtClean="0">
                <a:solidFill>
                  <a:schemeClr val="tx2"/>
                </a:solidFill>
              </a:rPr>
            </a:br>
            <a:r>
              <a:rPr lang="en-US" sz="3400" b="1" dirty="0" smtClean="0">
                <a:solidFill>
                  <a:srgbClr val="0E0C16"/>
                </a:solidFill>
                <a:latin typeface="+mn-lt"/>
              </a:rPr>
              <a:t>OF ALLEGIANCE</a:t>
            </a:r>
            <a:endParaRPr lang="en-US" sz="3400" b="1" dirty="0">
              <a:solidFill>
                <a:srgbClr val="0E0C16"/>
              </a:solidFill>
              <a:latin typeface="+mn-lt"/>
            </a:endParaRPr>
          </a:p>
        </p:txBody>
      </p:sp>
      <p:sp>
        <p:nvSpPr>
          <p:cNvPr id="5" name="Content Placeholder 4"/>
          <p:cNvSpPr>
            <a:spLocks noGrp="1"/>
          </p:cNvSpPr>
          <p:nvPr>
            <p:ph idx="1"/>
          </p:nvPr>
        </p:nvSpPr>
        <p:spPr>
          <a:xfrm>
            <a:off x="228600" y="4648200"/>
            <a:ext cx="2667000" cy="2209800"/>
          </a:xfrm>
        </p:spPr>
        <p:txBody>
          <a:bodyPr/>
          <a:lstStyle/>
          <a:p>
            <a:pPr marL="0" indent="0">
              <a:buNone/>
            </a:pPr>
            <a:r>
              <a:rPr lang="en-US" sz="2400" b="1" i="1" dirty="0" smtClean="0">
                <a:solidFill>
                  <a:srgbClr val="0E0C16"/>
                </a:solidFill>
              </a:rPr>
              <a:t>French priests were required to swear oaths of allegiance to the French nation.</a:t>
            </a:r>
            <a:endParaRPr lang="en-US" sz="2400" b="1" i="1" dirty="0">
              <a:solidFill>
                <a:srgbClr val="0E0C16"/>
              </a:solidFill>
            </a:endParaRPr>
          </a:p>
        </p:txBody>
      </p:sp>
      <p:sp>
        <p:nvSpPr>
          <p:cNvPr id="7" name="Rectangle 6"/>
          <p:cNvSpPr/>
          <p:nvPr/>
        </p:nvSpPr>
        <p:spPr>
          <a:xfrm>
            <a:off x="7183655" y="6019800"/>
            <a:ext cx="1960345" cy="307777"/>
          </a:xfrm>
          <a:prstGeom prst="rect">
            <a:avLst/>
          </a:prstGeom>
        </p:spPr>
        <p:txBody>
          <a:bodyPr wrap="none">
            <a:spAutoFit/>
          </a:bodyPr>
          <a:lstStyle/>
          <a:p>
            <a:pPr eaLnBrk="0" fontAlgn="base" hangingPunct="0">
              <a:spcBef>
                <a:spcPct val="0"/>
              </a:spcBef>
              <a:spcAft>
                <a:spcPct val="0"/>
              </a:spcAft>
            </a:pPr>
            <a:r>
              <a:rPr lang="en-US" sz="1400" dirty="0">
                <a:solidFill>
                  <a:srgbClr val="E6E6D5"/>
                </a:solidFill>
                <a:latin typeface="Verdana" panose="020B0604030504040204" pitchFamily="34" charset="0"/>
              </a:rPr>
              <a:t> Photo by </a:t>
            </a:r>
            <a:r>
              <a:rPr lang="en-US" sz="1400" dirty="0">
                <a:solidFill>
                  <a:srgbClr val="E6E6D5"/>
                </a:solidFill>
                <a:latin typeface="Verdana" panose="020B0604030504040204" pitchFamily="34" charset="0"/>
                <a:hlinkClick r:id="rId5"/>
              </a:rPr>
              <a:t>Jim Pruitt</a:t>
            </a:r>
            <a:endParaRPr lang="en-US" sz="1400" dirty="0">
              <a:solidFill>
                <a:srgbClr val="E6E6D5"/>
              </a:solidFill>
              <a:latin typeface="Tahoma" pitchFamily="34" charset="0"/>
            </a:endParaRPr>
          </a:p>
        </p:txBody>
      </p:sp>
    </p:spTree>
    <p:extLst>
      <p:ext uri="{BB962C8B-B14F-4D97-AF65-F5344CB8AC3E}">
        <p14:creationId xmlns:p14="http://schemas.microsoft.com/office/powerpoint/2010/main" val="34218658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5.staticflickr.com/4033/4326186183_3091fe3b9a_o.jpg"/>
          <p:cNvPicPr>
            <a:picLocks noChangeAspect="1" noChangeArrowheads="1"/>
          </p:cNvPicPr>
          <p:nvPr/>
        </p:nvPicPr>
        <p:blipFill rotWithShape="1">
          <a:blip r:embed="rId2">
            <a:extLst>
              <a:ext uri="{28A0092B-C50C-407E-A947-70E740481C1C}">
                <a14:useLocalDpi xmlns:a14="http://schemas.microsoft.com/office/drawing/2010/main" val="0"/>
              </a:ext>
            </a:extLst>
          </a:blip>
          <a:srcRect l="394" r="2697"/>
          <a:stretch/>
        </p:blipFill>
        <p:spPr bwMode="auto">
          <a:xfrm>
            <a:off x="0" y="0"/>
            <a:ext cx="918434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7370" y="2474254"/>
            <a:ext cx="8229600" cy="3267634"/>
          </a:xfrm>
        </p:spPr>
        <p:txBody>
          <a:bodyPr/>
          <a:lstStyle/>
          <a:p>
            <a:pPr>
              <a:lnSpc>
                <a:spcPct val="80000"/>
              </a:lnSpc>
            </a:pPr>
            <a:r>
              <a:rPr lang="en-US" sz="11500" b="1" dirty="0" smtClean="0">
                <a:solidFill>
                  <a:srgbClr val="0E0C16"/>
                </a:solidFill>
                <a:effectLst>
                  <a:glow rad="177800">
                    <a:srgbClr val="B6AA91">
                      <a:alpha val="90000"/>
                    </a:srgbClr>
                  </a:glow>
                </a:effectLst>
              </a:rPr>
              <a:t>Standard </a:t>
            </a:r>
            <a:r>
              <a:rPr lang="en-US" sz="9600" b="1" dirty="0" smtClean="0">
                <a:solidFill>
                  <a:srgbClr val="0E0C16"/>
                </a:solidFill>
                <a:effectLst>
                  <a:glow rad="177800">
                    <a:srgbClr val="B6AA91">
                      <a:alpha val="90000"/>
                    </a:srgbClr>
                  </a:glow>
                </a:effectLst>
              </a:rPr>
              <a:t/>
            </a:r>
            <a:br>
              <a:rPr lang="en-US" sz="9600" b="1" dirty="0" smtClean="0">
                <a:solidFill>
                  <a:srgbClr val="0E0C16"/>
                </a:solidFill>
                <a:effectLst>
                  <a:glow rad="177800">
                    <a:srgbClr val="B6AA91">
                      <a:alpha val="90000"/>
                    </a:srgbClr>
                  </a:glow>
                </a:effectLst>
              </a:rPr>
            </a:br>
            <a:r>
              <a:rPr lang="en-US" sz="9600" b="1" dirty="0" smtClean="0">
                <a:solidFill>
                  <a:srgbClr val="0E0C16"/>
                </a:solidFill>
                <a:effectLst>
                  <a:glow rad="177800">
                    <a:srgbClr val="B6AA91">
                      <a:alpha val="90000"/>
                    </a:srgbClr>
                  </a:glow>
                </a:effectLst>
              </a:rPr>
              <a:t>Pay Scales</a:t>
            </a:r>
            <a:endParaRPr lang="en-US" sz="9600" b="1" dirty="0">
              <a:solidFill>
                <a:srgbClr val="0E0C16"/>
              </a:solidFill>
              <a:effectLst>
                <a:glow rad="177800">
                  <a:srgbClr val="B6AA91">
                    <a:alpha val="90000"/>
                  </a:srgbClr>
                </a:glow>
              </a:effectLst>
            </a:endParaRPr>
          </a:p>
        </p:txBody>
      </p:sp>
      <p:sp>
        <p:nvSpPr>
          <p:cNvPr id="4" name="Rectangle 3"/>
          <p:cNvSpPr/>
          <p:nvPr/>
        </p:nvSpPr>
        <p:spPr>
          <a:xfrm>
            <a:off x="6412125" y="6498522"/>
            <a:ext cx="2683748" cy="276999"/>
          </a:xfrm>
          <a:prstGeom prst="rect">
            <a:avLst/>
          </a:prstGeom>
        </p:spPr>
        <p:txBody>
          <a:bodyPr wrap="none">
            <a:spAutoFit/>
          </a:bodyPr>
          <a:lstStyle/>
          <a:p>
            <a:r>
              <a:rPr lang="en-US" sz="1200" dirty="0">
                <a:solidFill>
                  <a:srgbClr val="000000"/>
                </a:solidFill>
                <a:latin typeface="Arial" panose="020B0604020202020204" pitchFamily="34" charset="0"/>
              </a:rPr>
              <a:t> </a:t>
            </a:r>
            <a:r>
              <a:rPr lang="en-US" sz="1200" dirty="0">
                <a:solidFill>
                  <a:srgbClr val="0063DC"/>
                </a:solidFill>
                <a:latin typeface="Arial" panose="020B0604020202020204" pitchFamily="34" charset="0"/>
                <a:hlinkClick r:id="rId3" tooltip="Attribution License"/>
              </a:rPr>
              <a:t>Some rights reserved</a:t>
            </a:r>
            <a:r>
              <a:rPr lang="en-US" sz="1200" dirty="0">
                <a:solidFill>
                  <a:srgbClr val="000000"/>
                </a:solidFill>
                <a:latin typeface="Arial" panose="020B0604020202020204" pitchFamily="34" charset="0"/>
              </a:rPr>
              <a:t> by </a:t>
            </a:r>
            <a:r>
              <a:rPr lang="en-US" sz="1200" dirty="0">
                <a:solidFill>
                  <a:schemeClr val="bg2"/>
                </a:solidFill>
                <a:latin typeface="Arial" panose="020B0604020202020204" pitchFamily="34" charset="0"/>
              </a:rPr>
              <a:t>bigburpsx3</a:t>
            </a:r>
            <a:endParaRPr lang="en-US" sz="1200" dirty="0">
              <a:solidFill>
                <a:schemeClr val="bg2"/>
              </a:solidFill>
            </a:endParaRPr>
          </a:p>
        </p:txBody>
      </p:sp>
    </p:spTree>
    <p:extLst>
      <p:ext uri="{BB962C8B-B14F-4D97-AF65-F5344CB8AC3E}">
        <p14:creationId xmlns:p14="http://schemas.microsoft.com/office/powerpoint/2010/main" val="639471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9.staticflickr.com/8389/8645224723_5974ffbcbe_b.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1" r="1395"/>
          <a:stretch/>
        </p:blipFill>
        <p:spPr bwMode="auto">
          <a:xfrm>
            <a:off x="-16042" y="0"/>
            <a:ext cx="9176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983163"/>
            <a:ext cx="8229600" cy="1143000"/>
          </a:xfrm>
        </p:spPr>
        <p:txBody>
          <a:bodyPr/>
          <a:lstStyle/>
          <a:p>
            <a:pPr algn="l"/>
            <a:r>
              <a:rPr lang="en-US" sz="7200" b="1" dirty="0" smtClean="0">
                <a:solidFill>
                  <a:schemeClr val="bg1"/>
                </a:solidFill>
                <a:effectLst>
                  <a:outerShdw blurRad="38100" dist="38100" dir="2700000" algn="tl">
                    <a:srgbClr val="000000">
                      <a:alpha val="43137"/>
                    </a:srgbClr>
                  </a:outerShdw>
                </a:effectLst>
              </a:rPr>
              <a:t>Attendance Policy</a:t>
            </a:r>
            <a:endParaRPr lang="en-US" sz="72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6539954" y="6503704"/>
            <a:ext cx="2604046" cy="276999"/>
          </a:xfrm>
          <a:prstGeom prst="rect">
            <a:avLst/>
          </a:prstGeom>
        </p:spPr>
        <p:txBody>
          <a:bodyPr wrap="none">
            <a:spAutoFit/>
          </a:bodyPr>
          <a:lstStyle/>
          <a:p>
            <a:r>
              <a:rPr lang="en-US" sz="1200" dirty="0">
                <a:solidFill>
                  <a:schemeClr val="bg1"/>
                </a:solidFill>
                <a:hlinkClick r:id="rId3" tooltip="Attribution-NoDerivs License"/>
              </a:rPr>
              <a:t>Some rights reserved</a:t>
            </a:r>
            <a:r>
              <a:rPr lang="en-US" sz="1200" dirty="0">
                <a:solidFill>
                  <a:schemeClr val="bg1"/>
                </a:solidFill>
              </a:rPr>
              <a:t> by </a:t>
            </a:r>
            <a:r>
              <a:rPr lang="en-US" sz="1200" dirty="0" err="1">
                <a:solidFill>
                  <a:schemeClr val="bg1"/>
                </a:solidFill>
                <a:hlinkClick r:id="rId4"/>
              </a:rPr>
              <a:t>BostonCatholic</a:t>
            </a:r>
            <a:endParaRPr lang="en-US" sz="1200" dirty="0">
              <a:solidFill>
                <a:schemeClr val="bg1"/>
              </a:solidFill>
            </a:endParaRPr>
          </a:p>
        </p:txBody>
      </p:sp>
    </p:spTree>
    <p:extLst>
      <p:ext uri="{BB962C8B-B14F-4D97-AF65-F5344CB8AC3E}">
        <p14:creationId xmlns:p14="http://schemas.microsoft.com/office/powerpoint/2010/main" val="395870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9.staticflickr.com/8389/8645224723_5974ffbcbe_b.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1" r="1395"/>
          <a:stretch/>
        </p:blipFill>
        <p:spPr bwMode="auto">
          <a:xfrm>
            <a:off x="-16042" y="0"/>
            <a:ext cx="9176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39954" y="6503704"/>
            <a:ext cx="2604046" cy="276999"/>
          </a:xfrm>
          <a:prstGeom prst="rect">
            <a:avLst/>
          </a:prstGeom>
        </p:spPr>
        <p:txBody>
          <a:bodyPr wrap="none">
            <a:spAutoFit/>
          </a:bodyPr>
          <a:lstStyle/>
          <a:p>
            <a:r>
              <a:rPr lang="en-US" sz="1200" dirty="0">
                <a:solidFill>
                  <a:schemeClr val="bg1"/>
                </a:solidFill>
                <a:hlinkClick r:id="rId3" tooltip="Attribution-NoDerivs License"/>
              </a:rPr>
              <a:t>Some rights reserved</a:t>
            </a:r>
            <a:r>
              <a:rPr lang="en-US" sz="1200" dirty="0">
                <a:solidFill>
                  <a:schemeClr val="bg1"/>
                </a:solidFill>
              </a:rPr>
              <a:t> by </a:t>
            </a:r>
            <a:r>
              <a:rPr lang="en-US" sz="1200" dirty="0" err="1">
                <a:solidFill>
                  <a:schemeClr val="bg1"/>
                </a:solidFill>
                <a:hlinkClick r:id="rId4"/>
              </a:rPr>
              <a:t>BostonCatholic</a:t>
            </a:r>
            <a:endParaRPr lang="en-US" sz="1200" dirty="0">
              <a:solidFill>
                <a:schemeClr val="bg1"/>
              </a:solidFill>
            </a:endParaRPr>
          </a:p>
        </p:txBody>
      </p:sp>
      <p:sp>
        <p:nvSpPr>
          <p:cNvPr id="5" name="Rounded Rectangular Callout 4"/>
          <p:cNvSpPr/>
          <p:nvPr/>
        </p:nvSpPr>
        <p:spPr>
          <a:xfrm>
            <a:off x="2518611" y="1090863"/>
            <a:ext cx="4021343" cy="882316"/>
          </a:xfrm>
          <a:prstGeom prst="wedgeRoundRectCallout">
            <a:avLst>
              <a:gd name="adj1" fmla="val 56159"/>
              <a:gd name="adj2" fmla="val 98398"/>
              <a:gd name="adj3" fmla="val 16667"/>
            </a:avLst>
          </a:prstGeom>
          <a:gradFill>
            <a:gsLst>
              <a:gs pos="0">
                <a:srgbClr val="9B0712"/>
              </a:gs>
              <a:gs pos="80000">
                <a:srgbClr val="9B0712"/>
              </a:gs>
              <a:gs pos="100000">
                <a:srgbClr val="9B0712"/>
              </a:gs>
            </a:gsLst>
            <a:lin ang="16200000" scaled="0"/>
          </a:gradFill>
        </p:spPr>
        <p:style>
          <a:lnRef idx="0">
            <a:schemeClr val="dk1"/>
          </a:lnRef>
          <a:fillRef idx="3">
            <a:schemeClr val="dk1"/>
          </a:fillRef>
          <a:effectRef idx="3">
            <a:schemeClr val="dk1"/>
          </a:effectRef>
          <a:fontRef idx="minor">
            <a:schemeClr val="lt1"/>
          </a:fontRef>
        </p:style>
        <p:txBody>
          <a:bodyPr rtlCol="0" anchor="ctr"/>
          <a:lstStyle/>
          <a:p>
            <a:pPr algn="ctr"/>
            <a:r>
              <a:rPr lang="en-US" sz="4400" b="1" dirty="0" smtClean="0"/>
              <a:t>Everyone here?</a:t>
            </a:r>
            <a:endParaRPr lang="en-US" sz="4400" b="1" dirty="0"/>
          </a:p>
        </p:txBody>
      </p:sp>
    </p:spTree>
    <p:extLst>
      <p:ext uri="{BB962C8B-B14F-4D97-AF65-F5344CB8AC3E}">
        <p14:creationId xmlns:p14="http://schemas.microsoft.com/office/powerpoint/2010/main" val="1320742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0712"/>
        </a:solidFill>
        <a:effectLst/>
      </p:bgPr>
    </p:bg>
    <p:spTree>
      <p:nvGrpSpPr>
        <p:cNvPr id="1" name=""/>
        <p:cNvGrpSpPr/>
        <p:nvPr/>
      </p:nvGrpSpPr>
      <p:grpSpPr>
        <a:xfrm>
          <a:off x="0" y="0"/>
          <a:ext cx="0" cy="0"/>
          <a:chOff x="0" y="0"/>
          <a:chExt cx="0" cy="0"/>
        </a:xfrm>
      </p:grpSpPr>
      <p:pic>
        <p:nvPicPr>
          <p:cNvPr id="3074" name="Picture 2" descr="http://farm9.staticflickr.com/8389/8645224723_5974ffbcbe_b.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1" r="1395"/>
          <a:stretch/>
        </p:blipFill>
        <p:spPr bwMode="auto">
          <a:xfrm>
            <a:off x="-16042" y="0"/>
            <a:ext cx="9176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39954" y="6503704"/>
            <a:ext cx="2604046" cy="276999"/>
          </a:xfrm>
          <a:prstGeom prst="rect">
            <a:avLst/>
          </a:prstGeom>
        </p:spPr>
        <p:txBody>
          <a:bodyPr wrap="none">
            <a:spAutoFit/>
          </a:bodyPr>
          <a:lstStyle/>
          <a:p>
            <a:r>
              <a:rPr lang="en-US" sz="1200" dirty="0">
                <a:solidFill>
                  <a:schemeClr val="bg1"/>
                </a:solidFill>
                <a:hlinkClick r:id="rId3" tooltip="Attribution-NoDerivs License"/>
              </a:rPr>
              <a:t>Some rights reserved</a:t>
            </a:r>
            <a:r>
              <a:rPr lang="en-US" sz="1200" dirty="0">
                <a:solidFill>
                  <a:schemeClr val="bg1"/>
                </a:solidFill>
              </a:rPr>
              <a:t> by </a:t>
            </a:r>
            <a:r>
              <a:rPr lang="en-US" sz="1200" dirty="0" err="1">
                <a:solidFill>
                  <a:schemeClr val="bg1"/>
                </a:solidFill>
                <a:hlinkClick r:id="rId4"/>
              </a:rPr>
              <a:t>BostonCatholic</a:t>
            </a:r>
            <a:endParaRPr lang="en-US" sz="1200" dirty="0">
              <a:solidFill>
                <a:schemeClr val="bg1"/>
              </a:solidFill>
            </a:endParaRPr>
          </a:p>
        </p:txBody>
      </p:sp>
      <p:sp>
        <p:nvSpPr>
          <p:cNvPr id="5" name="Rounded Rectangular Callout 4"/>
          <p:cNvSpPr/>
          <p:nvPr/>
        </p:nvSpPr>
        <p:spPr>
          <a:xfrm>
            <a:off x="2518611" y="1090863"/>
            <a:ext cx="4021343" cy="882316"/>
          </a:xfrm>
          <a:prstGeom prst="wedgeRoundRectCallout">
            <a:avLst>
              <a:gd name="adj1" fmla="val 56159"/>
              <a:gd name="adj2" fmla="val 98398"/>
              <a:gd name="adj3" fmla="val 16667"/>
            </a:avLst>
          </a:prstGeom>
          <a:solidFill>
            <a:srgbClr val="9B0712"/>
          </a:solidFill>
        </p:spPr>
        <p:style>
          <a:lnRef idx="0">
            <a:schemeClr val="dk1"/>
          </a:lnRef>
          <a:fillRef idx="3">
            <a:schemeClr val="dk1"/>
          </a:fillRef>
          <a:effectRef idx="3">
            <a:schemeClr val="dk1"/>
          </a:effectRef>
          <a:fontRef idx="minor">
            <a:schemeClr val="lt1"/>
          </a:fontRef>
        </p:style>
        <p:txBody>
          <a:bodyPr rtlCol="0" anchor="ctr"/>
          <a:lstStyle/>
          <a:p>
            <a:pPr algn="ctr"/>
            <a:r>
              <a:rPr lang="en-US" sz="4400" b="1" dirty="0" smtClean="0"/>
              <a:t>Everyone here?</a:t>
            </a:r>
            <a:endParaRPr lang="en-US" sz="4400" b="1" dirty="0"/>
          </a:p>
        </p:txBody>
      </p:sp>
      <p:sp>
        <p:nvSpPr>
          <p:cNvPr id="6" name="TextBox 5"/>
          <p:cNvSpPr txBox="1"/>
          <p:nvPr/>
        </p:nvSpPr>
        <p:spPr>
          <a:xfrm>
            <a:off x="465219" y="4796592"/>
            <a:ext cx="7170821" cy="1569660"/>
          </a:xfrm>
          <a:prstGeom prst="rect">
            <a:avLst/>
          </a:prstGeom>
          <a:noFill/>
        </p:spPr>
        <p:txBody>
          <a:bodyPr wrap="square" rtlCol="0">
            <a:spAutoFit/>
          </a:bodyPr>
          <a:lstStyle/>
          <a:p>
            <a:r>
              <a:rPr lang="en-US" sz="3200" b="1" i="1" dirty="0" smtClean="0">
                <a:solidFill>
                  <a:schemeClr val="accent1"/>
                </a:solidFill>
                <a:effectLst>
                  <a:outerShdw blurRad="38100" dist="38100" dir="2700000" algn="tl">
                    <a:srgbClr val="000000">
                      <a:alpha val="43137"/>
                    </a:srgbClr>
                  </a:outerShdw>
                </a:effectLst>
              </a:rPr>
              <a:t>Bishops and priests had to get permission from government officials in order to travel outside of their diocese. </a:t>
            </a:r>
            <a:endParaRPr lang="en-US" sz="3200" b="1" i="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6598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83340"/>
            <a:ext cx="9144000" cy="1532964"/>
          </a:xfrm>
        </p:spPr>
        <p:txBody>
          <a:bodyPr/>
          <a:lstStyle/>
          <a:p>
            <a:r>
              <a:rPr lang="en-US" sz="17800" dirty="0" smtClean="0">
                <a:solidFill>
                  <a:schemeClr val="bg1">
                    <a:lumMod val="20000"/>
                    <a:lumOff val="80000"/>
                  </a:schemeClr>
                </a:solidFill>
                <a:effectLst>
                  <a:outerShdw blurRad="38100" dist="38100" dir="2700000" algn="tl">
                    <a:srgbClr val="000000">
                      <a:alpha val="43137"/>
                    </a:srgbClr>
                  </a:outerShdw>
                </a:effectLst>
              </a:rPr>
              <a:t>REFORM</a:t>
            </a:r>
            <a:endParaRPr lang="en-US" sz="17800" dirty="0">
              <a:solidFill>
                <a:schemeClr val="bg1">
                  <a:lumMod val="20000"/>
                  <a:lumOff val="8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1263" y="3908613"/>
            <a:ext cx="8181473" cy="1449451"/>
          </a:xfrm>
        </p:spPr>
        <p:txBody>
          <a:bodyPr/>
          <a:lstStyle/>
          <a:p>
            <a:pPr marL="0" indent="0" algn="ctr">
              <a:buNone/>
            </a:pPr>
            <a:r>
              <a:rPr lang="en-US" sz="4000" i="1" dirty="0" smtClean="0"/>
              <a:t>What abuses did the Civil Constitution of the Clergy seek to curb?</a:t>
            </a:r>
            <a:endParaRPr lang="en-US" sz="4000" i="1" dirty="0"/>
          </a:p>
        </p:txBody>
      </p:sp>
      <p:sp>
        <p:nvSpPr>
          <p:cNvPr id="4" name="TextBox 3">
            <a:hlinkClick r:id="rId3" action="ppaction://hlinksldjump"/>
          </p:cNvPr>
          <p:cNvSpPr txBox="1"/>
          <p:nvPr/>
        </p:nvSpPr>
        <p:spPr>
          <a:xfrm>
            <a:off x="5636795" y="6027153"/>
            <a:ext cx="3208421"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smtClean="0"/>
              <a:t>Review Regulations</a:t>
            </a:r>
            <a:endParaRPr lang="en-US" sz="2800" dirty="0"/>
          </a:p>
        </p:txBody>
      </p:sp>
    </p:spTree>
    <p:extLst>
      <p:ext uri="{BB962C8B-B14F-4D97-AF65-F5344CB8AC3E}">
        <p14:creationId xmlns:p14="http://schemas.microsoft.com/office/powerpoint/2010/main" val="22263523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83340"/>
            <a:ext cx="9144000" cy="1532964"/>
          </a:xfrm>
        </p:spPr>
        <p:txBody>
          <a:bodyPr/>
          <a:lstStyle/>
          <a:p>
            <a:r>
              <a:rPr lang="en-US" sz="14800" dirty="0" smtClean="0">
                <a:solidFill>
                  <a:schemeClr val="tx2">
                    <a:lumMod val="60000"/>
                    <a:lumOff val="40000"/>
                  </a:schemeClr>
                </a:solidFill>
                <a:effectLst>
                  <a:outerShdw blurRad="38100" dist="38100" dir="2700000" algn="tl">
                    <a:srgbClr val="000000">
                      <a:alpha val="43137"/>
                    </a:srgbClr>
                  </a:outerShdw>
                </a:effectLst>
              </a:rPr>
              <a:t>LIBERAL?</a:t>
            </a:r>
            <a:endParaRPr lang="en-US" sz="14800"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3603812"/>
            <a:ext cx="9144000" cy="2522350"/>
          </a:xfrm>
        </p:spPr>
        <p:txBody>
          <a:bodyPr/>
          <a:lstStyle/>
          <a:p>
            <a:pPr marL="0" indent="0" algn="ctr">
              <a:buNone/>
            </a:pPr>
            <a:r>
              <a:rPr lang="en-US" sz="4000" i="1" dirty="0" smtClean="0"/>
              <a:t>Did the Civil Constitution of the Clergy contribute to the creation of a more free, </a:t>
            </a:r>
            <a:br>
              <a:rPr lang="en-US" sz="4000" i="1" dirty="0" smtClean="0"/>
            </a:br>
            <a:r>
              <a:rPr lang="en-US" sz="4000" i="1" dirty="0" smtClean="0"/>
              <a:t>less regulated state?</a:t>
            </a:r>
            <a:endParaRPr lang="en-US" sz="4000" i="1" dirty="0"/>
          </a:p>
        </p:txBody>
      </p:sp>
    </p:spTree>
    <p:extLst>
      <p:ext uri="{BB962C8B-B14F-4D97-AF65-F5344CB8AC3E}">
        <p14:creationId xmlns:p14="http://schemas.microsoft.com/office/powerpoint/2010/main" val="364013201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6897" b="99745" l="6373" r="89706">
                        <a14:foregroundMark x1="55882" y1="29630" x2="56699" y2="41507"/>
                      </a14:backgroundRemoval>
                    </a14:imgEffect>
                  </a14:imgLayer>
                </a14:imgProps>
              </a:ext>
            </a:extLst>
          </a:blip>
          <a:srcRect l="4210" t="6636" r="10846" b="10373"/>
          <a:stretch/>
        </p:blipFill>
        <p:spPr>
          <a:xfrm>
            <a:off x="4191000" y="762000"/>
            <a:ext cx="4876800" cy="6096000"/>
          </a:xfrm>
          <a:prstGeom prst="rect">
            <a:avLst/>
          </a:prstGeom>
        </p:spPr>
      </p:pic>
      <p:sp>
        <p:nvSpPr>
          <p:cNvPr id="2" name="Title 1"/>
          <p:cNvSpPr>
            <a:spLocks noGrp="1"/>
          </p:cNvSpPr>
          <p:nvPr>
            <p:ph type="title"/>
          </p:nvPr>
        </p:nvSpPr>
        <p:spPr>
          <a:xfrm>
            <a:off x="2438400" y="503238"/>
            <a:ext cx="3352800" cy="2163762"/>
          </a:xfrm>
        </p:spPr>
        <p:txBody>
          <a:bodyPr/>
          <a:lstStyle/>
          <a:p>
            <a:r>
              <a:rPr lang="en-US" sz="9600" b="1" dirty="0" smtClean="0">
                <a:solidFill>
                  <a:srgbClr val="0E0C16"/>
                </a:solidFill>
              </a:rPr>
              <a:t>TWO </a:t>
            </a:r>
            <a:r>
              <a:rPr lang="en-US" sz="6000" b="1" dirty="0" smtClean="0">
                <a:solidFill>
                  <a:srgbClr val="0E0C16"/>
                </a:solidFill>
              </a:rPr>
              <a:t/>
            </a:r>
            <a:br>
              <a:rPr lang="en-US" sz="6000" b="1" dirty="0" smtClean="0">
                <a:solidFill>
                  <a:srgbClr val="0E0C16"/>
                </a:solidFill>
              </a:rPr>
            </a:br>
            <a:r>
              <a:rPr lang="en-US" sz="5400" b="1" dirty="0" smtClean="0">
                <a:solidFill>
                  <a:srgbClr val="0E0C16"/>
                </a:solidFill>
              </a:rPr>
              <a:t>GROUPS</a:t>
            </a:r>
            <a:endParaRPr lang="en-US" sz="6000" b="1" dirty="0">
              <a:solidFill>
                <a:srgbClr val="0E0C16"/>
              </a:solidFill>
            </a:endParaRPr>
          </a:p>
        </p:txBody>
      </p:sp>
      <p:pic>
        <p:nvPicPr>
          <p:cNvPr id="6" name="Content Placeholder 5"/>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10000" b="100000" l="9879" r="98267">
                        <a14:foregroundMark x1="43847" y1="42530" x2="40208" y2="53133"/>
                        <a14:foregroundMark x1="23917" y1="26145" x2="23917" y2="26145"/>
                        <a14:backgroundMark x1="46794" y1="14337" x2="46794" y2="14337"/>
                        <a14:backgroundMark x1="51473" y1="15904" x2="51473" y2="15904"/>
                        <a14:backgroundMark x1="44021" y1="12169" x2="44021" y2="12169"/>
                        <a14:backgroundMark x1="24610" y1="26627" x2="24610" y2="26627"/>
                      </a14:backgroundRemoval>
                    </a14:imgEffect>
                  </a14:imgLayer>
                </a14:imgProps>
              </a:ext>
              <a:ext uri="{28A0092B-C50C-407E-A947-70E740481C1C}">
                <a14:useLocalDpi xmlns:a14="http://schemas.microsoft.com/office/drawing/2010/main" val="0"/>
              </a:ext>
            </a:extLst>
          </a:blip>
          <a:stretch>
            <a:fillRect/>
          </a:stretch>
        </p:blipFill>
        <p:spPr>
          <a:xfrm>
            <a:off x="-4626" y="274638"/>
            <a:ext cx="4576626" cy="6583362"/>
          </a:xfrm>
        </p:spPr>
      </p:pic>
      <p:sp>
        <p:nvSpPr>
          <p:cNvPr id="4" name="TextBox 3"/>
          <p:cNvSpPr txBox="1"/>
          <p:nvPr/>
        </p:nvSpPr>
        <p:spPr>
          <a:xfrm>
            <a:off x="990600" y="4800600"/>
            <a:ext cx="2286000" cy="1446550"/>
          </a:xfrm>
          <a:prstGeom prst="rect">
            <a:avLst/>
          </a:prstGeom>
          <a:gradFill>
            <a:gsLst>
              <a:gs pos="0">
                <a:srgbClr val="0E0C16"/>
              </a:gs>
              <a:gs pos="100000">
                <a:srgbClr val="1D192D"/>
              </a:gs>
            </a:gsLst>
            <a:lin ang="5400000" scaled="1"/>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Swearing Priests</a:t>
            </a:r>
          </a:p>
        </p:txBody>
      </p:sp>
      <p:sp>
        <p:nvSpPr>
          <p:cNvPr id="5" name="TextBox 4"/>
          <p:cNvSpPr txBox="1"/>
          <p:nvPr/>
        </p:nvSpPr>
        <p:spPr>
          <a:xfrm>
            <a:off x="5416216" y="4800600"/>
            <a:ext cx="2743200" cy="1446550"/>
          </a:xfrm>
          <a:prstGeom prst="rect">
            <a:avLst/>
          </a:prstGeom>
          <a:gradFill>
            <a:gsLst>
              <a:gs pos="0">
                <a:srgbClr val="9B0712"/>
              </a:gs>
              <a:gs pos="80000">
                <a:srgbClr val="BF0916"/>
              </a:gs>
              <a:gs pos="100000">
                <a:srgbClr val="C30916"/>
              </a:gs>
            </a:gsLst>
          </a:gradFill>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Refractory Priests</a:t>
            </a:r>
          </a:p>
        </p:txBody>
      </p:sp>
    </p:spTree>
    <p:extLst>
      <p:ext uri="{BB962C8B-B14F-4D97-AF65-F5344CB8AC3E}">
        <p14:creationId xmlns:p14="http://schemas.microsoft.com/office/powerpoint/2010/main" val="1366781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100000" l="9879" r="98267">
                        <a14:foregroundMark x1="43847" y1="42530" x2="40208" y2="53133"/>
                        <a14:foregroundMark x1="23917" y1="26145" x2="23917" y2="26145"/>
                        <a14:backgroundMark x1="46794" y1="14337" x2="46794" y2="14337"/>
                        <a14:backgroundMark x1="51473" y1="15904" x2="51473" y2="15904"/>
                        <a14:backgroundMark x1="44021" y1="12169" x2="44021" y2="12169"/>
                        <a14:backgroundMark x1="24610" y1="26627" x2="24610" y2="26627"/>
                      </a14:backgroundRemoval>
                    </a14:imgEffect>
                  </a14:imgLayer>
                </a14:imgProps>
              </a:ext>
              <a:ext uri="{28A0092B-C50C-407E-A947-70E740481C1C}">
                <a14:useLocalDpi xmlns:a14="http://schemas.microsoft.com/office/drawing/2010/main" val="0"/>
              </a:ext>
            </a:extLst>
          </a:blip>
          <a:stretch>
            <a:fillRect/>
          </a:stretch>
        </p:blipFill>
        <p:spPr>
          <a:xfrm>
            <a:off x="0" y="274638"/>
            <a:ext cx="4576626" cy="6583362"/>
          </a:xfrm>
        </p:spPr>
      </p:pic>
      <p:sp>
        <p:nvSpPr>
          <p:cNvPr id="8" name="Rounded Rectangular Callout 7"/>
          <p:cNvSpPr/>
          <p:nvPr/>
        </p:nvSpPr>
        <p:spPr>
          <a:xfrm>
            <a:off x="4074458" y="295837"/>
            <a:ext cx="4787153" cy="3098721"/>
          </a:xfrm>
          <a:prstGeom prst="wedgeRoundRectCallout">
            <a:avLst>
              <a:gd name="adj1" fmla="val -92414"/>
              <a:gd name="adj2" fmla="val 17536"/>
              <a:gd name="adj3" fmla="val 16667"/>
            </a:avLst>
          </a:prstGeom>
          <a:gradFill>
            <a:gsLst>
              <a:gs pos="0">
                <a:srgbClr val="0E0C16"/>
              </a:gs>
              <a:gs pos="100000">
                <a:srgbClr val="1D192D"/>
              </a:gs>
            </a:gsLst>
            <a:lin ang="5400000" scaled="1"/>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eaLnBrk="0" fontAlgn="base" hangingPunct="0">
              <a:spcBef>
                <a:spcPct val="0"/>
              </a:spcBef>
              <a:spcAft>
                <a:spcPct val="0"/>
              </a:spcAft>
            </a:pPr>
            <a:r>
              <a:rPr lang="en-US" sz="8800" b="1" dirty="0">
                <a:solidFill>
                  <a:srgbClr val="E6E6D5"/>
                </a:solidFill>
                <a:effectLst>
                  <a:outerShdw blurRad="38100" dist="38100" dir="2700000" algn="tl">
                    <a:srgbClr val="000000">
                      <a:alpha val="43137"/>
                    </a:srgbClr>
                  </a:outerShdw>
                </a:effectLst>
              </a:rPr>
              <a:t>#@$%</a:t>
            </a:r>
          </a:p>
          <a:p>
            <a:pPr algn="ctr" eaLnBrk="0" fontAlgn="base" hangingPunct="0">
              <a:spcBef>
                <a:spcPct val="0"/>
              </a:spcBef>
              <a:spcAft>
                <a:spcPct val="0"/>
              </a:spcAft>
            </a:pPr>
            <a:r>
              <a:rPr lang="en-US" sz="8800" b="1" dirty="0">
                <a:solidFill>
                  <a:srgbClr val="E6E6D5"/>
                </a:solidFill>
                <a:effectLst>
                  <a:outerShdw blurRad="38100" dist="38100" dir="2700000" algn="tl">
                    <a:srgbClr val="000000">
                      <a:alpha val="43137"/>
                    </a:srgbClr>
                  </a:outerShdw>
                </a:effectLst>
              </a:rPr>
              <a:t>YEAH!</a:t>
            </a:r>
          </a:p>
        </p:txBody>
      </p:sp>
      <p:sp>
        <p:nvSpPr>
          <p:cNvPr id="9" name="TextBox 8"/>
          <p:cNvSpPr txBox="1"/>
          <p:nvPr/>
        </p:nvSpPr>
        <p:spPr>
          <a:xfrm>
            <a:off x="4316505" y="4464424"/>
            <a:ext cx="4424083" cy="1938992"/>
          </a:xfrm>
          <a:prstGeom prst="rect">
            <a:avLst/>
          </a:prstGeom>
          <a:noFill/>
        </p:spPr>
        <p:txBody>
          <a:bodyPr wrap="square" rtlCol="0">
            <a:spAutoFit/>
          </a:bodyPr>
          <a:lstStyle/>
          <a:p>
            <a:r>
              <a:rPr lang="en-US" sz="4000" dirty="0" smtClean="0">
                <a:solidFill>
                  <a:srgbClr val="2D2D33"/>
                </a:solidFill>
              </a:rPr>
              <a:t>Swearing priests were totally cool with this </a:t>
            </a:r>
            <a:r>
              <a:rPr lang="en-US" sz="4000" strike="sngStrike" dirty="0" smtClean="0">
                <a:solidFill>
                  <a:srgbClr val="2D2D33"/>
                </a:solidFill>
              </a:rPr>
              <a:t>$#&amp;%</a:t>
            </a:r>
            <a:r>
              <a:rPr lang="en-US" sz="4000" dirty="0" smtClean="0">
                <a:solidFill>
                  <a:srgbClr val="2D2D33"/>
                </a:solidFill>
              </a:rPr>
              <a:t> stuff.</a:t>
            </a:r>
            <a:endParaRPr lang="en-US" sz="4000" dirty="0">
              <a:solidFill>
                <a:srgbClr val="2D2D33"/>
              </a:solidFill>
            </a:endParaRPr>
          </a:p>
        </p:txBody>
      </p:sp>
      <p:sp>
        <p:nvSpPr>
          <p:cNvPr id="7" name="TextBox 6"/>
          <p:cNvSpPr txBox="1"/>
          <p:nvPr/>
        </p:nvSpPr>
        <p:spPr>
          <a:xfrm>
            <a:off x="990600" y="4800600"/>
            <a:ext cx="2286000" cy="1446550"/>
          </a:xfrm>
          <a:prstGeom prst="rect">
            <a:avLst/>
          </a:prstGeom>
          <a:gradFill>
            <a:gsLst>
              <a:gs pos="0">
                <a:srgbClr val="0E0C16"/>
              </a:gs>
              <a:gs pos="100000">
                <a:srgbClr val="1D192D"/>
              </a:gs>
            </a:gsLst>
            <a:lin ang="5400000" scaled="1"/>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Swearing Priests</a:t>
            </a:r>
          </a:p>
        </p:txBody>
      </p:sp>
    </p:spTree>
    <p:extLst>
      <p:ext uri="{BB962C8B-B14F-4D97-AF65-F5344CB8AC3E}">
        <p14:creationId xmlns:p14="http://schemas.microsoft.com/office/powerpoint/2010/main" val="3373325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1682" y="234297"/>
            <a:ext cx="4724400" cy="6336698"/>
          </a:xfrm>
          <a:prstGeom prst="rect">
            <a:avLst/>
          </a:prstGeom>
          <a:noFill/>
          <a:ln w="9525">
            <a:noFill/>
            <a:miter lim="800000"/>
            <a:headEnd/>
            <a:tailEnd/>
          </a:ln>
          <a:effectLst>
            <a:softEdge rad="63500"/>
          </a:effectLst>
        </p:spPr>
      </p:pic>
      <p:sp>
        <p:nvSpPr>
          <p:cNvPr id="5" name="TextBox 4"/>
          <p:cNvSpPr txBox="1"/>
          <p:nvPr/>
        </p:nvSpPr>
        <p:spPr>
          <a:xfrm>
            <a:off x="5871882" y="386697"/>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rgbClr val="9B0712"/>
                </a:solidFill>
              </a:rPr>
              <a:t>1</a:t>
            </a:r>
            <a:endParaRPr lang="en-US" sz="6600" b="1" dirty="0">
              <a:ln w="50800"/>
              <a:solidFill>
                <a:srgbClr val="9B0712"/>
              </a:solidFill>
            </a:endParaRPr>
          </a:p>
        </p:txBody>
      </p:sp>
      <p:sp>
        <p:nvSpPr>
          <p:cNvPr id="6" name="TextBox 5"/>
          <p:cNvSpPr txBox="1"/>
          <p:nvPr/>
        </p:nvSpPr>
        <p:spPr>
          <a:xfrm>
            <a:off x="8157882" y="1605897"/>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rgbClr val="9B0712"/>
                </a:solidFill>
              </a:rPr>
              <a:t>2</a:t>
            </a:r>
            <a:endParaRPr lang="en-US" sz="6600" b="1" dirty="0">
              <a:ln w="50800"/>
              <a:solidFill>
                <a:srgbClr val="9B0712"/>
              </a:solidFill>
            </a:endParaRPr>
          </a:p>
        </p:txBody>
      </p:sp>
      <p:sp>
        <p:nvSpPr>
          <p:cNvPr id="7" name="TextBox 6"/>
          <p:cNvSpPr txBox="1"/>
          <p:nvPr/>
        </p:nvSpPr>
        <p:spPr>
          <a:xfrm>
            <a:off x="4805082" y="3031286"/>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rgbClr val="9B0712"/>
                </a:solidFill>
              </a:rPr>
              <a:t>3</a:t>
            </a:r>
            <a:endParaRPr lang="en-US" sz="6600" b="1" dirty="0">
              <a:ln w="50800"/>
              <a:solidFill>
                <a:srgbClr val="9B0712"/>
              </a:solidFill>
            </a:endParaRPr>
          </a:p>
        </p:txBody>
      </p:sp>
      <p:sp>
        <p:nvSpPr>
          <p:cNvPr id="2" name="Title 1"/>
          <p:cNvSpPr>
            <a:spLocks noGrp="1"/>
          </p:cNvSpPr>
          <p:nvPr>
            <p:ph type="title"/>
          </p:nvPr>
        </p:nvSpPr>
        <p:spPr>
          <a:xfrm>
            <a:off x="-1" y="277488"/>
            <a:ext cx="4271683" cy="2788443"/>
          </a:xfrm>
        </p:spPr>
        <p:txBody>
          <a:bodyPr/>
          <a:lstStyle/>
          <a:p>
            <a:pPr>
              <a:lnSpc>
                <a:spcPct val="85000"/>
              </a:lnSpc>
            </a:pPr>
            <a:r>
              <a:rPr lang="en-US" sz="8800" dirty="0" smtClean="0">
                <a:solidFill>
                  <a:srgbClr val="0E0C16"/>
                </a:solidFill>
              </a:rPr>
              <a:t>The Old Regime</a:t>
            </a:r>
            <a:endParaRPr lang="en-US" sz="8800" dirty="0">
              <a:solidFill>
                <a:srgbClr val="0E0C16"/>
              </a:solidFill>
            </a:endParaRPr>
          </a:p>
        </p:txBody>
      </p:sp>
      <p:sp>
        <p:nvSpPr>
          <p:cNvPr id="8" name="TextBox 7"/>
          <p:cNvSpPr txBox="1"/>
          <p:nvPr/>
        </p:nvSpPr>
        <p:spPr>
          <a:xfrm>
            <a:off x="591671" y="3206097"/>
            <a:ext cx="3025588" cy="2308324"/>
          </a:xfrm>
          <a:prstGeom prst="rect">
            <a:avLst/>
          </a:prstGeom>
          <a:noFill/>
        </p:spPr>
        <p:txBody>
          <a:bodyPr wrap="square" rtlCol="0">
            <a:spAutoFit/>
          </a:bodyPr>
          <a:lstStyle/>
          <a:p>
            <a:pPr marL="577850" indent="-577850">
              <a:buAutoNum type="arabicPeriod"/>
            </a:pPr>
            <a:r>
              <a:rPr lang="en-US" sz="4800" dirty="0" smtClean="0">
                <a:solidFill>
                  <a:srgbClr val="BF0B17"/>
                </a:solidFill>
                <a:effectLst>
                  <a:outerShdw blurRad="38100" dist="38100" dir="2700000" algn="tl">
                    <a:srgbClr val="000000">
                      <a:alpha val="43137"/>
                    </a:srgbClr>
                  </a:outerShdw>
                </a:effectLst>
              </a:rPr>
              <a:t>Church</a:t>
            </a:r>
          </a:p>
          <a:p>
            <a:pPr marL="577850" indent="-577850">
              <a:buAutoNum type="arabicPeriod"/>
            </a:pPr>
            <a:r>
              <a:rPr lang="en-US" sz="4800" dirty="0" smtClean="0">
                <a:solidFill>
                  <a:srgbClr val="BF0B17"/>
                </a:solidFill>
                <a:effectLst>
                  <a:outerShdw blurRad="38100" dist="38100" dir="2700000" algn="tl">
                    <a:srgbClr val="000000">
                      <a:alpha val="43137"/>
                    </a:srgbClr>
                  </a:outerShdw>
                </a:effectLst>
              </a:rPr>
              <a:t>Nobility</a:t>
            </a:r>
          </a:p>
          <a:p>
            <a:pPr marL="577850" indent="-577850">
              <a:buAutoNum type="arabicPeriod"/>
            </a:pPr>
            <a:r>
              <a:rPr lang="en-US" sz="4800" dirty="0" smtClean="0">
                <a:solidFill>
                  <a:srgbClr val="BF0B17"/>
                </a:solidFill>
                <a:effectLst>
                  <a:outerShdw blurRad="38100" dist="38100" dir="2700000" algn="tl">
                    <a:srgbClr val="000000">
                      <a:alpha val="43137"/>
                    </a:srgbClr>
                  </a:outerShdw>
                </a:effectLst>
              </a:rPr>
              <a:t>“Third”</a:t>
            </a:r>
            <a:endParaRPr lang="en-US" sz="4800" dirty="0">
              <a:solidFill>
                <a:srgbClr val="BF0B1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43894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6897" b="99745" l="6373" r="89706">
                        <a14:foregroundMark x1="55882" y1="29630" x2="56699" y2="41507"/>
                      </a14:backgroundRemoval>
                    </a14:imgEffect>
                  </a14:imgLayer>
                </a14:imgProps>
              </a:ext>
            </a:extLst>
          </a:blip>
          <a:srcRect l="4210" t="6636" r="10846" b="10373"/>
          <a:stretch/>
        </p:blipFill>
        <p:spPr>
          <a:xfrm>
            <a:off x="4191000" y="762000"/>
            <a:ext cx="4876800" cy="6096000"/>
          </a:xfrm>
          <a:prstGeom prst="rect">
            <a:avLst/>
          </a:prstGeom>
        </p:spPr>
      </p:pic>
      <p:sp>
        <p:nvSpPr>
          <p:cNvPr id="9" name="Rounded Rectangular Callout 8"/>
          <p:cNvSpPr/>
          <p:nvPr/>
        </p:nvSpPr>
        <p:spPr>
          <a:xfrm>
            <a:off x="201705" y="228602"/>
            <a:ext cx="4787153" cy="3098721"/>
          </a:xfrm>
          <a:prstGeom prst="wedgeRoundRectCallout">
            <a:avLst>
              <a:gd name="adj1" fmla="val 92137"/>
              <a:gd name="adj2" fmla="val 17958"/>
              <a:gd name="adj3" fmla="val 16667"/>
            </a:avLst>
          </a:prstGeom>
          <a:gradFill>
            <a:gsLst>
              <a:gs pos="0">
                <a:srgbClr val="9B0712"/>
              </a:gs>
              <a:gs pos="80000">
                <a:srgbClr val="BF0916"/>
              </a:gs>
              <a:gs pos="100000">
                <a:srgbClr val="C30916"/>
              </a:gs>
            </a:gsLst>
          </a:gradFill>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8800" b="1" i="1" dirty="0">
                <a:solidFill>
                  <a:srgbClr val="E6E6D5"/>
                </a:solidFill>
                <a:effectLst>
                  <a:outerShdw blurRad="38100" dist="38100" dir="2700000" algn="tl">
                    <a:srgbClr val="000000">
                      <a:alpha val="43137"/>
                    </a:srgbClr>
                  </a:outerShdw>
                </a:effectLst>
              </a:rPr>
              <a:t>Not so much...</a:t>
            </a:r>
          </a:p>
        </p:txBody>
      </p:sp>
      <p:sp>
        <p:nvSpPr>
          <p:cNvPr id="11" name="Rectangle 10"/>
          <p:cNvSpPr/>
          <p:nvPr/>
        </p:nvSpPr>
        <p:spPr>
          <a:xfrm>
            <a:off x="927847" y="3982615"/>
            <a:ext cx="4316507" cy="2308324"/>
          </a:xfrm>
          <a:prstGeom prst="rect">
            <a:avLst/>
          </a:prstGeom>
        </p:spPr>
        <p:txBody>
          <a:bodyPr wrap="square">
            <a:spAutoFit/>
          </a:bodyPr>
          <a:lstStyle/>
          <a:p>
            <a:r>
              <a:rPr lang="en-US" sz="4800" dirty="0" err="1" smtClean="0">
                <a:solidFill>
                  <a:schemeClr val="bg1">
                    <a:lumMod val="10000"/>
                  </a:schemeClr>
                </a:solidFill>
              </a:rPr>
              <a:t>re·frac·to·ry</a:t>
            </a:r>
            <a:r>
              <a:rPr lang="en-US" sz="4800" dirty="0" smtClean="0">
                <a:solidFill>
                  <a:schemeClr val="bg1">
                    <a:lumMod val="10000"/>
                  </a:schemeClr>
                </a:solidFill>
              </a:rPr>
              <a:t> </a:t>
            </a:r>
            <a:r>
              <a:rPr lang="en-US" sz="4800" dirty="0">
                <a:solidFill>
                  <a:schemeClr val="bg1">
                    <a:lumMod val="10000"/>
                  </a:schemeClr>
                </a:solidFill>
              </a:rPr>
              <a:t> </a:t>
            </a:r>
            <a:r>
              <a:rPr lang="en-US" sz="4800" dirty="0" smtClean="0">
                <a:solidFill>
                  <a:schemeClr val="bg1">
                    <a:lumMod val="10000"/>
                  </a:schemeClr>
                </a:solidFill>
              </a:rPr>
              <a:t>  </a:t>
            </a:r>
            <a:r>
              <a:rPr lang="en-US" sz="2800" dirty="0" smtClean="0">
                <a:solidFill>
                  <a:schemeClr val="bg1">
                    <a:lumMod val="10000"/>
                  </a:schemeClr>
                </a:solidFill>
              </a:rPr>
              <a:t/>
            </a:r>
            <a:br>
              <a:rPr lang="en-US" sz="2800" dirty="0" smtClean="0">
                <a:solidFill>
                  <a:schemeClr val="bg1">
                    <a:lumMod val="10000"/>
                  </a:schemeClr>
                </a:solidFill>
              </a:rPr>
            </a:br>
            <a:r>
              <a:rPr lang="en-US" sz="2800" dirty="0" err="1" smtClean="0">
                <a:solidFill>
                  <a:schemeClr val="bg1">
                    <a:lumMod val="10000"/>
                  </a:schemeClr>
                </a:solidFill>
              </a:rPr>
              <a:t>ri</a:t>
            </a:r>
            <a:r>
              <a:rPr lang="en-US" sz="2800" dirty="0" err="1">
                <a:solidFill>
                  <a:schemeClr val="bg1">
                    <a:lumMod val="10000"/>
                  </a:schemeClr>
                </a:solidFill>
              </a:rPr>
              <a:t>ˈ</a:t>
            </a:r>
            <a:r>
              <a:rPr lang="en-US" sz="2800" dirty="0" err="1" smtClean="0">
                <a:solidFill>
                  <a:schemeClr val="bg1">
                    <a:lumMod val="10000"/>
                  </a:schemeClr>
                </a:solidFill>
              </a:rPr>
              <a:t>fraktərē</a:t>
            </a:r>
            <a:r>
              <a:rPr lang="en-US" sz="2800" dirty="0" smtClean="0">
                <a:solidFill>
                  <a:schemeClr val="bg1">
                    <a:lumMod val="10000"/>
                  </a:schemeClr>
                </a:solidFill>
              </a:rPr>
              <a:t>         </a:t>
            </a:r>
            <a:r>
              <a:rPr lang="en-US" sz="2800" i="1" dirty="0" smtClean="0">
                <a:solidFill>
                  <a:schemeClr val="bg1">
                    <a:lumMod val="10000"/>
                  </a:schemeClr>
                </a:solidFill>
              </a:rPr>
              <a:t>adj.</a:t>
            </a:r>
            <a:endParaRPr lang="en-US" sz="2800" dirty="0" smtClean="0">
              <a:solidFill>
                <a:schemeClr val="bg1">
                  <a:lumMod val="10000"/>
                </a:schemeClr>
              </a:solidFill>
            </a:endParaRPr>
          </a:p>
          <a:p>
            <a:endParaRPr lang="en-US" sz="1050" dirty="0">
              <a:solidFill>
                <a:schemeClr val="bg1">
                  <a:lumMod val="10000"/>
                </a:schemeClr>
              </a:solidFill>
            </a:endParaRPr>
          </a:p>
          <a:p>
            <a:pPr>
              <a:buFont typeface="+mj-lt"/>
              <a:buAutoNum type="arabicPeriod"/>
            </a:pPr>
            <a:r>
              <a:rPr lang="en-US" sz="2800" dirty="0" smtClean="0">
                <a:solidFill>
                  <a:schemeClr val="bg1">
                    <a:lumMod val="10000"/>
                  </a:schemeClr>
                </a:solidFill>
              </a:rPr>
              <a:t> stubborn </a:t>
            </a:r>
            <a:r>
              <a:rPr lang="en-US" sz="2800" dirty="0">
                <a:solidFill>
                  <a:schemeClr val="bg1">
                    <a:lumMod val="10000"/>
                  </a:schemeClr>
                </a:solidFill>
              </a:rPr>
              <a:t>or unmanageable.</a:t>
            </a:r>
          </a:p>
          <a:p>
            <a:r>
              <a:rPr lang="en-US" sz="2800" dirty="0">
                <a:solidFill>
                  <a:schemeClr val="bg1">
                    <a:lumMod val="10000"/>
                  </a:schemeClr>
                </a:solidFill>
              </a:rPr>
              <a:t> </a:t>
            </a:r>
            <a:r>
              <a:rPr lang="en-US" sz="2800" dirty="0" smtClean="0">
                <a:solidFill>
                  <a:schemeClr val="bg1">
                    <a:lumMod val="10000"/>
                  </a:schemeClr>
                </a:solidFill>
              </a:rPr>
              <a:t>  “his </a:t>
            </a:r>
            <a:r>
              <a:rPr lang="en-US" sz="2800" dirty="0">
                <a:solidFill>
                  <a:schemeClr val="bg1">
                    <a:lumMod val="10000"/>
                  </a:schemeClr>
                </a:solidFill>
              </a:rPr>
              <a:t>refractory pony"</a:t>
            </a:r>
            <a:endParaRPr lang="en-US" sz="2800" b="0" i="0" dirty="0">
              <a:solidFill>
                <a:schemeClr val="bg1">
                  <a:lumMod val="10000"/>
                </a:schemeClr>
              </a:solidFill>
              <a:effectLst/>
            </a:endParaRPr>
          </a:p>
        </p:txBody>
      </p:sp>
      <p:sp>
        <p:nvSpPr>
          <p:cNvPr id="6" name="TextBox 5"/>
          <p:cNvSpPr txBox="1"/>
          <p:nvPr/>
        </p:nvSpPr>
        <p:spPr>
          <a:xfrm>
            <a:off x="5416216" y="4800600"/>
            <a:ext cx="2743200" cy="1446550"/>
          </a:xfrm>
          <a:prstGeom prst="rect">
            <a:avLst/>
          </a:prstGeom>
          <a:gradFill>
            <a:gsLst>
              <a:gs pos="0">
                <a:srgbClr val="9B0712"/>
              </a:gs>
              <a:gs pos="80000">
                <a:srgbClr val="BF0916"/>
              </a:gs>
              <a:gs pos="100000">
                <a:srgbClr val="C30916"/>
              </a:gs>
            </a:gsLst>
          </a:gradFill>
        </p:spPr>
        <p:style>
          <a:lnRef idx="0">
            <a:schemeClr val="dk1"/>
          </a:lnRef>
          <a:fillRef idx="3">
            <a:schemeClr val="dk1"/>
          </a:fillRef>
          <a:effectRef idx="3">
            <a:schemeClr val="dk1"/>
          </a:effectRef>
          <a:fontRef idx="minor">
            <a:schemeClr val="lt1"/>
          </a:fontRef>
        </p:style>
        <p:txBody>
          <a:bodyPr wrap="square" rtlCol="0">
            <a:spAutoFit/>
          </a:bodyPr>
          <a:lstStyle/>
          <a:p>
            <a:pPr algn="ctr" eaLnBrk="0" fontAlgn="base" hangingPunct="0">
              <a:spcBef>
                <a:spcPct val="0"/>
              </a:spcBef>
              <a:spcAft>
                <a:spcPct val="0"/>
              </a:spcAft>
            </a:pPr>
            <a:r>
              <a:rPr lang="en-US" sz="4400" b="1" dirty="0">
                <a:solidFill>
                  <a:srgbClr val="E6E6D5"/>
                </a:solidFill>
                <a:effectLst>
                  <a:outerShdw blurRad="38100" dist="38100" dir="2700000" algn="tl">
                    <a:srgbClr val="000000">
                      <a:alpha val="43137"/>
                    </a:srgbClr>
                  </a:outerShdw>
                </a:effectLst>
              </a:rPr>
              <a:t>Refractory Priests</a:t>
            </a:r>
          </a:p>
        </p:txBody>
      </p:sp>
    </p:spTree>
    <p:extLst>
      <p:ext uri="{BB962C8B-B14F-4D97-AF65-F5344CB8AC3E}">
        <p14:creationId xmlns:p14="http://schemas.microsoft.com/office/powerpoint/2010/main" val="317799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7CBAE"/>
            </a:gs>
            <a:gs pos="100000">
              <a:srgbClr val="FFFFE1"/>
            </a:gs>
          </a:gsLst>
          <a:lin ang="5400000" scaled="1"/>
          <a:tileRect/>
        </a:gradFill>
        <a:effectLst/>
      </p:bgPr>
    </p:bg>
    <p:spTree>
      <p:nvGrpSpPr>
        <p:cNvPr id="1" name=""/>
        <p:cNvGrpSpPr/>
        <p:nvPr/>
      </p:nvGrpSpPr>
      <p:grpSpPr>
        <a:xfrm>
          <a:off x="0" y="0"/>
          <a:ext cx="0" cy="0"/>
          <a:chOff x="0" y="0"/>
          <a:chExt cx="0" cy="0"/>
        </a:xfrm>
      </p:grpSpPr>
      <p:pic>
        <p:nvPicPr>
          <p:cNvPr id="6146" name="Picture 2" descr="http://upload.wikimedia.org/wikipedia/commons/thumb/a/a4/Carte_des_pr%C3%AAtres_asserment%C3%A9s_en_France_en_1791.svg/2000px-Carte_des_pr%C3%AAtres_asserment%C3%A9s_en_France_en_1791.svg.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0" b="100000" l="0" r="100000"/>
                    </a14:imgEffect>
                  </a14:imgLayer>
                </a14:imgProps>
              </a:ext>
              <a:ext uri="{28A0092B-C50C-407E-A947-70E740481C1C}">
                <a14:useLocalDpi xmlns:a14="http://schemas.microsoft.com/office/drawing/2010/main" val="0"/>
              </a:ext>
            </a:extLst>
          </a:blip>
          <a:srcRect/>
          <a:stretch>
            <a:fillRect/>
          </a:stretch>
        </p:blipFill>
        <p:spPr bwMode="auto">
          <a:xfrm>
            <a:off x="2898774" y="609600"/>
            <a:ext cx="6092826" cy="60928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thumb/a/a4/Carte_des_pr%C3%AAtres_asserment%C3%A9s_en_France_en_1791.svg/2000px-Carte_des_pr%C3%AAtres_asserment%C3%A9s_en_France_en_1791.svg.png"/>
          <p:cNvPicPr>
            <a:picLocks noChangeAspect="1" noChangeArrowheads="1"/>
          </p:cNvPicPr>
          <p:nvPr/>
        </p:nvPicPr>
        <p:blipFill rotWithShape="1">
          <a:blip r:embed="rId5">
            <a:extLst>
              <a:ext uri="{28A0092B-C50C-407E-A947-70E740481C1C}">
                <a14:useLocalDpi xmlns:a14="http://schemas.microsoft.com/office/drawing/2010/main" val="0"/>
              </a:ext>
            </a:extLst>
          </a:blip>
          <a:srcRect t="5075" r="84417" b="84000"/>
          <a:stretch/>
        </p:blipFill>
        <p:spPr bwMode="auto">
          <a:xfrm>
            <a:off x="152400" y="1600200"/>
            <a:ext cx="2968626" cy="2081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0" y="6324600"/>
            <a:ext cx="2128531" cy="338554"/>
          </a:xfrm>
          <a:prstGeom prst="rect">
            <a:avLst/>
          </a:prstGeom>
        </p:spPr>
        <p:txBody>
          <a:bodyPr wrap="none">
            <a:spAutoFit/>
          </a:bodyPr>
          <a:lstStyle/>
          <a:p>
            <a:pPr eaLnBrk="0" fontAlgn="base" hangingPunct="0">
              <a:spcBef>
                <a:spcPct val="0"/>
              </a:spcBef>
              <a:spcAft>
                <a:spcPct val="0"/>
              </a:spcAft>
            </a:pPr>
            <a:r>
              <a:rPr lang="en-US" sz="1600" dirty="0">
                <a:solidFill>
                  <a:srgbClr val="703932"/>
                </a:solidFill>
              </a:rPr>
              <a:t>Map Credit:  </a:t>
            </a:r>
            <a:r>
              <a:rPr lang="en-US" sz="1600" dirty="0">
                <a:solidFill>
                  <a:srgbClr val="0B0080"/>
                </a:solidFill>
              </a:rPr>
              <a:t>Marmelad</a:t>
            </a:r>
            <a:endParaRPr lang="en-US" sz="1600" dirty="0">
              <a:solidFill>
                <a:srgbClr val="A34233"/>
              </a:solidFill>
            </a:endParaRPr>
          </a:p>
        </p:txBody>
      </p:sp>
      <p:sp>
        <p:nvSpPr>
          <p:cNvPr id="3" name="TextBox 2"/>
          <p:cNvSpPr txBox="1"/>
          <p:nvPr/>
        </p:nvSpPr>
        <p:spPr>
          <a:xfrm>
            <a:off x="304800" y="602159"/>
            <a:ext cx="5343190" cy="769441"/>
          </a:xfrm>
          <a:prstGeom prst="rect">
            <a:avLst/>
          </a:prstGeom>
          <a:noFill/>
        </p:spPr>
        <p:txBody>
          <a:bodyPr wrap="square" rtlCol="0">
            <a:spAutoFit/>
          </a:bodyPr>
          <a:lstStyle/>
          <a:p>
            <a:pPr eaLnBrk="0" fontAlgn="base" hangingPunct="0">
              <a:spcBef>
                <a:spcPct val="0"/>
              </a:spcBef>
              <a:spcAft>
                <a:spcPct val="0"/>
              </a:spcAft>
            </a:pPr>
            <a:r>
              <a:rPr lang="en-US" sz="4400" b="1" dirty="0">
                <a:solidFill>
                  <a:srgbClr val="9B0712"/>
                </a:solidFill>
              </a:rPr>
              <a:t>% of Swearing Priests:</a:t>
            </a:r>
          </a:p>
        </p:txBody>
      </p:sp>
      <p:sp>
        <p:nvSpPr>
          <p:cNvPr id="4" name="TextBox 3"/>
          <p:cNvSpPr txBox="1"/>
          <p:nvPr/>
        </p:nvSpPr>
        <p:spPr>
          <a:xfrm>
            <a:off x="533400" y="3770055"/>
            <a:ext cx="3657600" cy="2554545"/>
          </a:xfrm>
          <a:prstGeom prst="rect">
            <a:avLst/>
          </a:prstGeom>
          <a:noFill/>
        </p:spPr>
        <p:txBody>
          <a:bodyPr wrap="square" rtlCol="0">
            <a:spAutoFit/>
          </a:bodyPr>
          <a:lstStyle/>
          <a:p>
            <a:pPr eaLnBrk="0" fontAlgn="base" hangingPunct="0">
              <a:spcBef>
                <a:spcPct val="0"/>
              </a:spcBef>
              <a:spcAft>
                <a:spcPct val="0"/>
              </a:spcAft>
            </a:pPr>
            <a:r>
              <a:rPr lang="en-US" sz="2800" b="1" dirty="0">
                <a:solidFill>
                  <a:srgbClr val="0E0C16"/>
                </a:solidFill>
              </a:rPr>
              <a:t>According to this map, where was support for the French Revolution </a:t>
            </a:r>
            <a:r>
              <a:rPr lang="en-US" sz="2800" b="1" i="1" dirty="0">
                <a:solidFill>
                  <a:srgbClr val="0E0C16"/>
                </a:solidFill>
              </a:rPr>
              <a:t>strongest</a:t>
            </a:r>
            <a:r>
              <a:rPr lang="en-US" sz="2800" b="1" dirty="0">
                <a:solidFill>
                  <a:srgbClr val="0E0C16"/>
                </a:solidFill>
              </a:rPr>
              <a:t>?</a:t>
            </a:r>
          </a:p>
          <a:p>
            <a:pPr eaLnBrk="0" fontAlgn="base" hangingPunct="0">
              <a:spcBef>
                <a:spcPct val="0"/>
              </a:spcBef>
              <a:spcAft>
                <a:spcPct val="0"/>
              </a:spcAft>
            </a:pPr>
            <a:endParaRPr lang="en-US" b="1" dirty="0">
              <a:solidFill>
                <a:srgbClr val="703932"/>
              </a:solidFill>
            </a:endParaRPr>
          </a:p>
          <a:p>
            <a:pPr eaLnBrk="0" fontAlgn="base" hangingPunct="0">
              <a:spcBef>
                <a:spcPct val="0"/>
              </a:spcBef>
              <a:spcAft>
                <a:spcPct val="0"/>
              </a:spcAft>
            </a:pPr>
            <a:r>
              <a:rPr lang="en-US" sz="2800" b="1" dirty="0">
                <a:solidFill>
                  <a:srgbClr val="0E0C16"/>
                </a:solidFill>
              </a:rPr>
              <a:t>Where was it </a:t>
            </a:r>
            <a:r>
              <a:rPr lang="en-US" sz="2800" b="1" i="1" dirty="0">
                <a:solidFill>
                  <a:srgbClr val="0E0C16"/>
                </a:solidFill>
              </a:rPr>
              <a:t>weakest</a:t>
            </a:r>
            <a:r>
              <a:rPr lang="en-US" sz="2800" b="1" dirty="0">
                <a:solidFill>
                  <a:srgbClr val="0E0C16"/>
                </a:solidFill>
              </a:rPr>
              <a:t>?</a:t>
            </a:r>
          </a:p>
        </p:txBody>
      </p:sp>
    </p:spTree>
    <p:extLst>
      <p:ext uri="{BB962C8B-B14F-4D97-AF65-F5344CB8AC3E}">
        <p14:creationId xmlns:p14="http://schemas.microsoft.com/office/powerpoint/2010/main" val="179609036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pic>
        <p:nvPicPr>
          <p:cNvPr id="8195" name="Picture 2" descr="http://chnm.gmu.edu/revolution/searchimages/1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61945" y="274638"/>
            <a:ext cx="8420110" cy="5930623"/>
          </a:xfrm>
          <a:noFill/>
        </p:spPr>
      </p:pic>
      <p:sp>
        <p:nvSpPr>
          <p:cNvPr id="5" name="Rectangle 4"/>
          <p:cNvSpPr/>
          <p:nvPr/>
        </p:nvSpPr>
        <p:spPr>
          <a:xfrm>
            <a:off x="361944" y="6247982"/>
            <a:ext cx="8420111" cy="60016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eaLnBrk="0" fontAlgn="base" hangingPunct="0">
              <a:spcBef>
                <a:spcPct val="0"/>
              </a:spcBef>
              <a:spcAft>
                <a:spcPct val="0"/>
              </a:spcAft>
              <a:defRPr/>
            </a:pPr>
            <a:r>
              <a:rPr lang="en-US" sz="1100" dirty="0">
                <a:solidFill>
                  <a:srgbClr val="FFFFFF"/>
                </a:solidFill>
              </a:rPr>
              <a:t>Of particular interest in this caricature of refractory clergy here are the long noses, traditionally used to caricature Jews, that suggest the refractory clergy were not of the people. This image shows resistant clergy marching in their last procession. The satyr at the rear with a coffin seems to threaten their very lives.   Source: mfr 84.128  </a:t>
            </a:r>
            <a:r>
              <a:rPr lang="en-US" sz="1100" dirty="0">
                <a:solidFill>
                  <a:srgbClr val="FFFFFF"/>
                </a:solidFill>
                <a:hlinkClick r:id="rId4"/>
              </a:rPr>
              <a:t>http://chnm.gmu.edu/revolution/d/6/</a:t>
            </a:r>
            <a:r>
              <a:rPr lang="en-US" sz="1100" dirty="0">
                <a:solidFill>
                  <a:srgbClr val="FFFFFF"/>
                </a:solidFill>
              </a:rPr>
              <a:t> </a:t>
            </a:r>
          </a:p>
        </p:txBody>
      </p:sp>
      <p:sp>
        <p:nvSpPr>
          <p:cNvPr id="6" name="Rectangle 5"/>
          <p:cNvSpPr/>
          <p:nvPr/>
        </p:nvSpPr>
        <p:spPr>
          <a:xfrm>
            <a:off x="573741" y="770963"/>
            <a:ext cx="5130572" cy="1569660"/>
          </a:xfrm>
          <a:prstGeom prst="rect">
            <a:avLst/>
          </a:prstGeom>
        </p:spPr>
        <p:txBody>
          <a:bodyPr wrap="none">
            <a:spAutoFit/>
          </a:bodyPr>
          <a:lstStyle/>
          <a:p>
            <a:pPr marL="236538" indent="-236538" eaLnBrk="0" fontAlgn="base" hangingPunct="0">
              <a:spcBef>
                <a:spcPct val="0"/>
              </a:spcBef>
              <a:spcAft>
                <a:spcPct val="0"/>
              </a:spcAft>
              <a:tabLst>
                <a:tab pos="346075" algn="l"/>
              </a:tabLst>
              <a:defRPr/>
            </a:pPr>
            <a:r>
              <a:rPr lang="en-US" sz="4800" b="1" dirty="0">
                <a:solidFill>
                  <a:srgbClr val="800000">
                    <a:lumMod val="50000"/>
                  </a:srgbClr>
                </a:solidFill>
              </a:rPr>
              <a:t>“	Procession of </a:t>
            </a:r>
            <a:br>
              <a:rPr lang="en-US" sz="4800" b="1" dirty="0">
                <a:solidFill>
                  <a:srgbClr val="800000">
                    <a:lumMod val="50000"/>
                  </a:srgbClr>
                </a:solidFill>
              </a:rPr>
            </a:br>
            <a:r>
              <a:rPr lang="en-US" sz="4800" b="1" dirty="0">
                <a:solidFill>
                  <a:srgbClr val="800000">
                    <a:lumMod val="50000"/>
                  </a:srgbClr>
                </a:solidFill>
              </a:rPr>
              <a:t>Refractory Clergy"</a:t>
            </a:r>
          </a:p>
        </p:txBody>
      </p:sp>
    </p:spTree>
    <p:extLst>
      <p:ext uri="{BB962C8B-B14F-4D97-AF65-F5344CB8AC3E}">
        <p14:creationId xmlns:p14="http://schemas.microsoft.com/office/powerpoint/2010/main" val="93389184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EF3DA"/>
            </a:gs>
            <a:gs pos="100000">
              <a:srgbClr val="FDF4DB"/>
            </a:gs>
          </a:gsLst>
          <a:lin ang="5400000" scaled="1"/>
          <a:tileRect/>
        </a:gradFill>
        <a:effectLst/>
      </p:bgPr>
    </p:bg>
    <p:spTree>
      <p:nvGrpSpPr>
        <p:cNvPr id="1" name=""/>
        <p:cNvGrpSpPr/>
        <p:nvPr/>
      </p:nvGrpSpPr>
      <p:grpSpPr>
        <a:xfrm>
          <a:off x="0" y="0"/>
          <a:ext cx="0" cy="0"/>
          <a:chOff x="0" y="0"/>
          <a:chExt cx="0" cy="0"/>
        </a:xfrm>
      </p:grpSpPr>
      <p:pic>
        <p:nvPicPr>
          <p:cNvPr id="3074" name="Picture 2" descr="File:Decret de l'Assemblée National qui supprime les Ordres Religieux et Religieuse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789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457200"/>
            <a:ext cx="4419600" cy="1143000"/>
          </a:xfrm>
        </p:spPr>
        <p:txBody>
          <a:bodyPr/>
          <a:lstStyle/>
          <a:p>
            <a:r>
              <a:rPr lang="en-US" sz="8000" dirty="0" smtClean="0">
                <a:solidFill>
                  <a:schemeClr val="tx2">
                    <a:lumMod val="75000"/>
                  </a:schemeClr>
                </a:solidFill>
              </a:rPr>
              <a:t>FREEDOM</a:t>
            </a:r>
            <a:endParaRPr lang="en-US" sz="8000" dirty="0">
              <a:solidFill>
                <a:schemeClr val="tx2">
                  <a:lumMod val="75000"/>
                </a:schemeClr>
              </a:solidFill>
            </a:endParaRPr>
          </a:p>
        </p:txBody>
      </p:sp>
    </p:spTree>
    <p:extLst>
      <p:ext uri="{BB962C8B-B14F-4D97-AF65-F5344CB8AC3E}">
        <p14:creationId xmlns:p14="http://schemas.microsoft.com/office/powerpoint/2010/main" val="822035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EF3DA"/>
            </a:gs>
            <a:gs pos="100000">
              <a:srgbClr val="FDF4DB"/>
            </a:gs>
          </a:gsLst>
          <a:lin ang="5400000" scaled="1"/>
          <a:tileRect/>
        </a:gradFill>
        <a:effectLst/>
      </p:bgPr>
    </p:bg>
    <p:spTree>
      <p:nvGrpSpPr>
        <p:cNvPr id="1" name=""/>
        <p:cNvGrpSpPr/>
        <p:nvPr/>
      </p:nvGrpSpPr>
      <p:grpSpPr>
        <a:xfrm>
          <a:off x="0" y="0"/>
          <a:ext cx="0" cy="0"/>
          <a:chOff x="0" y="0"/>
          <a:chExt cx="0" cy="0"/>
        </a:xfrm>
      </p:grpSpPr>
      <p:pic>
        <p:nvPicPr>
          <p:cNvPr id="3074" name="Picture 2" descr="File:Decret de l'Assemblée National qui supprime les Ordres Religieux et Religieuses.jpg"/>
          <p:cNvPicPr>
            <a:picLocks noChangeAspect="1" noChangeArrowheads="1"/>
          </p:cNvPicPr>
          <p:nvPr/>
        </p:nvPicPr>
        <p:blipFill>
          <a:blip r:embed="rId2">
            <a:extLst>
              <a:ext uri="{BEBA8EAE-BF5A-486C-A8C5-ECC9F3942E4B}">
                <a14:imgProps xmlns:a14="http://schemas.microsoft.com/office/drawing/2010/main">
                  <a14:imgLayer r:embed="rId3">
                    <a14:imgEffect>
                      <a14:artisticGlowEdges/>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789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457200"/>
            <a:ext cx="4419600" cy="1143000"/>
          </a:xfrm>
        </p:spPr>
        <p:txBody>
          <a:bodyPr/>
          <a:lstStyle/>
          <a:p>
            <a:r>
              <a:rPr lang="en-US" sz="7200" dirty="0" smtClean="0">
                <a:solidFill>
                  <a:schemeClr val="bg1"/>
                </a:solidFill>
              </a:rPr>
              <a:t>OR CHAOS?</a:t>
            </a:r>
            <a:endParaRPr lang="en-US" sz="7200" dirty="0">
              <a:solidFill>
                <a:schemeClr val="bg1"/>
              </a:solidFill>
            </a:endParaRPr>
          </a:p>
        </p:txBody>
      </p:sp>
    </p:spTree>
    <p:extLst>
      <p:ext uri="{BB962C8B-B14F-4D97-AF65-F5344CB8AC3E}">
        <p14:creationId xmlns:p14="http://schemas.microsoft.com/office/powerpoint/2010/main" val="4092903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9B0712"/>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54741"/>
            <a:ext cx="8229600" cy="1532964"/>
          </a:xfrm>
        </p:spPr>
        <p:txBody>
          <a:bodyPr/>
          <a:lstStyle/>
          <a:p>
            <a:r>
              <a:rPr lang="en-US" sz="11500" dirty="0" smtClean="0">
                <a:effectLst>
                  <a:outerShdw blurRad="38100" dist="38100" dir="2700000" algn="tl">
                    <a:srgbClr val="000000">
                      <a:alpha val="43137"/>
                    </a:srgbClr>
                  </a:outerShdw>
                </a:effectLst>
              </a:rPr>
              <a:t>radicalization</a:t>
            </a:r>
            <a:endParaRPr lang="en-US" sz="115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3281081"/>
            <a:ext cx="8229600" cy="2845081"/>
          </a:xfrm>
        </p:spPr>
        <p:txBody>
          <a:bodyPr/>
          <a:lstStyle/>
          <a:p>
            <a:pPr marL="0" indent="0" algn="ctr">
              <a:buNone/>
            </a:pPr>
            <a:r>
              <a:rPr lang="en-US" sz="4000" i="1" dirty="0" smtClean="0"/>
              <a:t>The Civil Constitution of the Clergy </a:t>
            </a:r>
            <a:r>
              <a:rPr lang="en-US" sz="3600" i="1" dirty="0" smtClean="0"/>
              <a:t>was a transitional step between the </a:t>
            </a:r>
            <a:br>
              <a:rPr lang="en-US" sz="3600" i="1" dirty="0" smtClean="0"/>
            </a:br>
            <a:r>
              <a:rPr lang="en-US" sz="3600" i="1" dirty="0" smtClean="0">
                <a:solidFill>
                  <a:schemeClr val="accent5">
                    <a:lumMod val="40000"/>
                    <a:lumOff val="60000"/>
                  </a:schemeClr>
                </a:solidFill>
              </a:rPr>
              <a:t>liberal </a:t>
            </a:r>
            <a:r>
              <a:rPr lang="en-US" sz="3600" i="1" dirty="0" smtClean="0"/>
              <a:t>revolution of 1789 and the </a:t>
            </a:r>
            <a:br>
              <a:rPr lang="en-US" sz="3600" i="1" dirty="0" smtClean="0"/>
            </a:br>
            <a:r>
              <a:rPr lang="en-US" sz="3600" i="1" dirty="0" smtClean="0">
                <a:solidFill>
                  <a:schemeClr val="accent5">
                    <a:lumMod val="40000"/>
                    <a:lumOff val="60000"/>
                  </a:schemeClr>
                </a:solidFill>
              </a:rPr>
              <a:t>radical</a:t>
            </a:r>
            <a:r>
              <a:rPr lang="en-US" sz="3600" i="1" dirty="0" smtClean="0"/>
              <a:t> revolution of 1793.</a:t>
            </a:r>
            <a:endParaRPr lang="en-US" sz="3600" i="1" dirty="0"/>
          </a:p>
        </p:txBody>
      </p:sp>
    </p:spTree>
    <p:extLst>
      <p:ext uri="{BB962C8B-B14F-4D97-AF65-F5344CB8AC3E}">
        <p14:creationId xmlns:p14="http://schemas.microsoft.com/office/powerpoint/2010/main" val="713566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4634F"/>
            </a:gs>
            <a:gs pos="0">
              <a:srgbClr val="DBD4C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4729" y="530131"/>
            <a:ext cx="4249271" cy="2024809"/>
          </a:xfrm>
        </p:spPr>
        <p:txBody>
          <a:bodyPr/>
          <a:lstStyle/>
          <a:p>
            <a:r>
              <a:rPr lang="en-US" sz="8000" dirty="0" smtClean="0">
                <a:solidFill>
                  <a:schemeClr val="tx2">
                    <a:lumMod val="50000"/>
                  </a:schemeClr>
                </a:solidFill>
              </a:rPr>
              <a:t>The Next Step</a:t>
            </a:r>
            <a:endParaRPr lang="en-US" sz="8000" dirty="0">
              <a:solidFill>
                <a:schemeClr val="tx2">
                  <a:lumMod val="50000"/>
                </a:schemeClr>
              </a:solidFill>
            </a:endParaRPr>
          </a:p>
        </p:txBody>
      </p:sp>
      <p:sp>
        <p:nvSpPr>
          <p:cNvPr id="3" name="Content Placeholder 2"/>
          <p:cNvSpPr>
            <a:spLocks noGrp="1"/>
          </p:cNvSpPr>
          <p:nvPr>
            <p:ph idx="1"/>
          </p:nvPr>
        </p:nvSpPr>
        <p:spPr>
          <a:xfrm>
            <a:off x="5769909" y="3619926"/>
            <a:ext cx="3014382" cy="2178424"/>
          </a:xfrm>
        </p:spPr>
        <p:txBody>
          <a:bodyPr/>
          <a:lstStyle/>
          <a:p>
            <a:pPr marL="0" indent="0" algn="r">
              <a:buNone/>
            </a:pPr>
            <a:r>
              <a:rPr lang="en-US" sz="2400" i="1" dirty="0" smtClean="0">
                <a:solidFill>
                  <a:schemeClr val="tx2"/>
                </a:solidFill>
              </a:rPr>
              <a:t>During the Reign of Terror, the state would move from regulating Catholicism to attacking it.</a:t>
            </a:r>
            <a:endParaRPr lang="en-US" sz="2400" i="1" dirty="0">
              <a:solidFill>
                <a:schemeClr val="tx2"/>
              </a:solidFill>
            </a:endParaRPr>
          </a:p>
        </p:txBody>
      </p:sp>
      <p:pic>
        <p:nvPicPr>
          <p:cNvPr id="4" name="Picture 2" descr="http://upload.wikimedia.org/wikipedia/commons/2/2d/Et_nous_aussi_nous_serons_meres_Lequeu.jpg"/>
          <p:cNvPicPr>
            <a:picLocks noChangeAspect="1" noChangeArrowheads="1"/>
          </p:cNvPicPr>
          <p:nvPr/>
        </p:nvPicPr>
        <p:blipFill rotWithShape="1">
          <a:blip r:embed="rId2">
            <a:extLst>
              <a:ext uri="{28A0092B-C50C-407E-A947-70E740481C1C}">
                <a14:useLocalDpi xmlns:a14="http://schemas.microsoft.com/office/drawing/2010/main" val="0"/>
              </a:ext>
            </a:extLst>
          </a:blip>
          <a:srcRect l="6061" t="9914" r="7576" b="9036"/>
          <a:stretch/>
        </p:blipFill>
        <p:spPr bwMode="auto">
          <a:xfrm>
            <a:off x="334799" y="116483"/>
            <a:ext cx="5075401" cy="6589117"/>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65059" y="5974976"/>
            <a:ext cx="3733800" cy="553998"/>
          </a:xfrm>
          <a:prstGeom prst="rect">
            <a:avLst/>
          </a:prstGeom>
        </p:spPr>
        <p:txBody>
          <a:bodyPr wrap="square">
            <a:spAutoFit/>
          </a:bodyPr>
          <a:lstStyle/>
          <a:p>
            <a:pPr algn="ctr" eaLnBrk="0" fontAlgn="base" hangingPunct="0">
              <a:spcBef>
                <a:spcPct val="0"/>
              </a:spcBef>
              <a:spcAft>
                <a:spcPct val="0"/>
              </a:spcAft>
            </a:pPr>
            <a:r>
              <a:rPr lang="fr-FR" b="1" dirty="0" smtClean="0">
                <a:solidFill>
                  <a:srgbClr val="E6E6D5">
                    <a:lumMod val="10000"/>
                  </a:srgbClr>
                </a:solidFill>
              </a:rPr>
              <a:t>And </a:t>
            </a:r>
            <a:r>
              <a:rPr lang="fr-FR" b="1" dirty="0" err="1">
                <a:solidFill>
                  <a:srgbClr val="E6E6D5">
                    <a:lumMod val="10000"/>
                  </a:srgbClr>
                </a:solidFill>
              </a:rPr>
              <a:t>we</a:t>
            </a:r>
            <a:r>
              <a:rPr lang="fr-FR" b="1" dirty="0">
                <a:solidFill>
                  <a:srgbClr val="E6E6D5">
                    <a:lumMod val="10000"/>
                  </a:srgbClr>
                </a:solidFill>
              </a:rPr>
              <a:t> </a:t>
            </a:r>
            <a:r>
              <a:rPr lang="fr-FR" b="1" dirty="0" err="1">
                <a:solidFill>
                  <a:srgbClr val="E6E6D5">
                    <a:lumMod val="10000"/>
                  </a:srgbClr>
                </a:solidFill>
              </a:rPr>
              <a:t>too</a:t>
            </a:r>
            <a:r>
              <a:rPr lang="fr-FR" b="1" dirty="0">
                <a:solidFill>
                  <a:srgbClr val="E6E6D5">
                    <a:lumMod val="10000"/>
                  </a:srgbClr>
                </a:solidFill>
              </a:rPr>
              <a:t> </a:t>
            </a:r>
            <a:r>
              <a:rPr lang="fr-FR" b="1" dirty="0" err="1">
                <a:solidFill>
                  <a:srgbClr val="E6E6D5">
                    <a:lumMod val="10000"/>
                  </a:srgbClr>
                </a:solidFill>
              </a:rPr>
              <a:t>shall</a:t>
            </a:r>
            <a:r>
              <a:rPr lang="fr-FR" b="1" dirty="0">
                <a:solidFill>
                  <a:srgbClr val="E6E6D5">
                    <a:lumMod val="10000"/>
                  </a:srgbClr>
                </a:solidFill>
              </a:rPr>
              <a:t> </a:t>
            </a:r>
            <a:r>
              <a:rPr lang="fr-FR" b="1" dirty="0" err="1">
                <a:solidFill>
                  <a:srgbClr val="E6E6D5">
                    <a:lumMod val="10000"/>
                  </a:srgbClr>
                </a:solidFill>
              </a:rPr>
              <a:t>be</a:t>
            </a:r>
            <a:r>
              <a:rPr lang="fr-FR" b="1" dirty="0">
                <a:solidFill>
                  <a:srgbClr val="E6E6D5">
                    <a:lumMod val="10000"/>
                  </a:srgbClr>
                </a:solidFill>
              </a:rPr>
              <a:t> </a:t>
            </a:r>
            <a:r>
              <a:rPr lang="fr-FR" b="1" dirty="0" err="1">
                <a:solidFill>
                  <a:srgbClr val="E6E6D5">
                    <a:lumMod val="10000"/>
                  </a:srgbClr>
                </a:solidFill>
              </a:rPr>
              <a:t>mothers</a:t>
            </a:r>
            <a:r>
              <a:rPr lang="fr-FR" b="1" dirty="0">
                <a:solidFill>
                  <a:srgbClr val="E6E6D5">
                    <a:lumMod val="10000"/>
                  </a:srgbClr>
                </a:solidFill>
              </a:rPr>
              <a:t> </a:t>
            </a:r>
            <a:r>
              <a:rPr lang="fr-FR" b="1" dirty="0" err="1">
                <a:solidFill>
                  <a:srgbClr val="E6E6D5">
                    <a:lumMod val="10000"/>
                  </a:srgbClr>
                </a:solidFill>
              </a:rPr>
              <a:t>because</a:t>
            </a:r>
            <a:r>
              <a:rPr lang="en-US" b="1" dirty="0" smtClean="0">
                <a:solidFill>
                  <a:srgbClr val="E6E6D5">
                    <a:lumMod val="10000"/>
                  </a:srgbClr>
                </a:solidFill>
              </a:rPr>
              <a:t>...</a:t>
            </a:r>
          </a:p>
          <a:p>
            <a:pPr algn="ctr" eaLnBrk="0" fontAlgn="base" hangingPunct="0">
              <a:spcBef>
                <a:spcPct val="0"/>
              </a:spcBef>
              <a:spcAft>
                <a:spcPct val="0"/>
              </a:spcAft>
            </a:pPr>
            <a:r>
              <a:rPr lang="en-US" sz="1100" dirty="0">
                <a:solidFill>
                  <a:schemeClr val="tx2">
                    <a:lumMod val="50000"/>
                  </a:schemeClr>
                </a:solidFill>
              </a:rPr>
              <a:t>Jean-Jacques </a:t>
            </a:r>
            <a:r>
              <a:rPr lang="en-US" sz="1100" dirty="0" err="1" smtClean="0">
                <a:solidFill>
                  <a:schemeClr val="tx2">
                    <a:lumMod val="50000"/>
                  </a:schemeClr>
                </a:solidFill>
              </a:rPr>
              <a:t>Lequeu</a:t>
            </a:r>
            <a:r>
              <a:rPr lang="en-US" sz="1100" dirty="0" smtClean="0">
                <a:solidFill>
                  <a:schemeClr val="tx2">
                    <a:lumMod val="50000"/>
                  </a:schemeClr>
                </a:solidFill>
              </a:rPr>
              <a:t>, 1794</a:t>
            </a:r>
            <a:endParaRPr lang="en-US" sz="1100" b="1" dirty="0">
              <a:solidFill>
                <a:schemeClr val="tx2">
                  <a:lumMod val="50000"/>
                </a:schemeClr>
              </a:solidFill>
            </a:endParaRPr>
          </a:p>
        </p:txBody>
      </p:sp>
    </p:spTree>
    <p:extLst>
      <p:ext uri="{BB962C8B-B14F-4D97-AF65-F5344CB8AC3E}">
        <p14:creationId xmlns:p14="http://schemas.microsoft.com/office/powerpoint/2010/main" val="16736748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191000"/>
            <a:ext cx="5048250" cy="969496"/>
          </a:xfrm>
          <a:prstGeom prst="rect">
            <a:avLst/>
          </a:prstGeom>
        </p:spPr>
        <p:txBody>
          <a:bodyPr wrap="square">
            <a:spAutoFit/>
          </a:bodyPr>
          <a:lstStyle/>
          <a:p>
            <a:pPr algn="ctr"/>
            <a:r>
              <a:rPr lang="en-US" sz="5700" dirty="0">
                <a:solidFill>
                  <a:prstClr val="white"/>
                </a:solidFill>
                <a:latin typeface="Franklin Gothic Demi" panose="020B0703020102020204" pitchFamily="34" charset="0"/>
                <a:cs typeface="Kartika" panose="02020503030404060203" pitchFamily="18" charset="0"/>
              </a:rPr>
              <a:t>LEARNING.  </a:t>
            </a:r>
            <a:endParaRPr lang="en-US" sz="5700" dirty="0">
              <a:solidFill>
                <a:srgbClr val="072F54"/>
              </a:solidFill>
              <a:latin typeface="Franklin Gothic Demi" panose="020B0703020102020204" pitchFamily="34" charset="0"/>
              <a:cs typeface="Kartika" panose="02020503030404060203" pitchFamily="18" charset="0"/>
            </a:endParaRPr>
          </a:p>
        </p:txBody>
      </p:sp>
      <p:sp>
        <p:nvSpPr>
          <p:cNvPr id="8" name="Rectangle 7"/>
          <p:cNvSpPr/>
          <p:nvPr/>
        </p:nvSpPr>
        <p:spPr>
          <a:xfrm>
            <a:off x="4210049" y="4191000"/>
            <a:ext cx="4992967" cy="969496"/>
          </a:xfrm>
          <a:prstGeom prst="rect">
            <a:avLst/>
          </a:prstGeom>
        </p:spPr>
        <p:txBody>
          <a:bodyPr wrap="square">
            <a:spAutoFit/>
          </a:bodyPr>
          <a:lstStyle/>
          <a:p>
            <a:pPr algn="ctr"/>
            <a:r>
              <a:rPr lang="en-US" sz="5700" dirty="0" smtClean="0">
                <a:solidFill>
                  <a:prstClr val="white"/>
                </a:solidFill>
                <a:latin typeface="Franklin Gothic Demi" panose="020B0703020102020204" pitchFamily="34" charset="0"/>
                <a:cs typeface="Kartika" panose="02020503030404060203" pitchFamily="18" charset="0"/>
              </a:rPr>
              <a:t>DELIVERED.  </a:t>
            </a:r>
            <a:endParaRPr lang="en-US" sz="5700" dirty="0">
              <a:solidFill>
                <a:srgbClr val="072F54"/>
              </a:solidFill>
              <a:latin typeface="Franklin Gothic Demi" panose="020B0703020102020204" pitchFamily="34" charset="0"/>
              <a:cs typeface="Kartika" panose="02020503030404060203" pitchFamily="18" charset="0"/>
            </a:endParaRPr>
          </a:p>
        </p:txBody>
      </p:sp>
    </p:spTree>
    <p:extLst>
      <p:ext uri="{BB962C8B-B14F-4D97-AF65-F5344CB8AC3E}">
        <p14:creationId xmlns:p14="http://schemas.microsoft.com/office/powerpoint/2010/main" val="93652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grpId="1" nodeType="after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4.staticflickr.com/3537/3392222230_ab1362da03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6716" y="483183"/>
            <a:ext cx="7347283" cy="2051467"/>
          </a:xfrm>
        </p:spPr>
        <p:txBody>
          <a:bodyPr/>
          <a:lstStyle/>
          <a:p>
            <a:r>
              <a:rPr lang="en-US" sz="13800" dirty="0" smtClean="0">
                <a:solidFill>
                  <a:srgbClr val="9B0712"/>
                </a:solidFill>
                <a:effectLst>
                  <a:outerShdw blurRad="38100" dist="38100" dir="2700000" algn="tl">
                    <a:srgbClr val="000000">
                      <a:alpha val="43137"/>
                    </a:srgbClr>
                  </a:outerShdw>
                </a:effectLst>
              </a:rPr>
              <a:t>The Goal</a:t>
            </a:r>
            <a:endParaRPr lang="en-US" sz="13800" dirty="0">
              <a:solidFill>
                <a:srgbClr val="9B071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89685" y="2534654"/>
            <a:ext cx="4756484" cy="3366921"/>
          </a:xfrm>
        </p:spPr>
        <p:txBody>
          <a:bodyPr/>
          <a:lstStyle/>
          <a:p>
            <a:pPr marL="0" indent="0">
              <a:buNone/>
            </a:pPr>
            <a:r>
              <a:rPr lang="en-US" sz="4000" b="1" i="1" dirty="0" smtClean="0">
                <a:solidFill>
                  <a:srgbClr val="161025"/>
                </a:solidFill>
              </a:rPr>
              <a:t>The privileged estates must be brought into the new French </a:t>
            </a:r>
            <a:r>
              <a:rPr lang="en-US" sz="6600" b="1" dirty="0" smtClean="0">
                <a:solidFill>
                  <a:srgbClr val="161025"/>
                </a:solidFill>
                <a:latin typeface="+mj-lt"/>
              </a:rPr>
              <a:t>NATION</a:t>
            </a:r>
            <a:r>
              <a:rPr lang="en-US" sz="4000" b="1" i="1" dirty="0" smtClean="0">
                <a:solidFill>
                  <a:srgbClr val="161025"/>
                </a:solidFill>
              </a:rPr>
              <a:t>.</a:t>
            </a:r>
            <a:endParaRPr lang="en-US" sz="4000" b="1" i="1" dirty="0">
              <a:solidFill>
                <a:srgbClr val="161025"/>
              </a:solidFill>
            </a:endParaRPr>
          </a:p>
        </p:txBody>
      </p:sp>
      <p:sp>
        <p:nvSpPr>
          <p:cNvPr id="4" name="Rectangle 3"/>
          <p:cNvSpPr/>
          <p:nvPr/>
        </p:nvSpPr>
        <p:spPr>
          <a:xfrm>
            <a:off x="6354776" y="6421928"/>
            <a:ext cx="2640466" cy="276999"/>
          </a:xfrm>
          <a:prstGeom prst="rect">
            <a:avLst/>
          </a:prstGeom>
        </p:spPr>
        <p:txBody>
          <a:bodyPr wrap="none">
            <a:spAutoFit/>
          </a:bodyPr>
          <a:lstStyle/>
          <a:p>
            <a:r>
              <a:rPr lang="en-US" sz="1200" dirty="0">
                <a:solidFill>
                  <a:schemeClr val="bg1">
                    <a:lumMod val="20000"/>
                    <a:lumOff val="80000"/>
                  </a:schemeClr>
                </a:solidFill>
                <a:latin typeface="Arial" panose="020B0604020202020204" pitchFamily="34" charset="0"/>
                <a:hlinkClick r:id="rId3" tooltip="Attribution-ShareAlike License"/>
              </a:rPr>
              <a:t>Some rights reserved</a:t>
            </a:r>
            <a:r>
              <a:rPr lang="en-US" sz="1200" dirty="0">
                <a:solidFill>
                  <a:schemeClr val="bg1">
                    <a:lumMod val="20000"/>
                    <a:lumOff val="80000"/>
                  </a:schemeClr>
                </a:solidFill>
                <a:latin typeface="Arial" panose="020B0604020202020204" pitchFamily="34" charset="0"/>
              </a:rPr>
              <a:t> by </a:t>
            </a:r>
            <a:r>
              <a:rPr lang="en-US" sz="1200" dirty="0" err="1">
                <a:solidFill>
                  <a:schemeClr val="bg1">
                    <a:lumMod val="20000"/>
                    <a:lumOff val="80000"/>
                  </a:schemeClr>
                </a:solidFill>
                <a:latin typeface="Arial" panose="020B0604020202020204" pitchFamily="34" charset="0"/>
                <a:hlinkClick r:id="rId4"/>
              </a:rPr>
              <a:t>quinn.anya</a:t>
            </a:r>
            <a:endParaRPr lang="en-US" sz="1200" dirty="0">
              <a:solidFill>
                <a:schemeClr val="bg1">
                  <a:lumMod val="20000"/>
                  <a:lumOff val="80000"/>
                </a:schemeClr>
              </a:solidFill>
            </a:endParaRPr>
          </a:p>
        </p:txBody>
      </p:sp>
    </p:spTree>
    <p:extLst>
      <p:ext uri="{BB962C8B-B14F-4D97-AF65-F5344CB8AC3E}">
        <p14:creationId xmlns:p14="http://schemas.microsoft.com/office/powerpoint/2010/main" val="3844879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0" y="255494"/>
            <a:ext cx="4572000" cy="1828800"/>
          </a:xfrm>
        </p:spPr>
        <p:txBody>
          <a:bodyPr/>
          <a:lstStyle/>
          <a:p>
            <a:pPr eaLnBrk="1" hangingPunct="1">
              <a:defRPr/>
            </a:pPr>
            <a:r>
              <a:rPr lang="en-US" sz="7200" b="1" dirty="0" smtClean="0"/>
              <a:t>Decrees of </a:t>
            </a:r>
            <a:br>
              <a:rPr lang="en-US" sz="7200" b="1" dirty="0" smtClean="0"/>
            </a:br>
            <a:r>
              <a:rPr lang="en-US" sz="6000" b="1" dirty="0" smtClean="0"/>
              <a:t>August 4th</a:t>
            </a:r>
          </a:p>
        </p:txBody>
      </p:sp>
      <p:sp>
        <p:nvSpPr>
          <p:cNvPr id="41987" name="Rectangle 3"/>
          <p:cNvSpPr>
            <a:spLocks noGrp="1" noRot="1" noChangeArrowheads="1"/>
          </p:cNvSpPr>
          <p:nvPr>
            <p:ph idx="1"/>
          </p:nvPr>
        </p:nvSpPr>
        <p:spPr>
          <a:xfrm>
            <a:off x="0" y="2312894"/>
            <a:ext cx="4572000" cy="3630706"/>
          </a:xfrm>
        </p:spPr>
        <p:txBody>
          <a:bodyPr/>
          <a:lstStyle/>
          <a:p>
            <a:pPr marL="0" indent="0" algn="ctr" eaLnBrk="1" hangingPunct="1">
              <a:buFont typeface="Arial" charset="0"/>
              <a:buNone/>
              <a:defRPr/>
            </a:pPr>
            <a:r>
              <a:rPr lang="en-US" sz="4000" b="1" dirty="0" smtClean="0"/>
              <a:t>Abolished the </a:t>
            </a:r>
            <a:br>
              <a:rPr lang="en-US" sz="4000" b="1" dirty="0" smtClean="0"/>
            </a:br>
            <a:r>
              <a:rPr lang="en-US" sz="4000" b="1" dirty="0" smtClean="0"/>
              <a:t>“feudal system”</a:t>
            </a:r>
          </a:p>
          <a:p>
            <a:pPr marL="0" indent="0" algn="ctr" eaLnBrk="1" hangingPunct="1">
              <a:buFont typeface="Arial" charset="0"/>
              <a:buNone/>
              <a:defRPr/>
            </a:pPr>
            <a:r>
              <a:rPr lang="en-US" sz="2000" b="1" dirty="0" smtClean="0"/>
              <a:t>[NOBLE PRIVILEGES]</a:t>
            </a:r>
            <a:r>
              <a:rPr lang="en-US" sz="1100" dirty="0" smtClean="0"/>
              <a:t> </a:t>
            </a:r>
            <a:endParaRPr lang="en-US" sz="1000" dirty="0" smtClean="0"/>
          </a:p>
          <a:p>
            <a:pPr marL="0" indent="0" algn="ctr" eaLnBrk="1" hangingPunct="1">
              <a:buNone/>
              <a:defRPr/>
            </a:pPr>
            <a:r>
              <a:rPr lang="en-US" strike="sngStrike" dirty="0"/>
              <a:t>tax </a:t>
            </a:r>
            <a:r>
              <a:rPr lang="en-US" strike="sngStrike" dirty="0" smtClean="0"/>
              <a:t>exemptions</a:t>
            </a:r>
          </a:p>
          <a:p>
            <a:pPr marL="0" indent="0" algn="ctr" eaLnBrk="1" hangingPunct="1">
              <a:buNone/>
              <a:defRPr/>
            </a:pPr>
            <a:r>
              <a:rPr lang="en-US" strike="sngStrike" dirty="0" smtClean="0"/>
              <a:t>hunting rights</a:t>
            </a:r>
            <a:endParaRPr lang="en-US" strike="sngStrike" dirty="0"/>
          </a:p>
          <a:p>
            <a:pPr marL="0" indent="0" algn="ctr" eaLnBrk="1" hangingPunct="1">
              <a:buNone/>
              <a:defRPr/>
            </a:pPr>
            <a:r>
              <a:rPr lang="en-US" strike="sngStrike" dirty="0" smtClean="0"/>
              <a:t>feudal dues</a:t>
            </a:r>
          </a:p>
        </p:txBody>
      </p:sp>
      <p:pic>
        <p:nvPicPr>
          <p:cNvPr id="35842" name="Picture 2" descr="http://farm4.staticflickr.com/3091/4555245620_3db983cf74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29400" y="6494502"/>
            <a:ext cx="2518062" cy="307777"/>
          </a:xfrm>
          <a:prstGeom prst="rect">
            <a:avLst/>
          </a:prstGeom>
        </p:spPr>
        <p:txBody>
          <a:bodyPr wrap="none">
            <a:spAutoFit/>
          </a:bodyPr>
          <a:lstStyle/>
          <a:p>
            <a:r>
              <a:rPr lang="en-US" sz="1400" dirty="0" smtClean="0"/>
              <a:t>Photo Credit:  </a:t>
            </a:r>
            <a:r>
              <a:rPr lang="en-US" sz="1400" dirty="0" smtClean="0">
                <a:hlinkClick r:id="rId4"/>
              </a:rPr>
              <a:t>One </a:t>
            </a:r>
            <a:r>
              <a:rPr lang="en-US" sz="1400" dirty="0">
                <a:hlinkClick r:id="rId4"/>
              </a:rPr>
              <a:t>lucky guy</a:t>
            </a:r>
            <a:endParaRPr lang="en-US" sz="1400" dirty="0"/>
          </a:p>
        </p:txBody>
      </p:sp>
      <p:sp useBgFill="1">
        <p:nvSpPr>
          <p:cNvPr id="3" name="Rectangle 2"/>
          <p:cNvSpPr/>
          <p:nvPr/>
        </p:nvSpPr>
        <p:spPr>
          <a:xfrm>
            <a:off x="4572000" y="3877270"/>
            <a:ext cx="4575462" cy="923330"/>
          </a:xfrm>
          <a:prstGeom prst="rect">
            <a:avLst/>
          </a:prstGeom>
        </p:spPr>
        <p:txBody>
          <a:bodyPr wrap="square">
            <a:spAutoFit/>
          </a:bodyPr>
          <a:lstStyle/>
          <a:p>
            <a:pPr algn="ctr"/>
            <a:r>
              <a:rPr lang="en-US" sz="5400" b="1" dirty="0" smtClean="0">
                <a:latin typeface="+mn-lt"/>
              </a:rPr>
              <a:t>ABOLISHED</a:t>
            </a:r>
            <a:endParaRPr lang="en-US" sz="5400" b="1" dirty="0">
              <a:latin typeface="+mn-lt"/>
            </a:endParaRPr>
          </a:p>
        </p:txBody>
      </p:sp>
      <p:sp>
        <p:nvSpPr>
          <p:cNvPr id="4" name="Rectangle 3">
            <a:hlinkClick r:id="rId5"/>
          </p:cNvPr>
          <p:cNvSpPr/>
          <p:nvPr/>
        </p:nvSpPr>
        <p:spPr>
          <a:xfrm>
            <a:off x="813547" y="5971282"/>
            <a:ext cx="2944906"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marL="812800" indent="-812800" algn="ctr" eaLnBrk="1" hangingPunct="1">
              <a:buFont typeface="Arial" charset="0"/>
              <a:buNone/>
              <a:defRPr/>
            </a:pPr>
            <a:r>
              <a:rPr lang="en-US" sz="2800" b="1" dirty="0" smtClean="0">
                <a:solidFill>
                  <a:schemeClr val="tx1"/>
                </a:solidFill>
              </a:rPr>
              <a:t>Link to Document</a:t>
            </a:r>
            <a:endParaRPr lang="en-US" sz="2800" b="1" dirty="0">
              <a:solidFill>
                <a:schemeClr val="tx1"/>
              </a:solidFill>
            </a:endParaRPr>
          </a:p>
        </p:txBody>
      </p:sp>
    </p:spTree>
    <p:extLst>
      <p:ext uri="{BB962C8B-B14F-4D97-AF65-F5344CB8AC3E}">
        <p14:creationId xmlns:p14="http://schemas.microsoft.com/office/powerpoint/2010/main" val="265164435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747"/>
            <a:ext cx="9144000" cy="12264577"/>
          </a:xfrm>
          <a:prstGeom prst="rect">
            <a:avLst/>
          </a:prstGeom>
          <a:noFill/>
          <a:ln w="9525">
            <a:noFill/>
            <a:miter lim="800000"/>
            <a:headEnd/>
            <a:tailEnd/>
          </a:ln>
          <a:effectLst>
            <a:softEdge rad="63500"/>
          </a:effectLst>
        </p:spPr>
      </p:pic>
      <p:sp>
        <p:nvSpPr>
          <p:cNvPr id="5" name="TextBox 4"/>
          <p:cNvSpPr txBox="1"/>
          <p:nvPr/>
        </p:nvSpPr>
        <p:spPr>
          <a:xfrm>
            <a:off x="5871882" y="386697"/>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chemeClr val="tx2"/>
                </a:solidFill>
              </a:rPr>
              <a:t>1</a:t>
            </a:r>
            <a:endParaRPr lang="en-US" sz="6600" b="1" dirty="0">
              <a:ln w="50800"/>
              <a:solidFill>
                <a:schemeClr val="tx2"/>
              </a:solidFill>
            </a:endParaRPr>
          </a:p>
        </p:txBody>
      </p:sp>
      <p:sp>
        <p:nvSpPr>
          <p:cNvPr id="2" name="Title 1"/>
          <p:cNvSpPr>
            <a:spLocks noGrp="1"/>
          </p:cNvSpPr>
          <p:nvPr>
            <p:ph type="title"/>
          </p:nvPr>
        </p:nvSpPr>
        <p:spPr>
          <a:xfrm>
            <a:off x="-1" y="277488"/>
            <a:ext cx="4271683" cy="3151512"/>
          </a:xfrm>
        </p:spPr>
        <p:txBody>
          <a:bodyPr/>
          <a:lstStyle/>
          <a:p>
            <a:pPr>
              <a:lnSpc>
                <a:spcPct val="75000"/>
              </a:lnSpc>
            </a:pPr>
            <a:r>
              <a:rPr lang="en-US" sz="11500" dirty="0" smtClean="0">
                <a:solidFill>
                  <a:srgbClr val="0E0C16"/>
                </a:solidFill>
              </a:rPr>
              <a:t>You</a:t>
            </a:r>
            <a:r>
              <a:rPr lang="en-US" sz="11500" dirty="0" smtClean="0">
                <a:solidFill>
                  <a:srgbClr val="0E0C16"/>
                </a:solidFill>
                <a:latin typeface="+mn-lt"/>
              </a:rPr>
              <a:t>’</a:t>
            </a:r>
            <a:r>
              <a:rPr lang="en-US" sz="11500" dirty="0" smtClean="0">
                <a:solidFill>
                  <a:srgbClr val="0E0C16"/>
                </a:solidFill>
              </a:rPr>
              <a:t>re next</a:t>
            </a:r>
            <a:endParaRPr lang="en-US" sz="11500" dirty="0">
              <a:solidFill>
                <a:srgbClr val="0E0C16"/>
              </a:solidFill>
            </a:endParaRPr>
          </a:p>
        </p:txBody>
      </p:sp>
      <p:pic>
        <p:nvPicPr>
          <p:cNvPr id="3" name="Picture 2"/>
          <p:cNvPicPr>
            <a:picLocks noChangeAspect="1"/>
          </p:cNvPicPr>
          <p:nvPr/>
        </p:nvPicPr>
        <p:blipFill>
          <a:blip r:embed="rId3" cstate="print">
            <a:duotone>
              <a:prstClr val="black"/>
              <a:srgbClr val="0E0C16">
                <a:tint val="45000"/>
                <a:satMod val="400000"/>
              </a:srgbClr>
            </a:duotone>
            <a:extLst>
              <a:ext uri="{28A0092B-C50C-407E-A947-70E740481C1C}">
                <a14:useLocalDpi xmlns:a14="http://schemas.microsoft.com/office/drawing/2010/main" val="0"/>
              </a:ext>
            </a:extLst>
          </a:blip>
          <a:stretch>
            <a:fillRect/>
          </a:stretch>
        </p:blipFill>
        <p:spPr>
          <a:xfrm rot="4898093" flipH="1">
            <a:off x="1838071" y="2478149"/>
            <a:ext cx="1360012" cy="2381183"/>
          </a:xfrm>
          <a:prstGeom prst="rect">
            <a:avLst/>
          </a:prstGeom>
        </p:spPr>
      </p:pic>
    </p:spTree>
    <p:extLst>
      <p:ext uri="{BB962C8B-B14F-4D97-AF65-F5344CB8AC3E}">
        <p14:creationId xmlns:p14="http://schemas.microsoft.com/office/powerpoint/2010/main" val="11025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9.staticflickr.com/8012/7115333793_206ae8c422_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 contrast="2000"/>
                    </a14:imgEffect>
                  </a14:imgLayer>
                </a14:imgProps>
              </a:ext>
              <a:ext uri="{28A0092B-C50C-407E-A947-70E740481C1C}">
                <a14:useLocalDpi xmlns:a14="http://schemas.microsoft.com/office/drawing/2010/main" val="0"/>
              </a:ext>
            </a:extLst>
          </a:blip>
          <a:srcRect l="1842" t="18893" r="19955" b="-196"/>
          <a:stretch/>
        </p:blipFill>
        <p:spPr bwMode="auto">
          <a:xfrm>
            <a:off x="-1" y="-48126"/>
            <a:ext cx="9192127" cy="69061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flipH="1">
            <a:off x="-1" y="794084"/>
            <a:ext cx="9143999"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794084"/>
            <a:ext cx="9192127" cy="6063916"/>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5684" y="587457"/>
            <a:ext cx="6521116" cy="1143000"/>
          </a:xfrm>
        </p:spPr>
        <p:txBody>
          <a:bodyPr/>
          <a:lstStyle/>
          <a:p>
            <a:r>
              <a:rPr lang="en-US" sz="6000" dirty="0" smtClean="0">
                <a:solidFill>
                  <a:schemeClr val="tx2"/>
                </a:solidFill>
              </a:rPr>
              <a:t>NATIONALIZATION</a:t>
            </a:r>
            <a:endParaRPr lang="en-US" sz="6000" dirty="0">
              <a:solidFill>
                <a:schemeClr val="tx2"/>
              </a:solidFill>
            </a:endParaRPr>
          </a:p>
        </p:txBody>
      </p:sp>
      <p:sp>
        <p:nvSpPr>
          <p:cNvPr id="3" name="Content Placeholder 2"/>
          <p:cNvSpPr>
            <a:spLocks noGrp="1"/>
          </p:cNvSpPr>
          <p:nvPr>
            <p:ph idx="1"/>
          </p:nvPr>
        </p:nvSpPr>
        <p:spPr>
          <a:xfrm>
            <a:off x="601577" y="4506877"/>
            <a:ext cx="7050505" cy="1618275"/>
          </a:xfrm>
        </p:spPr>
        <p:txBody>
          <a:bodyPr/>
          <a:lstStyle/>
          <a:p>
            <a:pPr marL="0" indent="0">
              <a:buNone/>
            </a:pPr>
            <a:r>
              <a:rPr lang="en-US" b="1" dirty="0" smtClean="0">
                <a:solidFill>
                  <a:schemeClr val="accent4">
                    <a:lumMod val="20000"/>
                    <a:lumOff val="80000"/>
                  </a:schemeClr>
                </a:solidFill>
                <a:effectLst>
                  <a:outerShdw blurRad="38100" dist="38100" dir="2700000" algn="tl">
                    <a:srgbClr val="000000">
                      <a:alpha val="43137"/>
                    </a:srgbClr>
                  </a:outerShdw>
                </a:effectLst>
              </a:rPr>
              <a:t>The National Assembly confiscated Church property in 1789 and abolished religious orders in 1790.</a:t>
            </a:r>
            <a:endParaRPr lang="en-US" b="1" dirty="0">
              <a:solidFill>
                <a:schemeClr val="accent4">
                  <a:lumMod val="20000"/>
                  <a:lumOff val="80000"/>
                </a:schemeClr>
              </a:solidFill>
              <a:effectLst>
                <a:outerShdw blurRad="38100" dist="38100" dir="2700000" algn="tl">
                  <a:srgbClr val="000000">
                    <a:alpha val="43137"/>
                  </a:srgbClr>
                </a:outerShdw>
              </a:effectLst>
            </a:endParaRPr>
          </a:p>
        </p:txBody>
      </p:sp>
      <p:sp>
        <p:nvSpPr>
          <p:cNvPr id="4" name="Rectangle 3"/>
          <p:cNvSpPr/>
          <p:nvPr/>
        </p:nvSpPr>
        <p:spPr>
          <a:xfrm>
            <a:off x="6230827" y="6445769"/>
            <a:ext cx="2783134" cy="307777"/>
          </a:xfrm>
          <a:prstGeom prst="rect">
            <a:avLst/>
          </a:prstGeom>
        </p:spPr>
        <p:txBody>
          <a:bodyPr wrap="none">
            <a:spAutoFit/>
          </a:bodyPr>
          <a:lstStyle/>
          <a:p>
            <a:pPr algn="r"/>
            <a:r>
              <a:rPr lang="en-US" sz="1400" b="0" i="0" dirty="0" smtClean="0">
                <a:solidFill>
                  <a:schemeClr val="bg1"/>
                </a:solidFill>
                <a:effectLst/>
                <a:latin typeface="Arial" panose="020B0604020202020204" pitchFamily="34" charset="0"/>
              </a:rPr>
              <a:t> </a:t>
            </a:r>
            <a:r>
              <a:rPr lang="en-US" sz="1400" b="0" i="0" u="none" strike="noStrike" dirty="0" smtClean="0">
                <a:solidFill>
                  <a:schemeClr val="bg1"/>
                </a:solidFill>
                <a:effectLst/>
                <a:latin typeface="Arial" panose="020B0604020202020204" pitchFamily="34" charset="0"/>
                <a:hlinkClick r:id="rId4" tooltip="Attribution License"/>
              </a:rPr>
              <a:t>Some rights reserved</a:t>
            </a:r>
            <a:r>
              <a:rPr lang="en-US" sz="1400" b="0" i="0" dirty="0" smtClean="0">
                <a:solidFill>
                  <a:schemeClr val="bg1"/>
                </a:solidFill>
                <a:effectLst/>
                <a:latin typeface="Arial" panose="020B0604020202020204" pitchFamily="34" charset="0"/>
              </a:rPr>
              <a:t> by </a:t>
            </a:r>
            <a:r>
              <a:rPr lang="en-US" sz="1400" b="0" i="0" u="none" strike="noStrike" dirty="0" smtClean="0">
                <a:solidFill>
                  <a:schemeClr val="bg1"/>
                </a:solidFill>
                <a:effectLst/>
                <a:latin typeface="Arial" panose="020B0604020202020204" pitchFamily="34" charset="0"/>
                <a:hlinkClick r:id="rId5"/>
              </a:rPr>
              <a:t>JJKDC</a:t>
            </a:r>
            <a:endParaRPr lang="en-US" sz="1400" dirty="0">
              <a:solidFill>
                <a:schemeClr val="bg1"/>
              </a:solidFill>
            </a:endParaRPr>
          </a:p>
        </p:txBody>
      </p:sp>
    </p:spTree>
    <p:extLst>
      <p:ext uri="{BB962C8B-B14F-4D97-AF65-F5344CB8AC3E}">
        <p14:creationId xmlns:p14="http://schemas.microsoft.com/office/powerpoint/2010/main" val="3163272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2000" contrast="12000"/>
                    </a14:imgEffect>
                  </a14:imgLayer>
                </a14:imgProps>
              </a:ext>
              <a:ext uri="{28A0092B-C50C-407E-A947-70E740481C1C}">
                <a14:useLocalDpi xmlns:a14="http://schemas.microsoft.com/office/drawing/2010/main" val="0"/>
              </a:ext>
            </a:extLst>
          </a:blip>
          <a:srcRect l="9320" t="40244" r="357" b="9518"/>
          <a:stretch/>
        </p:blipFill>
        <p:spPr>
          <a:xfrm>
            <a:off x="0" y="-771376"/>
            <a:ext cx="9144000" cy="7633421"/>
          </a:xfrm>
          <a:prstGeom prst="rect">
            <a:avLst/>
          </a:prstGeom>
        </p:spPr>
      </p:pic>
      <p:sp>
        <p:nvSpPr>
          <p:cNvPr id="3" name="Content Placeholder 2"/>
          <p:cNvSpPr>
            <a:spLocks noGrp="1"/>
          </p:cNvSpPr>
          <p:nvPr>
            <p:ph idx="1"/>
          </p:nvPr>
        </p:nvSpPr>
        <p:spPr>
          <a:xfrm>
            <a:off x="4539343" y="2823917"/>
            <a:ext cx="4147457" cy="2631849"/>
          </a:xfrm>
        </p:spPr>
        <p:txBody>
          <a:bodyPr/>
          <a:lstStyle/>
          <a:p>
            <a:pPr marL="0" indent="0" algn="r">
              <a:buNone/>
            </a:pPr>
            <a:r>
              <a:rPr lang="en-US" sz="5400" b="1" dirty="0" smtClean="0">
                <a:solidFill>
                  <a:schemeClr val="accent4">
                    <a:lumMod val="20000"/>
                    <a:lumOff val="80000"/>
                  </a:schemeClr>
                </a:solidFill>
                <a:effectLst>
                  <a:outerShdw blurRad="38100" dist="38100" dir="2700000" algn="tl">
                    <a:srgbClr val="000000">
                      <a:alpha val="43137"/>
                    </a:srgbClr>
                  </a:outerShdw>
                </a:effectLst>
              </a:rPr>
              <a:t>And abolished mandatory tithes...</a:t>
            </a:r>
            <a:endParaRPr lang="en-US" sz="5400" b="1"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8609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4/40/Paris_assemble_nationale.JPG/1280px-Paris_assemble_national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 contrast="6000"/>
                    </a14:imgEffect>
                  </a14:imgLayer>
                </a14:imgProps>
              </a:ext>
              <a:ext uri="{28A0092B-C50C-407E-A947-70E740481C1C}">
                <a14:useLocalDpi xmlns:a14="http://schemas.microsoft.com/office/drawing/2010/main" val="0"/>
              </a:ext>
            </a:extLst>
          </a:blip>
          <a:srcRect l="2825" r="7460"/>
          <a:stretch/>
        </p:blipFill>
        <p:spPr bwMode="auto">
          <a:xfrm>
            <a:off x="0" y="0"/>
            <a:ext cx="9168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flipH="1">
            <a:off x="0" y="274638"/>
            <a:ext cx="9143999" cy="6583362"/>
          </a:xfrm>
          <a:prstGeom prst="rect">
            <a:avLst/>
          </a:prstGeom>
          <a:gradFill flip="none" rotWithShape="1">
            <a:gsLst>
              <a:gs pos="3000">
                <a:schemeClr val="bg2">
                  <a:lumMod val="10000"/>
                  <a:alpha val="80000"/>
                </a:schemeClr>
              </a:gs>
              <a:gs pos="59000">
                <a:schemeClr val="bg1">
                  <a:gamma/>
                  <a:shade val="90980"/>
                  <a:invGamma/>
                  <a:lumMod val="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33537" y="4620126"/>
            <a:ext cx="5053263" cy="1506037"/>
          </a:xfrm>
        </p:spPr>
        <p:txBody>
          <a:bodyPr/>
          <a:lstStyle/>
          <a:p>
            <a:pPr marL="0" indent="0">
              <a:buNone/>
            </a:pPr>
            <a:r>
              <a:rPr lang="en-US" sz="4000" b="1" dirty="0" smtClean="0">
                <a:solidFill>
                  <a:schemeClr val="bg1"/>
                </a:solidFill>
                <a:effectLst>
                  <a:outerShdw blurRad="38100" dist="38100" dir="2700000" algn="tl">
                    <a:srgbClr val="000000">
                      <a:alpha val="43137"/>
                    </a:srgbClr>
                  </a:outerShdw>
                </a:effectLst>
              </a:rPr>
              <a:t>The Church was at the mercy of the State.</a:t>
            </a:r>
            <a:endParaRPr lang="en-US" sz="4000" b="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7334395" y="6408277"/>
            <a:ext cx="1766509" cy="307777"/>
          </a:xfrm>
          <a:prstGeom prst="rect">
            <a:avLst/>
          </a:prstGeom>
        </p:spPr>
        <p:txBody>
          <a:bodyPr wrap="none">
            <a:spAutoFit/>
          </a:bodyPr>
          <a:lstStyle/>
          <a:p>
            <a:r>
              <a:rPr lang="en-US" sz="1400" dirty="0" smtClean="0">
                <a:solidFill>
                  <a:schemeClr val="bg1"/>
                </a:solidFill>
              </a:rPr>
              <a:t>Photo by </a:t>
            </a:r>
            <a:r>
              <a:rPr lang="en-US" sz="1400" b="0" i="0" u="none" strike="noStrike" dirty="0" smtClean="0">
                <a:solidFill>
                  <a:schemeClr val="bg1"/>
                </a:solidFill>
                <a:effectLst/>
                <a:hlinkClick r:id="rId4" tooltip="User:Freepenguin"/>
              </a:rPr>
              <a:t>Freepenguin</a:t>
            </a:r>
            <a:endParaRPr lang="en-US" sz="1400" dirty="0" smtClean="0">
              <a:solidFill>
                <a:schemeClr val="bg1"/>
              </a:solidFill>
            </a:endParaRPr>
          </a:p>
        </p:txBody>
      </p:sp>
    </p:spTree>
    <p:extLst>
      <p:ext uri="{BB962C8B-B14F-4D97-AF65-F5344CB8AC3E}">
        <p14:creationId xmlns:p14="http://schemas.microsoft.com/office/powerpoint/2010/main" val="2840317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2000">
              <a:srgbClr val="0E0C16"/>
            </a:gs>
            <a:gs pos="100000">
              <a:srgbClr val="D20916"/>
            </a:gs>
          </a:gsLst>
          <a:lin ang="3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5267"/>
            <a:ext cx="5562600" cy="1858962"/>
          </a:xfrm>
        </p:spPr>
        <p:txBody>
          <a:bodyPr/>
          <a:lstStyle/>
          <a:p>
            <a:pPr algn="l"/>
            <a:r>
              <a:rPr lang="en-US" sz="6000" dirty="0" smtClean="0"/>
              <a:t>Civil Constitution </a:t>
            </a:r>
            <a:br>
              <a:rPr lang="en-US" sz="6000" dirty="0" smtClean="0"/>
            </a:br>
            <a:r>
              <a:rPr lang="en-US" sz="6000" dirty="0" smtClean="0"/>
              <a:t>of the Clergy</a:t>
            </a:r>
            <a:endParaRPr lang="en-US" sz="6000"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646" l="0" r="100000">
                        <a14:foregroundMark x1="54159" y1="9552" x2="69027" y2="55778"/>
                        <a14:foregroundMark x1="73097" y1="47406" x2="67434" y2="11321"/>
                        <a14:foregroundMark x1="18938" y1="86675" x2="96814" y2="82075"/>
                        <a14:foregroundMark x1="72566" y1="81368" x2="82124" y2="99646"/>
                        <a14:foregroundMark x1="13628" y1="81014" x2="14690" y2="87382"/>
                        <a14:foregroundMark x1="55221" y1="7783" x2="44779" y2="12382"/>
                        <a14:foregroundMark x1="58407" y1="6840" x2="63363" y2="8491"/>
                        <a14:foregroundMark x1="46018" y1="10731" x2="43186" y2="11439"/>
                        <a14:foregroundMark x1="23717" y1="92689" x2="33097" y2="86557"/>
                        <a14:foregroundMark x1="53628" y1="35259" x2="63894" y2="27948"/>
                        <a14:foregroundMark x1="42124" y1="17925" x2="42301" y2="24292"/>
                        <a14:foregroundMark x1="44248" y1="12382" x2="39469" y2="15684"/>
                        <a14:foregroundMark x1="39469" y1="15094" x2="41770" y2="20519"/>
                        <a14:foregroundMark x1="47965" y1="9906" x2="44425" y2="9670"/>
                        <a14:foregroundMark x1="42124" y1="13325" x2="39823" y2="11675"/>
                        <a14:backgroundMark x1="84779" y1="16038" x2="84956" y2="40566"/>
                        <a14:backgroundMark x1="32035" y1="11439" x2="38761" y2="48467"/>
                        <a14:backgroundMark x1="42655" y1="47052" x2="10442" y2="66392"/>
                      </a14:backgroundRemoval>
                    </a14:imgEffect>
                  </a14:imgLayer>
                </a14:imgProps>
              </a:ext>
            </a:extLst>
          </a:blip>
          <a:stretch>
            <a:fillRect/>
          </a:stretch>
        </p:blipFill>
        <p:spPr>
          <a:xfrm>
            <a:off x="4572000" y="-4046"/>
            <a:ext cx="4572000" cy="6862046"/>
          </a:xfrm>
          <a:prstGeom prst="rect">
            <a:avLst/>
          </a:prstGeom>
        </p:spPr>
      </p:pic>
      <p:sp>
        <p:nvSpPr>
          <p:cNvPr id="4" name="Rectangle 3">
            <a:hlinkClick r:id="rId5"/>
          </p:cNvPr>
          <p:cNvSpPr/>
          <p:nvPr/>
        </p:nvSpPr>
        <p:spPr>
          <a:xfrm>
            <a:off x="914400" y="5358825"/>
            <a:ext cx="2971800"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base">
              <a:spcBef>
                <a:spcPct val="0"/>
              </a:spcBef>
              <a:spcAft>
                <a:spcPct val="0"/>
              </a:spcAft>
              <a:defRPr/>
            </a:pPr>
            <a:r>
              <a:rPr lang="en-US" sz="3200" b="1" dirty="0">
                <a:solidFill>
                  <a:srgbClr val="0E0C16"/>
                </a:solidFill>
              </a:rPr>
              <a:t>View Document</a:t>
            </a:r>
          </a:p>
        </p:txBody>
      </p:sp>
      <p:sp>
        <p:nvSpPr>
          <p:cNvPr id="6" name="TextBox 5"/>
          <p:cNvSpPr txBox="1"/>
          <p:nvPr/>
        </p:nvSpPr>
        <p:spPr>
          <a:xfrm>
            <a:off x="914400" y="2743200"/>
            <a:ext cx="4191000" cy="2062103"/>
          </a:xfrm>
          <a:prstGeom prst="rect">
            <a:avLst/>
          </a:prstGeom>
          <a:noFill/>
        </p:spPr>
        <p:txBody>
          <a:bodyPr wrap="square" rtlCol="0">
            <a:spAutoFit/>
          </a:bodyPr>
          <a:lstStyle/>
          <a:p>
            <a:pPr eaLnBrk="0" fontAlgn="base" hangingPunct="0">
              <a:spcBef>
                <a:spcPct val="0"/>
              </a:spcBef>
              <a:spcAft>
                <a:spcPct val="0"/>
              </a:spcAft>
            </a:pPr>
            <a:r>
              <a:rPr lang="en-US" sz="3200" dirty="0">
                <a:solidFill>
                  <a:srgbClr val="E8DEBB"/>
                </a:solidFill>
              </a:rPr>
              <a:t>The National Assembly transformed the French Catholic Church into a </a:t>
            </a:r>
            <a:r>
              <a:rPr lang="en-US" sz="3200" b="1" i="1" dirty="0">
                <a:solidFill>
                  <a:srgbClr val="87A1B8">
                    <a:lumMod val="60000"/>
                    <a:lumOff val="40000"/>
                  </a:srgbClr>
                </a:solidFill>
              </a:rPr>
              <a:t>civil religion</a:t>
            </a:r>
            <a:r>
              <a:rPr lang="en-US" sz="3200" dirty="0">
                <a:solidFill>
                  <a:srgbClr val="E8DEBB"/>
                </a:solidFill>
              </a:rPr>
              <a:t>.</a:t>
            </a:r>
          </a:p>
        </p:txBody>
      </p:sp>
    </p:spTree>
    <p:extLst>
      <p:ext uri="{BB962C8B-B14F-4D97-AF65-F5344CB8AC3E}">
        <p14:creationId xmlns:p14="http://schemas.microsoft.com/office/powerpoint/2010/main" val="177990689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1_Office Theme">
  <a:themeElements>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fontScheme name="French Fonts">
      <a:majorFont>
        <a:latin typeface="Bujardet Freres (Unregistered)"/>
        <a:ea typeface=""/>
        <a:cs typeface=""/>
      </a:majorFont>
      <a:minorFont>
        <a:latin typeface="IM FELL Double P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0.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11.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1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8.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9.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docProps/app.xml><?xml version="1.0" encoding="utf-8"?>
<Properties xmlns="http://schemas.openxmlformats.org/officeDocument/2006/extended-properties" xmlns:vt="http://schemas.openxmlformats.org/officeDocument/2006/docPropsVTypes">
  <Template/>
  <TotalTime>1514</TotalTime>
  <Words>364</Words>
  <Application>Microsoft Office PowerPoint</Application>
  <PresentationFormat>On-screen Show (4:3)</PresentationFormat>
  <Paragraphs>80</Paragraphs>
  <Slides>27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Bujardet Freres (Unregistered)</vt:lpstr>
      <vt:lpstr>Tahoma</vt:lpstr>
      <vt:lpstr>IM FELL Double Pica</vt:lpstr>
      <vt:lpstr>Calibri</vt:lpstr>
      <vt:lpstr>Arial</vt:lpstr>
      <vt:lpstr>Franklin Gothic Demi</vt:lpstr>
      <vt:lpstr>Verdana</vt:lpstr>
      <vt:lpstr>Kartika</vt:lpstr>
      <vt:lpstr>1_Office Theme</vt:lpstr>
      <vt:lpstr>2_Office Theme</vt:lpstr>
      <vt:lpstr>The Civil  Constitution  of the Clergy</vt:lpstr>
      <vt:lpstr>The Old Regime</vt:lpstr>
      <vt:lpstr>The Goal</vt:lpstr>
      <vt:lpstr>Decrees of  August 4th</vt:lpstr>
      <vt:lpstr>You’re next</vt:lpstr>
      <vt:lpstr>NATIONALIZATION</vt:lpstr>
      <vt:lpstr>PowerPoint Presentation</vt:lpstr>
      <vt:lpstr>PowerPoint Presentation</vt:lpstr>
      <vt:lpstr>Civil Constitution  of the Clergy</vt:lpstr>
      <vt:lpstr>Election of Bishops and Priests</vt:lpstr>
      <vt:lpstr>OATHS  OF ALLEGIANCE</vt:lpstr>
      <vt:lpstr>Standard  Pay Scales</vt:lpstr>
      <vt:lpstr>Attendance Policy</vt:lpstr>
      <vt:lpstr>PowerPoint Presentation</vt:lpstr>
      <vt:lpstr>PowerPoint Presentation</vt:lpstr>
      <vt:lpstr>REFORM</vt:lpstr>
      <vt:lpstr>LIBERAL?</vt:lpstr>
      <vt:lpstr>TWO  GROUPS</vt:lpstr>
      <vt:lpstr>PowerPoint Presentation</vt:lpstr>
      <vt:lpstr>PowerPoint Presentation</vt:lpstr>
      <vt:lpstr>PowerPoint Presentation</vt:lpstr>
      <vt:lpstr>PowerPoint Presentation</vt:lpstr>
      <vt:lpstr>FREEDOM</vt:lpstr>
      <vt:lpstr>OR CHAOS?</vt:lpstr>
      <vt:lpstr>radicalization</vt:lpstr>
      <vt:lpstr>The Next Step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Civil  Constitution  of the Clergy</dc:title>
  <dc:creator>Tom Richey</dc:creator>
  <cp:lastModifiedBy>Tom Richey</cp:lastModifiedBy>
  <cp:revision>33</cp:revision>
  <dcterms:created xsi:type="dcterms:W3CDTF">2014-02-28T14:17:42Z</dcterms:created>
  <dcterms:modified xsi:type="dcterms:W3CDTF">2014-03-27T20:10:13Z</dcterms:modified>
</cp:coreProperties>
</file>