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20" r:id="rId3"/>
    <p:sldMasterId id="2147483732" r:id="rId4"/>
  </p:sldMasterIdLst>
  <p:notesMasterIdLst>
    <p:notesMasterId r:id="rId68"/>
  </p:notesMasterIdLst>
  <p:sldIdLst>
    <p:sldId id="256" r:id="rId5"/>
    <p:sldId id="269" r:id="rId6"/>
    <p:sldId id="395" r:id="rId7"/>
    <p:sldId id="322" r:id="rId8"/>
    <p:sldId id="447" r:id="rId9"/>
    <p:sldId id="267" r:id="rId10"/>
    <p:sldId id="367" r:id="rId11"/>
    <p:sldId id="445" r:id="rId12"/>
    <p:sldId id="320" r:id="rId13"/>
    <p:sldId id="324" r:id="rId14"/>
    <p:sldId id="325" r:id="rId15"/>
    <p:sldId id="368" r:id="rId16"/>
    <p:sldId id="268" r:id="rId17"/>
    <p:sldId id="369" r:id="rId18"/>
    <p:sldId id="371" r:id="rId19"/>
    <p:sldId id="376" r:id="rId20"/>
    <p:sldId id="374" r:id="rId21"/>
    <p:sldId id="377" r:id="rId22"/>
    <p:sldId id="370" r:id="rId23"/>
    <p:sldId id="350" r:id="rId24"/>
    <p:sldId id="318" r:id="rId25"/>
    <p:sldId id="337" r:id="rId26"/>
    <p:sldId id="328" r:id="rId27"/>
    <p:sldId id="448" r:id="rId28"/>
    <p:sldId id="326" r:id="rId29"/>
    <p:sldId id="446" r:id="rId30"/>
    <p:sldId id="319" r:id="rId31"/>
    <p:sldId id="396" r:id="rId32"/>
    <p:sldId id="281" r:id="rId33"/>
    <p:sldId id="282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67" r:id="rId45"/>
    <p:sldId id="459" r:id="rId46"/>
    <p:sldId id="463" r:id="rId47"/>
    <p:sldId id="342" r:id="rId48"/>
    <p:sldId id="465" r:id="rId49"/>
    <p:sldId id="464" r:id="rId50"/>
    <p:sldId id="274" r:id="rId51"/>
    <p:sldId id="356" r:id="rId52"/>
    <p:sldId id="339" r:id="rId53"/>
    <p:sldId id="462" r:id="rId54"/>
    <p:sldId id="466" r:id="rId55"/>
    <p:sldId id="460" r:id="rId56"/>
    <p:sldId id="343" r:id="rId57"/>
    <p:sldId id="461" r:id="rId58"/>
    <p:sldId id="291" r:id="rId59"/>
    <p:sldId id="355" r:id="rId60"/>
    <p:sldId id="292" r:id="rId61"/>
    <p:sldId id="344" r:id="rId62"/>
    <p:sldId id="345" r:id="rId63"/>
    <p:sldId id="316" r:id="rId64"/>
    <p:sldId id="317" r:id="rId65"/>
    <p:sldId id="294" r:id="rId66"/>
    <p:sldId id="394" r:id="rId6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Lucida Calligraphy" panose="03010101010101010101" pitchFamily="66" charset="0"/>
      <p:regular r:id="rId73"/>
    </p:embeddedFont>
    <p:embeddedFont>
      <p:font typeface="Papyrus" panose="03070502060502030205" pitchFamily="66" charset="0"/>
      <p:regular r:id="rId7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F3F0"/>
    <a:srgbClr val="F4F6DE"/>
    <a:srgbClr val="EAEEC0"/>
    <a:srgbClr val="FDF9E7"/>
    <a:srgbClr val="FBF4D7"/>
    <a:srgbClr val="000000"/>
    <a:srgbClr val="FDECD3"/>
    <a:srgbClr val="72A8EA"/>
    <a:srgbClr val="00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2245" autoAdjust="0"/>
  </p:normalViewPr>
  <p:slideViewPr>
    <p:cSldViewPr>
      <p:cViewPr>
        <p:scale>
          <a:sx n="50" d="100"/>
          <a:sy n="50" d="100"/>
        </p:scale>
        <p:origin x="-100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34BA6-1EDF-4A53-B3C1-08AAD7819BFB}" type="datetimeFigureOut">
              <a:rPr lang="en-US" smtClean="0"/>
              <a:pPr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E5AA1-3CC2-46DF-9E07-28CAC35A50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3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E5AA1-3CC2-46DF-9E07-28CAC35A500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6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4181-B1F5-4747-A97F-3F052D1BB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979A-19A3-4C30-A6CA-6898CDE8A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C4B9-54F7-49BA-937F-CCB96058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33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3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20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4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2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B8CA-0807-4B75-AC62-64BBE9DB4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58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1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45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4181-B1F5-4747-A97F-3F052D1BBAEC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63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B8CA-0807-4B75-AC62-64BBE9DB4646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03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470A-8D2D-4B1C-8F12-AF311E24BA17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78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B2E3-567B-4137-BBFA-092361EB1E77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03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4DCD-6A99-423F-99F9-350275CAE15E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76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F93AE-0D6A-4805-BC85-768E11654D2E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33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CAC40-FFF6-41EA-BE6A-154E8F1640BF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6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470A-8D2D-4B1C-8F12-AF311E24B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82C54-45CA-4531-8606-DE1DCD0F2AE4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F3D5D-F441-4290-87DA-8F64A6D386C0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51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979A-19A3-4C30-A6CA-6898CDE8AA8F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81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C4B9-54F7-49BA-937F-CCB960588EFF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59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4181-B1F5-4747-A97F-3F052D1BBAEC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23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FB8CA-0807-4B75-AC62-64BBE9DB4646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50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470A-8D2D-4B1C-8F12-AF311E24BA17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71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B2E3-567B-4137-BBFA-092361EB1E77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3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4DCD-6A99-423F-99F9-350275CAE15E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59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F93AE-0D6A-4805-BC85-768E11654D2E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2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CB2E3-567B-4137-BBFA-092361EB1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CAC40-FFF6-41EA-BE6A-154E8F1640BF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64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82C54-45CA-4531-8606-DE1DCD0F2AE4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33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F3D5D-F441-4290-87DA-8F64A6D386C0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81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979A-19A3-4C30-A6CA-6898CDE8AA8F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87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C4B9-54F7-49BA-937F-CCB960588EFF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9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4DCD-6A99-423F-99F9-350275CAE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F93AE-0D6A-4805-BC85-768E11654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CAC40-FFF6-41EA-BE6A-154E8F164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82C54-45CA-4531-8606-DE1DCD0F2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F3D5D-F441-4290-87DA-8F64A6D38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87205796-47E3-48B1-85B4-57828F331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b="0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10/9/2014</a:t>
            </a:fld>
            <a:endParaRPr lang="en-US" b="0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b="0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0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87205796-47E3-48B1-85B4-57828F331EBD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en-US">
              <a:solidFill>
                <a:srgbClr val="253B6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87205796-47E3-48B1-85B4-57828F331EBD}" type="slidenum">
              <a:rPr lang="en-US">
                <a:solidFill>
                  <a:srgbClr val="253B6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s:Usuario:Barcex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User:Jeff_Dah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Jeff_Dah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Jeff_Dah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Jeff_Dah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Kompak" TargetMode="External"/><Relationship Id="rId5" Type="http://schemas.openxmlformats.org/officeDocument/2006/relationships/hyperlink" Target="http://en.wikipedia.org/wiki/User:Jeff_Dahl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armer_Palette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en.wikipedia.org/wiki/Narmer_Palette" TargetMode="Externa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Jeff_Dah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flickr.com/photos/rlsdave/" TargetMode="External"/><Relationship Id="rId4" Type="http://schemas.openxmlformats.org/officeDocument/2006/relationships/hyperlink" Target="http://creativecommons.org/licenses/by-nc/2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heilascarborough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usanmckeon/" TargetMode="External"/><Relationship Id="rId4" Type="http://schemas.openxmlformats.org/officeDocument/2006/relationships/hyperlink" Target="http://creativecommons.org/licenses/by-nc-sa/2.0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iberato.or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ultimedia/Hatshepsut___A_Great_Wife_Becomes_King.as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hyperlink" Target="Multimedia/Thutmose_III___Great_Pharaoh_and_Military_Leader.as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eVIJME3JW8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Radomi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Jeff_Dah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rofzucker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uEZkUILBjM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uffton.edu/~sullivanm/egypt/thebes/ramesseum/ramesseum.html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slide" Target="slide59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bu_Simbe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hyperlink" Target="https://www.facebook.com/pages/Tom-Richey/14074617563" TargetMode="External"/><Relationship Id="rId12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hyperlink" Target="http://www.youtube.com/tomforamerica" TargetMode="External"/><Relationship Id="rId5" Type="http://schemas.openxmlformats.org/officeDocument/2006/relationships/hyperlink" Target="http://www.tomrichey.net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hyperlink" Target="http://twitter.com/tomriche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rodel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esserWolan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even_Wonders_of_the_Ancient_World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no:Bruker:Nina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en.wikipedia.org/wiki/Khuf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5.staticflickr.com/4012/4327373858_26360512cb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685800"/>
            <a:ext cx="4800600" cy="2743200"/>
          </a:xfrm>
        </p:spPr>
        <p:txBody>
          <a:bodyPr/>
          <a:lstStyle/>
          <a:p>
            <a:pPr eaLnBrk="1" hangingPunct="1"/>
            <a:r>
              <a:rPr lang="en-US" sz="8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Ancient Egypt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6009" y="6019800"/>
            <a:ext cx="985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Photo by</a:t>
            </a:r>
            <a:r>
              <a:rPr lang="en-US" sz="14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</a:t>
            </a:r>
            <a:r>
              <a:rPr lang="en-US" sz="14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en-US" sz="14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14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Keith </a:t>
            </a:r>
            <a:r>
              <a:rPr lang="en-US" sz="1400" b="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Yahl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5" y="4953000"/>
            <a:ext cx="3180445" cy="1309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581400"/>
            <a:ext cx="3344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4F3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POLITICS &amp;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" r="27470" b="15340"/>
          <a:stretch/>
        </p:blipFill>
        <p:spPr bwMode="auto">
          <a:xfrm>
            <a:off x="-22917" y="0"/>
            <a:ext cx="9166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66800"/>
            <a:ext cx="5257800" cy="16002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Great Sphinx</a:t>
            </a:r>
            <a:endParaRPr lang="en-US" sz="6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2800" y="6397823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Photo Credit:  </a:t>
            </a:r>
            <a:r>
              <a:rPr lang="en-US" sz="1400" b="0" u="sng" dirty="0" err="1" smtClean="0">
                <a:hlinkClick r:id="rId3" tooltip="w:es:Usuario:Barcex"/>
              </a:rPr>
              <a:t>Barcex</a:t>
            </a:r>
            <a:endParaRPr lang="en-US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13384" b="20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81000"/>
            <a:ext cx="4724400" cy="2209800"/>
          </a:xfrm>
        </p:spPr>
        <p:txBody>
          <a:bodyPr/>
          <a:lstStyle/>
          <a:p>
            <a:r>
              <a:rPr lang="en-US" sz="7200" b="1" dirty="0" smtClean="0"/>
              <a:t>Circa 1870</a:t>
            </a:r>
            <a:endParaRPr lang="en-US" sz="7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8577"/>
            <a:ext cx="3657600" cy="350222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Truth</a:t>
            </a:r>
          </a:p>
          <a:p>
            <a:pPr marL="0" indent="0" algn="ctr">
              <a:buNone/>
            </a:pPr>
            <a:r>
              <a:rPr lang="en-US" sz="4400" b="1" dirty="0" smtClean="0"/>
              <a:t>Balance</a:t>
            </a:r>
          </a:p>
          <a:p>
            <a:pPr marL="0" indent="0" algn="ctr">
              <a:buNone/>
            </a:pPr>
            <a:r>
              <a:rPr lang="en-US" sz="4400" b="1" dirty="0" smtClean="0"/>
              <a:t>Order</a:t>
            </a:r>
          </a:p>
          <a:p>
            <a:pPr marL="0" indent="0" algn="ctr">
              <a:buNone/>
            </a:pPr>
            <a:r>
              <a:rPr lang="en-US" sz="4400" b="1" dirty="0" smtClean="0"/>
              <a:t>Justice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87168" y="6474023"/>
            <a:ext cx="21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Picture Credit: </a:t>
            </a:r>
            <a:r>
              <a:rPr lang="en-US" sz="1400" b="0" dirty="0">
                <a:hlinkClick r:id="rId2" tooltip="User:Jeff Dahl"/>
              </a:rPr>
              <a:t>Jeff </a:t>
            </a:r>
            <a:r>
              <a:rPr lang="en-US" sz="1400" b="0" dirty="0" smtClean="0">
                <a:hlinkClick r:id="rId2" tooltip="User:Jeff Dahl"/>
              </a:rPr>
              <a:t>Dahl</a:t>
            </a:r>
            <a:endParaRPr lang="en-US" sz="1400" b="0" dirty="0"/>
          </a:p>
        </p:txBody>
      </p:sp>
      <p:pic>
        <p:nvPicPr>
          <p:cNvPr id="3074" name="Picture 2" descr="http://upload.wikimedia.org/wikipedia/commons/thumb/a/ab/Maat.svg/1000px-Maa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61505"/>
            <a:ext cx="5791200" cy="679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5867400" cy="2590800"/>
          </a:xfrm>
        </p:spPr>
        <p:txBody>
          <a:bodyPr/>
          <a:lstStyle/>
          <a:p>
            <a:r>
              <a:rPr lang="en-US" sz="13800" b="1" dirty="0" smtClean="0">
                <a:solidFill>
                  <a:schemeClr val="tx1"/>
                </a:solidFill>
              </a:rPr>
              <a:t>Ma’at</a:t>
            </a:r>
            <a:endParaRPr lang="en-US" sz="13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00px-Pharaoh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49" y="304800"/>
            <a:ext cx="3215852" cy="6248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17837"/>
            <a:ext cx="5638800" cy="2239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The pharaoh’s job was to keep the land in </a:t>
            </a:r>
            <a:r>
              <a:rPr lang="en-US" sz="4400" dirty="0" err="1" smtClean="0"/>
              <a:t>ma’at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5867400" cy="2590800"/>
          </a:xfrm>
        </p:spPr>
        <p:txBody>
          <a:bodyPr/>
          <a:lstStyle/>
          <a:p>
            <a:r>
              <a:rPr lang="en-US" sz="13800" b="1" dirty="0" smtClean="0">
                <a:solidFill>
                  <a:schemeClr val="tx1"/>
                </a:solidFill>
              </a:rPr>
              <a:t>Ma’at</a:t>
            </a:r>
            <a:endParaRPr lang="en-US" sz="13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68" y="6474023"/>
            <a:ext cx="21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Picture Credit: </a:t>
            </a:r>
            <a:r>
              <a:rPr lang="en-US" sz="1400" b="0" dirty="0">
                <a:hlinkClick r:id="rId3" tooltip="User:Jeff Dahl"/>
              </a:rPr>
              <a:t>Jeff </a:t>
            </a:r>
            <a:r>
              <a:rPr lang="en-US" sz="1400" b="0" dirty="0" smtClean="0">
                <a:hlinkClick r:id="rId3" tooltip="User:Jeff Dahl"/>
              </a:rPr>
              <a:t>Dahl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1"/>
            <a:ext cx="6096000" cy="2971799"/>
          </a:xfrm>
        </p:spPr>
        <p:txBody>
          <a:bodyPr/>
          <a:lstStyle/>
          <a:p>
            <a:pPr marL="0" indent="0" algn="ctr" eaLnBrk="1" hangingPunct="1"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sz="7200" dirty="0" smtClean="0"/>
              <a:t>A Keeper of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8000" b="1" dirty="0" smtClean="0">
                <a:latin typeface="+mj-lt"/>
              </a:rPr>
              <a:t>ORDER</a:t>
            </a:r>
            <a:endParaRPr lang="en-US" sz="2400" dirty="0" smtClean="0">
              <a:latin typeface="+mj-lt"/>
            </a:endParaRPr>
          </a:p>
          <a:p>
            <a:pPr algn="ctr" eaLnBrk="1" hangingPunct="1">
              <a:lnSpc>
                <a:spcPct val="114000"/>
              </a:lnSpc>
              <a:spcBef>
                <a:spcPts val="0"/>
              </a:spcBef>
              <a:buFontTx/>
              <a:buNone/>
            </a:pPr>
            <a:endParaRPr lang="en-US" sz="4000" b="1" i="1" dirty="0" smtClean="0"/>
          </a:p>
        </p:txBody>
      </p:sp>
      <p:pic>
        <p:nvPicPr>
          <p:cNvPr id="6" name="Picture 5" descr="1000px-Pharaoh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49" y="304800"/>
            <a:ext cx="3215852" cy="624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168" y="6474023"/>
            <a:ext cx="21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Picture Credit: </a:t>
            </a:r>
            <a:r>
              <a:rPr lang="en-US" sz="1400" b="0" dirty="0">
                <a:hlinkClick r:id="rId3" tooltip="User:Jeff Dahl"/>
              </a:rPr>
              <a:t>Jeff </a:t>
            </a:r>
            <a:r>
              <a:rPr lang="en-US" sz="1400" b="0" dirty="0" smtClean="0">
                <a:hlinkClick r:id="rId3" tooltip="User:Jeff Dahl"/>
              </a:rPr>
              <a:t>Dahl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3689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971801"/>
            <a:ext cx="6096000" cy="2971799"/>
          </a:xfrm>
        </p:spPr>
        <p:txBody>
          <a:bodyPr/>
          <a:lstStyle/>
          <a:p>
            <a:pPr marL="0" indent="0" algn="ctr" eaLnBrk="1" hangingPunct="1"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sz="8000" b="1" dirty="0" smtClean="0">
                <a:latin typeface="+mj-lt"/>
              </a:rPr>
              <a:t>UNIFIER</a:t>
            </a:r>
          </a:p>
          <a:p>
            <a:pPr marL="0" indent="0" algn="ctr" eaLnBrk="1" hangingPunct="1"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sz="9600" dirty="0" smtClean="0">
                <a:solidFill>
                  <a:srgbClr val="253B60"/>
                </a:solidFill>
              </a:rPr>
              <a:t>of Egypt</a:t>
            </a:r>
            <a:endParaRPr lang="en-US" sz="3600" dirty="0" smtClean="0">
              <a:latin typeface="+mj-lt"/>
            </a:endParaRPr>
          </a:p>
          <a:p>
            <a:pPr algn="ctr" eaLnBrk="1" hangingPunct="1">
              <a:lnSpc>
                <a:spcPct val="114000"/>
              </a:lnSpc>
              <a:spcBef>
                <a:spcPts val="0"/>
              </a:spcBef>
              <a:buFontTx/>
              <a:buNone/>
            </a:pPr>
            <a:endParaRPr lang="en-US" sz="4000" b="1" i="1" dirty="0" smtClean="0"/>
          </a:p>
        </p:txBody>
      </p:sp>
      <p:pic>
        <p:nvPicPr>
          <p:cNvPr id="6" name="Picture 5" descr="1000px-Pharaoh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49" y="304800"/>
            <a:ext cx="3215852" cy="6248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168" y="6474023"/>
            <a:ext cx="21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Picture Credit: </a:t>
            </a:r>
            <a:r>
              <a:rPr lang="en-US" sz="1400" b="0" dirty="0">
                <a:hlinkClick r:id="rId3" tooltip="User:Jeff Dahl"/>
              </a:rPr>
              <a:t>Jeff </a:t>
            </a:r>
            <a:r>
              <a:rPr lang="en-US" sz="1400" b="0" dirty="0" smtClean="0">
                <a:hlinkClick r:id="rId3" tooltip="User:Jeff Dahl"/>
              </a:rPr>
              <a:t>Dahl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65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effectLst>
            <a:softEdge rad="63500"/>
          </a:effectLst>
        </p:spPr>
        <p:txBody>
          <a:bodyPr/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Pharaoh’s [Double] Crown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066800"/>
            <a:ext cx="4174643" cy="556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" y="2971800"/>
            <a:ext cx="2748374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124200"/>
            <a:ext cx="2530956" cy="3578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828800"/>
            <a:ext cx="228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53B60"/>
                </a:solidFill>
              </a:rPr>
              <a:t>Red Crown</a:t>
            </a:r>
          </a:p>
          <a:p>
            <a:pPr algn="ctr"/>
            <a:r>
              <a:rPr lang="en-US" sz="2400" dirty="0" smtClean="0">
                <a:solidFill>
                  <a:srgbClr val="253B60"/>
                </a:solidFill>
              </a:rPr>
              <a:t>(Lower Egypt)</a:t>
            </a:r>
            <a:endParaRPr lang="en-US" sz="2400" dirty="0">
              <a:solidFill>
                <a:srgbClr val="253B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9396" y="1828800"/>
            <a:ext cx="25546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53B60"/>
                </a:solidFill>
              </a:rPr>
              <a:t>White Crown</a:t>
            </a:r>
          </a:p>
          <a:p>
            <a:pPr algn="ctr"/>
            <a:r>
              <a:rPr lang="en-US" sz="2400" dirty="0" smtClean="0">
                <a:solidFill>
                  <a:srgbClr val="253B60"/>
                </a:solidFill>
              </a:rPr>
              <a:t>(Upper Egypt)</a:t>
            </a:r>
            <a:endParaRPr lang="en-US" sz="2400" dirty="0">
              <a:solidFill>
                <a:srgbClr val="253B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6564472"/>
            <a:ext cx="304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/>
              <a:t>Picture Credits: </a:t>
            </a:r>
            <a:r>
              <a:rPr lang="en-US" sz="1100" b="0" dirty="0">
                <a:hlinkClick r:id="rId5" tooltip="User:Jeff Dahl"/>
              </a:rPr>
              <a:t>Jeff </a:t>
            </a:r>
            <a:r>
              <a:rPr lang="en-US" sz="1100" b="0" dirty="0" smtClean="0">
                <a:hlinkClick r:id="rId5" tooltip="User:Jeff Dahl"/>
              </a:rPr>
              <a:t>Dahl</a:t>
            </a:r>
            <a:r>
              <a:rPr lang="en-US" sz="1100" b="0" dirty="0" smtClean="0"/>
              <a:t> &amp; </a:t>
            </a:r>
            <a:r>
              <a:rPr lang="en-US" sz="1100" b="0" dirty="0" err="1">
                <a:hlinkClick r:id="rId6"/>
              </a:rPr>
              <a:t>Kompak</a:t>
            </a:r>
            <a:r>
              <a:rPr lang="en-US" sz="1100" b="0" dirty="0" smtClean="0"/>
              <a:t> </a:t>
            </a:r>
            <a:endParaRPr 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2209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://upload.wikimedia.org/wikipedia/commons/thumb/b/be/Narmer_Palette.jpg/1280px-Narmer_Pal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90" cy="643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5105400"/>
            <a:ext cx="9133490" cy="1066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chemeClr val="accent6">
                      <a:satMod val="175000"/>
                      <a:alpha val="60000"/>
                    </a:schemeClr>
                  </a:glow>
                </a:effectLst>
                <a:latin typeface="+mj-lt"/>
              </a:rPr>
              <a:t>The Narmer Palette</a:t>
            </a:r>
            <a:endParaRPr lang="en-US" sz="6600" b="0" kern="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27000">
                  <a:schemeClr val="accent6">
                    <a:satMod val="175000"/>
                    <a:alpha val="60000"/>
                  </a:schemeClr>
                </a:glow>
              </a:effectLst>
              <a:latin typeface="+mj-l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501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b/be/Narmer_Palet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381000"/>
            <a:ext cx="447764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thumb/b/be/Narmer_Palette.jpg/1280px-Narmer_Palett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779" y="381001"/>
            <a:ext cx="3988676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5486400"/>
            <a:ext cx="9133490" cy="1066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chemeClr val="accent6">
                      <a:satMod val="175000"/>
                      <a:alpha val="60000"/>
                    </a:schemeClr>
                  </a:glow>
                </a:effectLst>
                <a:latin typeface="+mj-lt"/>
              </a:rPr>
              <a:t>Pharaoh as Unifier</a:t>
            </a:r>
            <a:endParaRPr lang="en-US" sz="6600" b="0" kern="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27000">
                  <a:schemeClr val="accent6">
                    <a:satMod val="175000"/>
                    <a:alpha val="60000"/>
                  </a:schemeClr>
                </a:glow>
              </a:effectLst>
              <a:latin typeface="+mj-lt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27587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pPr algn="l"/>
            <a:r>
              <a:rPr lang="en-US" sz="8800" b="1" dirty="0" smtClean="0">
                <a:solidFill>
                  <a:schemeClr val="tx1"/>
                </a:solidFill>
              </a:rPr>
              <a:t>Deification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667000"/>
            <a:ext cx="6096000" cy="1905000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sz="5400" b="1" i="1" dirty="0" smtClean="0"/>
              <a:t>Pharaoh as </a:t>
            </a:r>
            <a:br>
              <a:rPr lang="en-US" sz="5400" b="1" i="1" dirty="0" smtClean="0"/>
            </a:br>
            <a:r>
              <a:rPr lang="en-US" sz="5400" b="1" i="1" dirty="0" smtClean="0"/>
              <a:t>“God-King”</a:t>
            </a:r>
            <a:endParaRPr lang="en-US" sz="6600" b="1" i="1" dirty="0" smtClean="0"/>
          </a:p>
        </p:txBody>
      </p:sp>
      <p:pic>
        <p:nvPicPr>
          <p:cNvPr id="6" name="Picture 5" descr="1000px-Pharaoh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49" y="304800"/>
            <a:ext cx="3215852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168" y="6474023"/>
            <a:ext cx="21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Picture Credit: </a:t>
            </a:r>
            <a:r>
              <a:rPr lang="en-US" sz="1400" b="0" dirty="0">
                <a:hlinkClick r:id="rId3" tooltip="User:Jeff Dahl"/>
              </a:rPr>
              <a:t>Jeff </a:t>
            </a:r>
            <a:r>
              <a:rPr lang="en-US" sz="1400" b="0" dirty="0" smtClean="0">
                <a:hlinkClick r:id="rId3" tooltip="User:Jeff Dahl"/>
              </a:rPr>
              <a:t>Dahl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8708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7630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5400" b="1" dirty="0" smtClean="0">
                <a:solidFill>
                  <a:schemeClr val="tx1"/>
                </a:solidFill>
              </a:rPr>
              <a:t>Timeline of Ancient Egypt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44" y="1219199"/>
            <a:ext cx="5767356" cy="510093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600" b="1" dirty="0" smtClean="0"/>
              <a:t>OLD KINGDOM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(c. 2660 – c. 2180 B.C.)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C00000"/>
                </a:solidFill>
              </a:rPr>
              <a:t>	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First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 Intermediate Period</a:t>
            </a:r>
          </a:p>
          <a:p>
            <a:pPr marL="0" indent="0" eaLnBrk="1" hangingPunct="1">
              <a:buFontTx/>
              <a:buNone/>
            </a:pPr>
            <a:r>
              <a:rPr lang="en-US" sz="3600" b="1" dirty="0" smtClean="0"/>
              <a:t>MIDDLE KINGDOM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(c. 2080 – c. 1640)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C00000"/>
                </a:solidFill>
              </a:rPr>
              <a:t>	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Second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 Intermediate Period 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(Hyksos Invasion)</a:t>
            </a:r>
          </a:p>
          <a:p>
            <a:pPr marL="0" indent="0" eaLnBrk="1" hangingPunct="1">
              <a:buFontTx/>
              <a:buNone/>
            </a:pPr>
            <a:r>
              <a:rPr lang="en-US" sz="3600" b="1" dirty="0" smtClean="0"/>
              <a:t>NEW KINGDOM </a:t>
            </a:r>
            <a:r>
              <a:rPr lang="en-US" b="1" dirty="0" smtClean="0"/>
              <a:t>(Empire)</a:t>
            </a:r>
            <a:br>
              <a:rPr lang="en-US" b="1" dirty="0" smtClean="0"/>
            </a:br>
            <a:r>
              <a:rPr lang="en-US" dirty="0" smtClean="0"/>
              <a:t>(c. 1550 – c. 1075)</a:t>
            </a:r>
            <a:endParaRPr lang="en-US" i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400" y="6320135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Tx/>
              <a:buNone/>
            </a:pPr>
            <a:r>
              <a:rPr lang="en-US" sz="2000" dirty="0" smtClean="0"/>
              <a:t>NOTE:  </a:t>
            </a:r>
            <a:r>
              <a:rPr lang="en-US" sz="2000" i="1" dirty="0" smtClean="0"/>
              <a:t>Stability only broken TWICE in about 1500 years.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524000"/>
            <a:ext cx="2971800" cy="416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37110" y="5410200"/>
            <a:ext cx="14782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Photo by Nick </a:t>
            </a:r>
            <a:r>
              <a:rPr lang="en-US" sz="11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8.staticflickr.com/7010/6480056209_d5476bd79d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" t="5883" r="5728" b="5883"/>
          <a:stretch/>
        </p:blipFill>
        <p:spPr bwMode="auto">
          <a:xfrm>
            <a:off x="-32084" y="0"/>
            <a:ext cx="9176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00600"/>
            <a:ext cx="8229600" cy="1143000"/>
          </a:xfrm>
        </p:spPr>
        <p:txBody>
          <a:bodyPr/>
          <a:lstStyle/>
          <a:p>
            <a:pPr algn="l"/>
            <a:r>
              <a:rPr lang="en-US" sz="115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76200">
                    <a:schemeClr val="accent6">
                      <a:satMod val="175000"/>
                      <a:alpha val="7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Surveyors</a:t>
            </a:r>
            <a:endParaRPr lang="en-US" sz="115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76200">
                  <a:schemeClr val="accent6">
                    <a:satMod val="175000"/>
                    <a:alpha val="7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6397823"/>
            <a:ext cx="397844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hlinkClick r:id="rId4" tooltip="Attribution-NonCommercial License"/>
              </a:rPr>
              <a:t>Some rights reserved</a:t>
            </a:r>
            <a:r>
              <a:rPr lang="en-US" sz="1400" b="0" dirty="0"/>
              <a:t> by </a:t>
            </a:r>
            <a:r>
              <a:rPr lang="en-US" sz="1400" b="0" dirty="0" err="1">
                <a:hlinkClick r:id="rId5"/>
              </a:rPr>
              <a:t>Bosshard</a:t>
            </a:r>
            <a:r>
              <a:rPr lang="en-US" sz="1400" b="0" dirty="0">
                <a:hlinkClick r:id="rId5"/>
              </a:rPr>
              <a:t> Surveying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56388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l" eaLnBrk="1" hangingPunct="1"/>
            <a:r>
              <a:rPr lang="en-US" sz="8000" b="1" dirty="0" smtClean="0">
                <a:solidFill>
                  <a:schemeClr val="tx1"/>
                </a:solidFill>
              </a:rPr>
              <a:t>Surveyors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67818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/>
              <a:t>educated class of skilled laborers </a:t>
            </a:r>
            <a:r>
              <a:rPr lang="en-US" dirty="0" smtClean="0"/>
              <a:t>(like scribes)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3200" b="1" dirty="0" smtClean="0"/>
              <a:t>re-marked boundaries</a:t>
            </a:r>
            <a:br>
              <a:rPr lang="en-US" sz="3200" b="1" dirty="0" smtClean="0"/>
            </a:br>
            <a:r>
              <a:rPr lang="en-US" sz="2400" i="1" dirty="0" smtClean="0"/>
              <a:t>after annual Nile flooding</a:t>
            </a:r>
            <a:endParaRPr lang="en-US" sz="3600" i="1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3200" b="1" dirty="0" smtClean="0"/>
              <a:t>Measured pyramids</a:t>
            </a:r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33700"/>
            <a:ext cx="36576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81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Surveyors Stretching Rope</a:t>
            </a:r>
            <a:endParaRPr lang="en-US" sz="48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:Dean Franklin - 06.04.03 Mount Rushmore Monument (by-sa)-3 n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04800"/>
            <a:ext cx="5486400" cy="1457464"/>
          </a:xfr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“Three surveyors </a:t>
            </a:r>
            <a:br>
              <a:rPr lang="en-US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and another guy…”</a:t>
            </a:r>
            <a:endParaRPr lang="en-US" sz="36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76800"/>
            <a:ext cx="5181600" cy="1200329"/>
          </a:xfrm>
          <a:prstGeom prst="rect">
            <a:avLst/>
          </a:prstGeom>
          <a:solidFill>
            <a:schemeClr val="tx2">
              <a:alpha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George Washington, Thomas Jefferson, and Abraham Lincoln were all trained as land surveyors.</a:t>
            </a:r>
            <a:endParaRPr lang="en-US" sz="2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Multiply 3"/>
          <p:cNvSpPr/>
          <p:nvPr/>
        </p:nvSpPr>
        <p:spPr bwMode="auto">
          <a:xfrm>
            <a:off x="4419600" y="2387769"/>
            <a:ext cx="1676400" cy="2565231"/>
          </a:xfrm>
          <a:prstGeom prst="mathMultiply">
            <a:avLst>
              <a:gd name="adj1" fmla="val 7756"/>
            </a:avLst>
          </a:prstGeom>
          <a:solidFill>
            <a:srgbClr val="C00000"/>
          </a:solidFill>
          <a:ln w="28575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079/7264602530_e078f052d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293" r="-170" b="-293"/>
          <a:stretch/>
        </p:blipFill>
        <p:spPr bwMode="auto">
          <a:xfrm>
            <a:off x="-16042" y="0"/>
            <a:ext cx="9160042" cy="68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4724400" cy="1295400"/>
          </a:xfrm>
        </p:spPr>
        <p:txBody>
          <a:bodyPr/>
          <a:lstStyle/>
          <a:p>
            <a:r>
              <a:rPr lang="en-US" sz="2800" b="1" dirty="0" smtClean="0"/>
              <a:t>Young George Washington about to get his survey on!</a:t>
            </a:r>
            <a:endParaRPr lang="en-US" sz="2800" b="1" dirty="0"/>
          </a:p>
        </p:txBody>
      </p:sp>
      <p:sp useBgFill="1">
        <p:nvSpPr>
          <p:cNvPr id="4" name="Rectangle 3"/>
          <p:cNvSpPr/>
          <p:nvPr/>
        </p:nvSpPr>
        <p:spPr>
          <a:xfrm>
            <a:off x="5777322" y="6397823"/>
            <a:ext cx="321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/>
              <a:t> </a:t>
            </a:r>
            <a:r>
              <a:rPr lang="en-US" sz="1400" b="0" dirty="0">
                <a:hlinkClick r:id="rId3" tooltip="Attribution License"/>
              </a:rPr>
              <a:t>Some rights reserved</a:t>
            </a:r>
            <a:r>
              <a:rPr lang="en-US" sz="1400" b="0" dirty="0"/>
              <a:t> by </a:t>
            </a:r>
            <a:r>
              <a:rPr lang="en-US" sz="1400" b="0" dirty="0" err="1">
                <a:hlinkClick r:id="rId4"/>
              </a:rPr>
              <a:t>TheSeafarer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39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176348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3962400" cy="1905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5400" b="1" dirty="0" smtClean="0">
                <a:solidFill>
                  <a:schemeClr val="tx1"/>
                </a:solidFill>
              </a:rPr>
              <a:t>The Middle Kingdom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35052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Lots of cool stuff </a:t>
            </a:r>
            <a:r>
              <a:rPr lang="en-US" sz="2400" b="1" dirty="0" smtClean="0"/>
              <a:t>probably happened</a:t>
            </a:r>
            <a:r>
              <a:rPr lang="en-US" sz="2800" b="1" dirty="0" smtClean="0"/>
              <a:t>…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487"/>
            <a:ext cx="2981325" cy="397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1800"/>
            <a:ext cx="2667000" cy="374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867400" y="4724400"/>
            <a:ext cx="3124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…but it’s outside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scope of this course…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6.staticflickr.com/5064/5609987073_b659f752e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3" y="-18392"/>
            <a:ext cx="4698868" cy="68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038600" y="0"/>
            <a:ext cx="631365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81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96742" y="6397823"/>
            <a:ext cx="3490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Some rights reserved by Hull City Council</a:t>
            </a:r>
            <a:endParaRPr lang="en-US" sz="1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95800" y="2133600"/>
            <a:ext cx="4343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b="1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Nomads?</a:t>
            </a:r>
          </a:p>
          <a:p>
            <a:pPr eaLnBrk="1" hangingPunct="1">
              <a:buFontTx/>
              <a:buNone/>
            </a:pPr>
            <a:r>
              <a:rPr lang="en-US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Set up a capital in the </a:t>
            </a:r>
            <a:r>
              <a:rPr lang="en-US" b="0" i="1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delta</a:t>
            </a:r>
            <a:r>
              <a:rPr lang="en-US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</a:p>
          <a:p>
            <a:pPr eaLnBrk="1" hangingPunct="1">
              <a:buFontTx/>
              <a:buNone/>
            </a:pPr>
            <a:endParaRPr lang="en-US" sz="1200" b="0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eaLnBrk="1" hangingPunct="1">
              <a:buFontTx/>
              <a:buNone/>
            </a:pPr>
            <a:r>
              <a:rPr lang="en-US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Shared </a:t>
            </a:r>
            <a:r>
              <a:rPr lang="en-US" b="1" kern="0" dirty="0" smtClean="0">
                <a:solidFill>
                  <a:schemeClr val="bg1">
                    <a:lumMod val="75000"/>
                  </a:schemeClr>
                </a:solidFill>
              </a:rPr>
              <a:t>Bronze Age </a:t>
            </a:r>
            <a:r>
              <a:rPr lang="en-US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technology </a:t>
            </a:r>
            <a:br>
              <a:rPr lang="en-US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2400" b="0" i="1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(moving beyond Stone Age)</a:t>
            </a:r>
            <a:endParaRPr lang="en-US" sz="2800" b="0" i="1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54282" y="294290"/>
            <a:ext cx="448491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600" kern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Hyksos</a:t>
            </a:r>
          </a:p>
        </p:txBody>
      </p:sp>
    </p:spTree>
    <p:extLst>
      <p:ext uri="{BB962C8B-B14F-4D97-AF65-F5344CB8AC3E}">
        <p14:creationId xmlns:p14="http://schemas.microsoft.com/office/powerpoint/2010/main" val="33264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48"/>
            <a:ext cx="9144000" cy="606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28600"/>
            <a:ext cx="3581400" cy="2362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Diffusion</a:t>
            </a:r>
            <a:r>
              <a:rPr lang="en-US" sz="6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6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of Bronze Age Technology</a:t>
            </a:r>
            <a:endParaRPr lang="en-US" sz="32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4038600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Hittite 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Empire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farm1.staticflickr.com/112/284920438_f3faa85c09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033"/>
            <a:ext cx="9144000" cy="6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378" y="1066800"/>
            <a:ext cx="4580022" cy="2438400"/>
          </a:xfrm>
        </p:spPr>
        <p:txBody>
          <a:bodyPr/>
          <a:lstStyle/>
          <a:p>
            <a:r>
              <a:rPr lang="en-US" sz="7200" b="1" dirty="0" smtClean="0"/>
              <a:t>The New </a:t>
            </a:r>
            <a:r>
              <a:rPr lang="en-US" sz="6600" b="1" dirty="0" smtClean="0"/>
              <a:t>Kingdom</a:t>
            </a:r>
            <a:endParaRPr lang="en-US" sz="7200" b="1" dirty="0"/>
          </a:p>
        </p:txBody>
      </p:sp>
      <p:sp>
        <p:nvSpPr>
          <p:cNvPr id="5" name="Rectangle 4"/>
          <p:cNvSpPr/>
          <p:nvPr/>
        </p:nvSpPr>
        <p:spPr>
          <a:xfrm>
            <a:off x="5867400" y="6397823"/>
            <a:ext cx="2940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 tooltip="Attribution-NonCommercial-ShareAlike License"/>
              </a:rPr>
              <a:t>Some rights reserved</a:t>
            </a:r>
            <a:r>
              <a:rPr lang="en-US" sz="1400" dirty="0"/>
              <a:t> by </a:t>
            </a:r>
            <a:r>
              <a:rPr lang="en-US" sz="1400" dirty="0">
                <a:hlinkClick r:id="rId5"/>
              </a:rPr>
              <a:t>sukesu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98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3962400" cy="1905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6000" b="1" dirty="0" smtClean="0">
                <a:solidFill>
                  <a:schemeClr val="tx1"/>
                </a:solidFill>
              </a:rPr>
              <a:t>The New Kingdom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14600"/>
            <a:ext cx="3733800" cy="12954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Capital:  Thebes</a:t>
            </a:r>
          </a:p>
          <a:p>
            <a:pPr marL="457200" lvl="1" indent="0">
              <a:buNone/>
            </a:pPr>
            <a:r>
              <a:rPr lang="en-US" b="1" dirty="0" smtClean="0"/>
              <a:t>(Upper Egypt)</a:t>
            </a:r>
            <a:endParaRPr lang="en-US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13" y="0"/>
            <a:ext cx="5180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3951744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Important Pharaohs:</a:t>
            </a:r>
          </a:p>
          <a:p>
            <a:endParaRPr lang="en-US" sz="2400" dirty="0" smtClean="0"/>
          </a:p>
          <a:p>
            <a:pPr marL="457200"/>
            <a:r>
              <a:rPr lang="en-US" sz="2400" dirty="0" smtClean="0"/>
              <a:t>Hatshepsut</a:t>
            </a:r>
          </a:p>
          <a:p>
            <a:pPr marL="457200"/>
            <a:r>
              <a:rPr lang="en-US" sz="2400" dirty="0" smtClean="0"/>
              <a:t>Thutmose III</a:t>
            </a:r>
          </a:p>
          <a:p>
            <a:pPr marL="457200"/>
            <a:r>
              <a:rPr lang="en-US" sz="2400" dirty="0" err="1" smtClean="0"/>
              <a:t>Akhenaten</a:t>
            </a:r>
            <a:endParaRPr lang="en-US" sz="2400" dirty="0" smtClean="0"/>
          </a:p>
          <a:p>
            <a:pPr marL="457200"/>
            <a:r>
              <a:rPr lang="en-US" sz="2400" dirty="0" err="1" smtClean="0"/>
              <a:t>Tutankhamun</a:t>
            </a:r>
            <a:r>
              <a:rPr lang="en-US" sz="2400" dirty="0" smtClean="0"/>
              <a:t> </a:t>
            </a:r>
          </a:p>
          <a:p>
            <a:pPr marL="457200"/>
            <a:r>
              <a:rPr lang="en-US" sz="2400" dirty="0" smtClean="0"/>
              <a:t>Ramses II [the Great]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thumb/a/af/All_Gizah_Pyramids.jpg/1024px-All_Gizah_Pyrami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4953000" cy="2819400"/>
          </a:xfrm>
        </p:spPr>
        <p:txBody>
          <a:bodyPr/>
          <a:lstStyle/>
          <a:p>
            <a:r>
              <a:rPr lang="en-US" sz="8000" b="1" dirty="0" smtClean="0"/>
              <a:t>The Old </a:t>
            </a:r>
            <a:br>
              <a:rPr lang="en-US" sz="8000" b="1" dirty="0" smtClean="0"/>
            </a:br>
            <a:r>
              <a:rPr lang="en-US" sz="6900" b="1" dirty="0" smtClean="0"/>
              <a:t>Kingdom</a:t>
            </a:r>
            <a:endParaRPr lang="en-US" sz="6900" b="1" dirty="0"/>
          </a:p>
        </p:txBody>
      </p:sp>
      <p:sp>
        <p:nvSpPr>
          <p:cNvPr id="4" name="Rectangle 3"/>
          <p:cNvSpPr/>
          <p:nvPr/>
        </p:nvSpPr>
        <p:spPr>
          <a:xfrm>
            <a:off x="6324600" y="6474023"/>
            <a:ext cx="2839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 </a:t>
            </a:r>
            <a:r>
              <a:rPr lang="en-US" sz="1400" dirty="0">
                <a:hlinkClick r:id="rId3"/>
              </a:rPr>
              <a:t>Ricardo </a:t>
            </a:r>
            <a:r>
              <a:rPr lang="en-US" sz="1400" dirty="0" smtClean="0">
                <a:hlinkClick r:id="rId3"/>
              </a:rPr>
              <a:t>Liberato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52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600" b="1" dirty="0" smtClean="0">
                <a:solidFill>
                  <a:schemeClr val="tx1"/>
                </a:solidFill>
                <a:latin typeface="+mj-lt"/>
              </a:rPr>
              <a:t>Old Kingdom vs. New Kingdom</a:t>
            </a:r>
            <a:endParaRPr lang="en-US" sz="46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672482"/>
              </p:ext>
            </p:extLst>
          </p:nvPr>
        </p:nvGraphicFramePr>
        <p:xfrm>
          <a:off x="304800" y="2209800"/>
          <a:ext cx="8686800" cy="332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86000"/>
                <a:gridCol w="2895600"/>
                <a:gridCol w="3505200"/>
              </a:tblGrid>
              <a:tr h="58620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OLD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3200" baseline="0" dirty="0" smtClean="0"/>
                        <a:t>KINGDOM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NEW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3200" baseline="0" dirty="0" smtClean="0"/>
                        <a:t/>
                      </a:r>
                      <a:br>
                        <a:rPr lang="en-US" sz="3200" baseline="0" dirty="0" smtClean="0"/>
                      </a:br>
                      <a:r>
                        <a:rPr lang="en-US" sz="3200" baseline="0" dirty="0" smtClean="0"/>
                        <a:t>KINGDOM</a:t>
                      </a:r>
                      <a:endParaRPr lang="en-US" sz="3200" dirty="0"/>
                    </a:p>
                  </a:txBody>
                  <a:tcPr/>
                </a:tc>
              </a:tr>
              <a:tr h="931029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Capital City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Memphis </a:t>
                      </a:r>
                    </a:p>
                    <a:p>
                      <a:pPr algn="ctr"/>
                      <a:r>
                        <a:rPr lang="en-US" sz="2400" dirty="0" smtClean="0"/>
                        <a:t>(Lower Egypt)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Thebes</a:t>
                      </a:r>
                      <a:r>
                        <a:rPr lang="en-US" sz="3200" b="1" baseline="0" dirty="0" smtClean="0"/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(Upper Egypt)</a:t>
                      </a:r>
                      <a:endParaRPr lang="en-US" sz="2400" dirty="0"/>
                    </a:p>
                  </a:txBody>
                  <a:tcPr/>
                </a:tc>
              </a:tr>
              <a:tr h="586204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Burial Place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 smtClean="0"/>
                        <a:t>Pyramids</a:t>
                      </a:r>
                      <a:endParaRPr lang="en-US" sz="3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Valley of </a:t>
                      </a:r>
                      <a:br>
                        <a:rPr lang="en-US" sz="3200" b="1" dirty="0" smtClean="0"/>
                      </a:br>
                      <a:r>
                        <a:rPr lang="en-US" sz="3200" b="1" dirty="0" smtClean="0"/>
                        <a:t>the Kings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838200"/>
            <a:ext cx="5181600" cy="23622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Valley </a:t>
            </a:r>
            <a:r>
              <a:rPr lang="en-US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Kings</a:t>
            </a:r>
          </a:p>
        </p:txBody>
      </p:sp>
    </p:spTree>
    <p:extLst>
      <p:ext uri="{BB962C8B-B14F-4D97-AF65-F5344CB8AC3E}">
        <p14:creationId xmlns:p14="http://schemas.microsoft.com/office/powerpoint/2010/main" val="36382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1/1b/Mars_Viking_11d12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1594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51054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6600" b="1" dirty="0" smtClean="0">
                <a:solidFill>
                  <a:schemeClr val="tx1"/>
                </a:solidFill>
              </a:rPr>
              <a:t>Hatshepsut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68562"/>
            <a:ext cx="5943600" cy="2713038"/>
          </a:xfrm>
        </p:spPr>
        <p:txBody>
          <a:bodyPr/>
          <a:lstStyle/>
          <a:p>
            <a:r>
              <a:rPr lang="en-US" b="1" dirty="0" smtClean="0"/>
              <a:t>Female Pharaoh</a:t>
            </a:r>
          </a:p>
          <a:p>
            <a:pPr lvl="1"/>
            <a:r>
              <a:rPr lang="en-US" sz="2000" i="1" dirty="0" smtClean="0"/>
              <a:t>One of the first known female rulers</a:t>
            </a:r>
          </a:p>
          <a:p>
            <a:endParaRPr lang="en-US" sz="1800" dirty="0" smtClean="0"/>
          </a:p>
          <a:p>
            <a:r>
              <a:rPr lang="en-US" b="1" dirty="0" smtClean="0"/>
              <a:t>“King” of Egypt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23" y="0"/>
            <a:ext cx="40071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Users\Richey\AppData\Local\Microsoft\Windows\Temporary Internet Files\Content.IE5\OHKYV3N0\MC900432637[1]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38550"/>
            <a:ext cx="857250" cy="85725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725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05400" cy="16764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Hatshepsut as “King” of Egypt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5394"/>
            <a:ext cx="4700710" cy="504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4"/>
          <a:stretch>
            <a:fillRect/>
          </a:stretch>
        </p:blipFill>
        <p:spPr bwMode="auto">
          <a:xfrm>
            <a:off x="5105401" y="0"/>
            <a:ext cx="4038600" cy="689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87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4953000"/>
            <a:ext cx="7315200" cy="1447800"/>
          </a:xfrm>
          <a:noFill/>
        </p:spPr>
        <p:txBody>
          <a:bodyPr/>
          <a:lstStyle/>
          <a:p>
            <a:pPr marL="400050" algn="l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Hatshepsut’s Temple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5968425"/>
            <a:ext cx="5105400" cy="584775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0" i="1" dirty="0" smtClean="0">
                <a:solidFill>
                  <a:srgbClr val="000000"/>
                </a:solidFill>
              </a:rPr>
              <a:t>Valley of the Kings</a:t>
            </a:r>
          </a:p>
        </p:txBody>
      </p:sp>
    </p:spTree>
    <p:extLst>
      <p:ext uri="{BB962C8B-B14F-4D97-AF65-F5344CB8AC3E}">
        <p14:creationId xmlns:p14="http://schemas.microsoft.com/office/powerpoint/2010/main" val="16094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572000" cy="25908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>
              <a:lnSpc>
                <a:spcPct val="120000"/>
              </a:lnSpc>
            </a:pPr>
            <a:r>
              <a:rPr lang="en-US" sz="6000" b="1" dirty="0" smtClean="0">
                <a:solidFill>
                  <a:schemeClr val="tx1"/>
                </a:solidFill>
              </a:rPr>
              <a:t>Statues of </a:t>
            </a:r>
            <a:r>
              <a:rPr lang="en-US" sz="5400" b="1" dirty="0" smtClean="0">
                <a:solidFill>
                  <a:schemeClr val="tx1"/>
                </a:solidFill>
              </a:rPr>
              <a:t>Hatshepsut </a:t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at Her Tomb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932237"/>
            <a:ext cx="4114800" cy="2239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In what god’s image is she represented here?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83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22913"/>
            <a:ext cx="1613776" cy="116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:\Users\Richey\AppData\Local\Microsoft\Windows\Temporary Internet Files\Content.IE5\OHKYV3N0\MC900432637[1]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78066"/>
            <a:ext cx="857250" cy="8572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56388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Thutmose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45720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Hatshepsut’s Stepson</a:t>
            </a:r>
          </a:p>
          <a:p>
            <a:pPr lvl="1"/>
            <a:r>
              <a:rPr lang="en-US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Co-regent until her death</a:t>
            </a:r>
          </a:p>
          <a:p>
            <a:pPr lvl="2"/>
            <a:r>
              <a:rPr lang="en-US" sz="2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Sole ruler afterwards</a:t>
            </a:r>
          </a:p>
          <a:p>
            <a:pPr lvl="1"/>
            <a:r>
              <a:rPr lang="en-US" sz="2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Commanded her armies</a:t>
            </a:r>
          </a:p>
        </p:txBody>
      </p:sp>
    </p:spTree>
    <p:extLst>
      <p:ext uri="{BB962C8B-B14F-4D97-AF65-F5344CB8AC3E}">
        <p14:creationId xmlns:p14="http://schemas.microsoft.com/office/powerpoint/2010/main" val="25656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"/>
          <a:stretch/>
        </p:blipFill>
        <p:spPr bwMode="auto">
          <a:xfrm>
            <a:off x="3352800" y="0"/>
            <a:ext cx="579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81000"/>
            <a:ext cx="3352800" cy="24384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Napoleon </a:t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of Egypt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535740"/>
            <a:ext cx="289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3200" dirty="0" smtClean="0">
                <a:solidFill>
                  <a:srgbClr val="253B60"/>
                </a:solidFill>
              </a:rPr>
              <a:t>Great </a:t>
            </a:r>
            <a:r>
              <a:rPr lang="en-US" sz="3200" dirty="0">
                <a:solidFill>
                  <a:srgbClr val="253B60"/>
                </a:solidFill>
              </a:rPr>
              <a:t>military leader and conqueror</a:t>
            </a:r>
          </a:p>
        </p:txBody>
      </p:sp>
    </p:spTree>
    <p:extLst>
      <p:ext uri="{BB962C8B-B14F-4D97-AF65-F5344CB8AC3E}">
        <p14:creationId xmlns:p14="http://schemas.microsoft.com/office/powerpoint/2010/main" val="227981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PyramidAr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0" b="9091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81000"/>
            <a:ext cx="5791200" cy="1905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9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</a:rPr>
              <a:t>Memphis</a:t>
            </a:r>
            <a:endParaRPr lang="en-US" sz="72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101600">
                  <a:schemeClr val="tx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828800"/>
            <a:ext cx="36576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Capital 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b="1" dirty="0" smtClean="0"/>
              <a:t>of the Old Kingdom </a:t>
            </a:r>
            <a:br>
              <a:rPr lang="en-US" sz="2600" b="1" dirty="0" smtClean="0"/>
            </a:br>
            <a:r>
              <a:rPr lang="en-US" sz="2400" b="1" dirty="0" smtClean="0"/>
              <a:t>(Lower Egypt)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8768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Pyramid Arena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Memphis, TN</a:t>
            </a:r>
            <a:endParaRPr lang="en-US" sz="32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05" y="6474023"/>
            <a:ext cx="2632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Photo Credit:  Jeremy </a:t>
            </a:r>
            <a:r>
              <a:rPr lang="en-US" sz="1400" b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Atherton</a:t>
            </a:r>
            <a:endParaRPr lang="en-US" sz="1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77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5638800"/>
            <a:ext cx="9163050" cy="1219200"/>
          </a:xfrm>
          <a:gradFill flip="none" rotWithShape="1">
            <a:gsLst>
              <a:gs pos="24000">
                <a:schemeClr val="accent2">
                  <a:lumMod val="40000"/>
                  <a:lumOff val="60000"/>
                </a:schemeClr>
              </a:gs>
              <a:gs pos="75000">
                <a:schemeClr val="tx2">
                  <a:alpha val="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en-US" b="1" i="1" dirty="0" smtClean="0">
                <a:solidFill>
                  <a:schemeClr val="tx1"/>
                </a:solidFill>
              </a:rPr>
              <a:t>Thutmose III smites his enemies…</a:t>
            </a:r>
            <a:endParaRPr lang="en-US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r="3203" b="42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5486400" cy="1230312"/>
          </a:xfrm>
        </p:spPr>
        <p:txBody>
          <a:bodyPr/>
          <a:lstStyle/>
          <a:p>
            <a:pPr algn="l"/>
            <a:r>
              <a:rPr lang="en-US" sz="7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Obelisks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5547676"/>
            <a:ext cx="9163050" cy="5483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indent="0" algn="ctr">
              <a:buNone/>
            </a:pPr>
            <a:r>
              <a:rPr lang="en-US" sz="2000" b="1" dirty="0" smtClean="0"/>
              <a:t>CLICK</a:t>
            </a:r>
            <a:r>
              <a:rPr lang="en-US" sz="2000" dirty="0" smtClean="0"/>
              <a:t> the logo to watch a clip from </a:t>
            </a:r>
            <a:r>
              <a:rPr lang="en-US" sz="2000" i="1" dirty="0" smtClean="0"/>
              <a:t>The Ten Commandments </a:t>
            </a:r>
            <a:r>
              <a:rPr lang="en-US" sz="2000" dirty="0" smtClean="0"/>
              <a:t>on YouTube!</a:t>
            </a:r>
            <a:endParaRPr lang="en-US" sz="2000" dirty="0"/>
          </a:p>
        </p:txBody>
      </p:sp>
      <p:pic>
        <p:nvPicPr>
          <p:cNvPr id="1028" name="Picture 4" descr="http://upload.wikimedia.org/wikipedia/commons/thumb/9/93/Solid_color_You_Tube_logo.png/320px-Solid_color_You_Tube_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09059"/>
            <a:ext cx="2990849" cy="1196341"/>
          </a:xfrm>
          <a:prstGeom prst="roundRect">
            <a:avLst>
              <a:gd name="adj" fmla="val 29406"/>
            </a:avLst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63461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25908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7200" b="1" dirty="0" smtClean="0">
                <a:solidFill>
                  <a:schemeClr val="tx1"/>
                </a:solidFill>
              </a:rPr>
              <a:t>Lateran </a:t>
            </a:r>
            <a:r>
              <a:rPr lang="en-US" sz="6600" b="1" dirty="0" smtClean="0">
                <a:solidFill>
                  <a:schemeClr val="tx1"/>
                </a:solidFill>
              </a:rPr>
              <a:t>Obelisk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70237"/>
            <a:ext cx="4953000" cy="3078163"/>
          </a:xfrm>
        </p:spPr>
        <p:txBody>
          <a:bodyPr/>
          <a:lstStyle/>
          <a:p>
            <a:pPr indent="0">
              <a:buNone/>
            </a:pPr>
            <a:r>
              <a:rPr lang="en-US" sz="2400" b="1" i="1" dirty="0" smtClean="0"/>
              <a:t>Erected by Thutmose III to  commemorate his victories</a:t>
            </a:r>
          </a:p>
          <a:p>
            <a:endParaRPr lang="en-US" sz="1800" b="1" dirty="0" smtClean="0"/>
          </a:p>
          <a:p>
            <a:pPr marL="0" indent="0" algn="ctr">
              <a:buNone/>
            </a:pPr>
            <a:r>
              <a:rPr lang="en-US" sz="3000" b="1" dirty="0" smtClean="0"/>
              <a:t>Tallest </a:t>
            </a:r>
            <a:r>
              <a:rPr lang="en-US" sz="3000" b="1" i="1" dirty="0" smtClean="0"/>
              <a:t>obelisk </a:t>
            </a:r>
            <a:r>
              <a:rPr lang="en-US" sz="3000" b="1" dirty="0" smtClean="0"/>
              <a:t>in Rome</a:t>
            </a:r>
          </a:p>
          <a:p>
            <a:pPr lvl="1"/>
            <a:r>
              <a:rPr lang="en-US" sz="2600" b="1" dirty="0" smtClean="0"/>
              <a:t>Shipped from Egypt</a:t>
            </a:r>
          </a:p>
          <a:p>
            <a:pPr lvl="2"/>
            <a:r>
              <a:rPr lang="en-US" b="1" dirty="0" smtClean="0"/>
              <a:t>32 m. tall</a:t>
            </a:r>
          </a:p>
          <a:p>
            <a:pPr lvl="2"/>
            <a:r>
              <a:rPr lang="en-US" b="1" dirty="0" smtClean="0"/>
              <a:t>230 tons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248400" y="2743200"/>
            <a:ext cx="1447800" cy="2590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253B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28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Vatican City (Rome)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r="7020"/>
          <a:stretch/>
        </p:blipFill>
        <p:spPr bwMode="auto">
          <a:xfrm>
            <a:off x="5053263" y="0"/>
            <a:ext cx="4090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19571" y="6019800"/>
            <a:ext cx="32910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400" b="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1400" b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Photo Credit:</a:t>
            </a:r>
          </a:p>
          <a:p>
            <a:r>
              <a:rPr lang="en-US" sz="1400" b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Roman </a:t>
            </a:r>
            <a:r>
              <a:rPr lang="en-US" sz="14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Catholic Archdiocese of Boston</a:t>
            </a:r>
          </a:p>
        </p:txBody>
      </p:sp>
    </p:spTree>
    <p:extLst>
      <p:ext uri="{BB962C8B-B14F-4D97-AF65-F5344CB8AC3E}">
        <p14:creationId xmlns:p14="http://schemas.microsoft.com/office/powerpoint/2010/main" val="143121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5216" r="34423" b="54243"/>
          <a:stretch/>
        </p:blipFill>
        <p:spPr bwMode="auto">
          <a:xfrm>
            <a:off x="5053263" y="0"/>
            <a:ext cx="4090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25908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7200" b="1" dirty="0" smtClean="0">
                <a:solidFill>
                  <a:schemeClr val="tx1"/>
                </a:solidFill>
              </a:rPr>
              <a:t>Lateran </a:t>
            </a:r>
            <a:r>
              <a:rPr lang="en-US" sz="6600" b="1" dirty="0" smtClean="0">
                <a:solidFill>
                  <a:schemeClr val="tx1"/>
                </a:solidFill>
              </a:rPr>
              <a:t>Obelisk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70237"/>
            <a:ext cx="4953000" cy="3078163"/>
          </a:xfrm>
        </p:spPr>
        <p:txBody>
          <a:bodyPr/>
          <a:lstStyle/>
          <a:p>
            <a:pPr indent="0">
              <a:buNone/>
            </a:pPr>
            <a:r>
              <a:rPr lang="en-US" sz="2400" b="1" i="1" dirty="0" smtClean="0"/>
              <a:t>Erected by Thutmose III to  commemorate his victories</a:t>
            </a:r>
          </a:p>
          <a:p>
            <a:endParaRPr lang="en-US" sz="1800" b="1" dirty="0" smtClean="0"/>
          </a:p>
          <a:p>
            <a:pPr marL="0" indent="0" algn="ctr">
              <a:buNone/>
            </a:pPr>
            <a:r>
              <a:rPr lang="en-US" sz="3000" b="1" dirty="0" smtClean="0"/>
              <a:t>Tallest </a:t>
            </a:r>
            <a:r>
              <a:rPr lang="en-US" sz="3000" b="1" i="1" dirty="0" smtClean="0"/>
              <a:t>obelisk </a:t>
            </a:r>
            <a:r>
              <a:rPr lang="en-US" sz="3000" b="1" dirty="0" smtClean="0"/>
              <a:t>in Rome</a:t>
            </a:r>
          </a:p>
          <a:p>
            <a:pPr lvl="1"/>
            <a:r>
              <a:rPr lang="en-US" sz="2600" b="1" dirty="0" smtClean="0"/>
              <a:t>Shipped from Egypt</a:t>
            </a:r>
          </a:p>
          <a:p>
            <a:pPr lvl="2"/>
            <a:r>
              <a:rPr lang="en-US" b="1" dirty="0" smtClean="0"/>
              <a:t>32 m. tall</a:t>
            </a:r>
          </a:p>
          <a:p>
            <a:pPr lvl="2"/>
            <a:r>
              <a:rPr lang="en-US" b="1" dirty="0" smtClean="0"/>
              <a:t>230 tons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228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Vatican City (Rome)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19571" y="6019800"/>
            <a:ext cx="32910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400" b="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1400" b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Photo Credit:</a:t>
            </a:r>
          </a:p>
          <a:p>
            <a:r>
              <a:rPr lang="en-US" sz="1400" b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Roman </a:t>
            </a:r>
            <a:r>
              <a:rPr lang="en-US" sz="14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Catholic Archdiocese of Boston</a:t>
            </a:r>
          </a:p>
        </p:txBody>
      </p:sp>
    </p:spTree>
    <p:extLst>
      <p:ext uri="{BB962C8B-B14F-4D97-AF65-F5344CB8AC3E}">
        <p14:creationId xmlns:p14="http://schemas.microsoft.com/office/powerpoint/2010/main" val="3195189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5/5e/Hippodrome_Constantinople_2007_007.jpg/800px-Hippodrome_Constantinople_2007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r="9988"/>
          <a:stretch/>
        </p:blipFill>
        <p:spPr bwMode="auto">
          <a:xfrm>
            <a:off x="50292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5029200" cy="1905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6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Obelisk </a:t>
            </a:r>
            <a:r>
              <a:rPr lang="en-US" sz="6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Theodosius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0"/>
            <a:ext cx="4648200" cy="1828800"/>
          </a:xfrm>
        </p:spPr>
        <p:txBody>
          <a:bodyPr/>
          <a:lstStyle/>
          <a:p>
            <a:pPr indent="0">
              <a:buNone/>
            </a:pPr>
            <a:r>
              <a:rPr lang="en-US" sz="2800" i="1" dirty="0" smtClean="0"/>
              <a:t>Another of Thutmose III’s obelisks was transported to Constantinople by Theodosius I.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267450" y="5715000"/>
            <a:ext cx="1143000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6367046"/>
            <a:ext cx="2704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David </a:t>
            </a: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Berkowitz</a:t>
            </a:r>
          </a:p>
        </p:txBody>
      </p:sp>
    </p:spTree>
    <p:extLst>
      <p:ext uri="{BB962C8B-B14F-4D97-AF65-F5344CB8AC3E}">
        <p14:creationId xmlns:p14="http://schemas.microsoft.com/office/powerpoint/2010/main" val="16270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-25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66800" y="6433066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Photo Credit: </a:t>
            </a:r>
            <a:r>
              <a:rPr lang="en-US" dirty="0" smtClean="0">
                <a:hlinkClick r:id="rId3"/>
              </a:rPr>
              <a:t>Radomil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5638800" cy="20574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8000" b="1" dirty="0">
                <a:solidFill>
                  <a:schemeClr val="tx1"/>
                </a:solidFill>
              </a:rPr>
              <a:t>Akhenaten </a:t>
            </a:r>
            <a:r>
              <a:rPr lang="en-US" sz="8000" b="1" dirty="0" smtClean="0">
                <a:solidFill>
                  <a:schemeClr val="tx1"/>
                </a:solidFill>
              </a:rPr>
              <a:t/>
            </a:r>
            <a:br>
              <a:rPr lang="en-US" sz="8000" b="1" dirty="0" smtClean="0">
                <a:solidFill>
                  <a:schemeClr val="tx1"/>
                </a:solidFill>
              </a:rPr>
            </a:br>
            <a:r>
              <a:rPr lang="en-US" sz="4800" b="1" dirty="0" smtClean="0">
                <a:solidFill>
                  <a:schemeClr val="tx1"/>
                </a:solidFill>
              </a:rPr>
              <a:t>(</a:t>
            </a:r>
            <a:r>
              <a:rPr lang="en-US" sz="4800" b="1" dirty="0">
                <a:solidFill>
                  <a:schemeClr val="tx1"/>
                </a:solidFill>
              </a:rPr>
              <a:t>and Nefertiti)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94037"/>
            <a:ext cx="4953000" cy="26971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5400" b="1" dirty="0" smtClean="0">
                <a:solidFill>
                  <a:schemeClr val="bg1">
                    <a:lumMod val="25000"/>
                  </a:schemeClr>
                </a:solidFill>
              </a:rPr>
              <a:t>MONOTHEISM</a:t>
            </a:r>
            <a:endParaRPr lang="en-US" sz="4400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050" dirty="0" smtClean="0">
              <a:solidFill>
                <a:schemeClr val="accent4"/>
              </a:solidFill>
            </a:endParaRPr>
          </a:p>
          <a:p>
            <a:pPr marL="457200" indent="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accent4"/>
                </a:solidFill>
              </a:rPr>
              <a:t>Akhenaten</a:t>
            </a:r>
            <a:r>
              <a:rPr lang="en-US" dirty="0" smtClean="0">
                <a:solidFill>
                  <a:schemeClr val="accent4"/>
                </a:solidFill>
              </a:rPr>
              <a:t> claimed that the sun (Aten) </a:t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dirty="0" smtClean="0">
                <a:solidFill>
                  <a:schemeClr val="accent4"/>
                </a:solidFill>
              </a:rPr>
              <a:t>was the only god.</a:t>
            </a:r>
            <a:endParaRPr lang="en-US" i="1" dirty="0" smtClean="0">
              <a:solidFill>
                <a:schemeClr val="accent4"/>
              </a:solidFill>
            </a:endParaRPr>
          </a:p>
        </p:txBody>
      </p:sp>
      <p:pic>
        <p:nvPicPr>
          <p:cNvPr id="5" name="Picture 4" descr="R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0" t="-1624"/>
          <a:stretch>
            <a:fillRect/>
          </a:stretch>
        </p:blipFill>
        <p:spPr>
          <a:xfrm>
            <a:off x="6024365" y="533400"/>
            <a:ext cx="2655431" cy="60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Multiply 5"/>
          <p:cNvSpPr/>
          <p:nvPr/>
        </p:nvSpPr>
        <p:spPr bwMode="auto">
          <a:xfrm>
            <a:off x="6024365" y="533400"/>
            <a:ext cx="3429000" cy="6934200"/>
          </a:xfrm>
          <a:prstGeom prst="mathMultiply">
            <a:avLst>
              <a:gd name="adj1" fmla="val 8520"/>
            </a:avLst>
          </a:prstGeom>
          <a:ln w="381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168" y="6474023"/>
            <a:ext cx="2122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Picture Credit: </a:t>
            </a:r>
            <a:r>
              <a:rPr lang="en-US" sz="1400" b="0" dirty="0">
                <a:hlinkClick r:id="rId3" tooltip="User:Jeff Dahl"/>
              </a:rPr>
              <a:t>Jeff </a:t>
            </a:r>
            <a:r>
              <a:rPr lang="en-US" sz="1400" b="0" dirty="0" smtClean="0">
                <a:hlinkClick r:id="rId3" tooltip="User:Jeff Dahl"/>
              </a:rPr>
              <a:t>Dahl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farm9.staticflickr.com/8424/7670423810_60dca10f25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6400800"/>
            <a:ext cx="1776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Photo by</a:t>
            </a:r>
            <a:r>
              <a:rPr lang="en-US" sz="1400" b="0" dirty="0">
                <a:solidFill>
                  <a:schemeClr val="bg1"/>
                </a:solidFill>
              </a:rPr>
              <a:t> </a:t>
            </a:r>
            <a:r>
              <a:rPr lang="en-US" sz="1400" b="0" dirty="0">
                <a:solidFill>
                  <a:schemeClr val="bg1"/>
                </a:solidFill>
                <a:hlinkClick r:id="rId3"/>
              </a:rPr>
              <a:t>profzucker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49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24200"/>
            <a:ext cx="3657600" cy="2050895"/>
          </a:xfrm>
        </p:spPr>
        <p:txBody>
          <a:bodyPr/>
          <a:lstStyle/>
          <a:p>
            <a:r>
              <a:rPr lang="en-US" sz="7200" b="1" dirty="0" err="1" smtClean="0"/>
              <a:t>Amarna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latin typeface="+mn-lt"/>
              </a:rPr>
              <a:t>A New Capital</a:t>
            </a:r>
            <a:endParaRPr lang="en-US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0489" flipV="1">
            <a:off x="878268" y="1752232"/>
            <a:ext cx="2668215" cy="11850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c/cf/Memphis200401.JPG/1024px-Memphis2004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36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14800" cy="1143000"/>
          </a:xfrm>
        </p:spPr>
        <p:txBody>
          <a:bodyPr/>
          <a:lstStyle/>
          <a:p>
            <a:r>
              <a:rPr lang="en-US" sz="4800" b="1" dirty="0" smtClean="0"/>
              <a:t>Ruins of Memphis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2305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1/1f/Nofretete_Neues_Museum.jpg/699px-Nofretete_Neues_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83" y="1"/>
            <a:ext cx="4685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28349" y="6428971"/>
            <a:ext cx="1888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8A6B4C">
                    <a:lumMod val="20000"/>
                    <a:lumOff val="80000"/>
                  </a:srgbClr>
                </a:solidFill>
                <a:latin typeface="Arial"/>
              </a:rPr>
              <a:t>Photo by Philip </a:t>
            </a:r>
            <a:r>
              <a:rPr lang="en-US" sz="1400" b="0" dirty="0">
                <a:solidFill>
                  <a:srgbClr val="8A6B4C">
                    <a:lumMod val="20000"/>
                    <a:lumOff val="80000"/>
                  </a:srgbClr>
                </a:solidFill>
                <a:latin typeface="Arial"/>
              </a:rPr>
              <a:t>Pikart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9511"/>
            <a:ext cx="5612524" cy="1349195"/>
          </a:xfrm>
        </p:spPr>
        <p:txBody>
          <a:bodyPr/>
          <a:lstStyle/>
          <a:p>
            <a:r>
              <a:rPr lang="en-US" sz="8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Nefertiti</a:t>
            </a:r>
            <a:endParaRPr lang="en-US" sz="8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2995449"/>
            <a:ext cx="4477407" cy="232667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Akhenaten’s “Great Wife”</a:t>
            </a:r>
            <a:endParaRPr lang="en-US" sz="48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019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Bust of Nefertiti discovered in the ruins of </a:t>
            </a:r>
            <a:r>
              <a:rPr lang="en-US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Amarna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9.staticflickr.com/8424/7670423810_60dca10f25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3124200"/>
            <a:ext cx="9144000" cy="37338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alpha val="0"/>
                </a:schemeClr>
              </a:gs>
              <a:gs pos="100000">
                <a:schemeClr val="accent4">
                  <a:lumMod val="50000"/>
                  <a:alpha val="8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400800"/>
            <a:ext cx="1776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</a:rPr>
              <a:t>Photo by</a:t>
            </a:r>
            <a:r>
              <a:rPr lang="en-US" sz="1400" b="0" dirty="0">
                <a:solidFill>
                  <a:schemeClr val="bg1"/>
                </a:solidFill>
              </a:rPr>
              <a:t> profzucker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244673"/>
            <a:ext cx="8382000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Monotheism in Egypt 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died 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Akhenaten…</a:t>
            </a:r>
          </a:p>
          <a:p>
            <a:pPr eaLnBrk="1" hangingPunct="1">
              <a:lnSpc>
                <a:spcPct val="90000"/>
              </a:lnSpc>
              <a:buFontTx/>
              <a:buNone/>
              <a:tabLst>
                <a:tab pos="741363" algn="l"/>
              </a:tabLst>
            </a:pPr>
            <a:r>
              <a:rPr lang="en-US" sz="3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…but the idea 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survived 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fight 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</a:t>
            </a: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day.</a:t>
            </a:r>
            <a:endParaRPr lang="en-US" sz="28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28956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9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FAIL</a:t>
            </a:r>
          </a:p>
        </p:txBody>
      </p:sp>
    </p:spTree>
    <p:extLst>
      <p:ext uri="{BB962C8B-B14F-4D97-AF65-F5344CB8AC3E}">
        <p14:creationId xmlns:p14="http://schemas.microsoft.com/office/powerpoint/2010/main" val="12691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49069"/>
            <a:ext cx="54102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8000" b="1" dirty="0" smtClean="0">
                <a:solidFill>
                  <a:schemeClr val="tx1"/>
                </a:solidFill>
              </a:rPr>
              <a:t>“King Tut”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620962"/>
            <a:ext cx="5181600" cy="38560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Son of </a:t>
            </a:r>
            <a:r>
              <a:rPr lang="en-US" b="1" dirty="0" err="1" smtClean="0"/>
              <a:t>Akhenaten</a:t>
            </a:r>
            <a:endParaRPr lang="en-US" b="1" dirty="0" smtClean="0"/>
          </a:p>
          <a:p>
            <a:endParaRPr lang="en-US" sz="1600" b="1" dirty="0" smtClean="0"/>
          </a:p>
          <a:p>
            <a:r>
              <a:rPr lang="en-US" sz="2800" b="1" dirty="0" smtClean="0"/>
              <a:t>Polytheism Re-established</a:t>
            </a:r>
          </a:p>
          <a:p>
            <a:r>
              <a:rPr lang="en-US" sz="2800" b="1" dirty="0" smtClean="0"/>
              <a:t>Capital </a:t>
            </a:r>
            <a:r>
              <a:rPr lang="en-US" sz="2800" b="1" dirty="0" smtClean="0">
                <a:sym typeface="Wingdings" pitchFamily="2" charset="2"/>
              </a:rPr>
              <a:t> Thebes</a:t>
            </a:r>
          </a:p>
          <a:p>
            <a:endParaRPr lang="en-US" sz="2000" b="1" dirty="0">
              <a:sym typeface="Wingdings" pitchFamily="2" charset="2"/>
            </a:endParaRPr>
          </a:p>
          <a:p>
            <a:pPr marL="457200" indent="-457200">
              <a:buNone/>
            </a:pPr>
            <a:r>
              <a:rPr lang="en-US" sz="2800" b="1" dirty="0" smtClean="0"/>
              <a:t>1922 – Nearly intact </a:t>
            </a:r>
            <a:br>
              <a:rPr lang="en-US" sz="2800" b="1" dirty="0" smtClean="0"/>
            </a:br>
            <a:r>
              <a:rPr lang="en-US" sz="2800" b="1" dirty="0" smtClean="0"/>
              <a:t>tomb discovered</a:t>
            </a:r>
          </a:p>
        </p:txBody>
      </p:sp>
      <p:pic>
        <p:nvPicPr>
          <p:cNvPr id="1026" name="Picture 2" descr="http://upload.wikimedia.org/wikipedia/commons/thumb/4/47/Tuthankhamun_Egyptian_Museum.jpg/532px-Tuthankhamun_Egyptian_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03871"/>
            <a:ext cx="3276600" cy="473012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Geographic: King Tut's Final Secre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729" y="4191000"/>
            <a:ext cx="1670671" cy="167067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7920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0" dirty="0" err="1" smtClean="0">
                <a:solidFill>
                  <a:srgbClr val="253B60"/>
                </a:solidFill>
              </a:rPr>
              <a:t>Tutankhamun</a:t>
            </a:r>
            <a:endParaRPr lang="en-US" sz="3200" b="0" dirty="0">
              <a:solidFill>
                <a:srgbClr val="253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59362"/>
            <a:ext cx="4800600" cy="1417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800" b="1" i="1" dirty="0" smtClean="0"/>
              <a:t>Discovery of nearly intact tomb in 1922 sparked interest in ancient Egypt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867400" cy="990600"/>
          </a:xfrm>
          <a:gradFill>
            <a:gsLst>
              <a:gs pos="0">
                <a:schemeClr val="accent2">
                  <a:tint val="50000"/>
                  <a:satMod val="300000"/>
                  <a:alpha val="25000"/>
                </a:schemeClr>
              </a:gs>
              <a:gs pos="35000">
                <a:schemeClr val="accent2">
                  <a:tint val="37000"/>
                  <a:satMod val="300000"/>
                  <a:alpha val="75000"/>
                </a:schemeClr>
              </a:gs>
              <a:gs pos="100000">
                <a:schemeClr val="accent2">
                  <a:tint val="15000"/>
                  <a:satMod val="350000"/>
                  <a:alpha val="68000"/>
                </a:schemeClr>
              </a:gs>
            </a:gsLst>
          </a:gradFill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5400" b="1" dirty="0" smtClean="0">
                <a:solidFill>
                  <a:schemeClr val="tx1"/>
                </a:solidFill>
                <a:latin typeface="+mj-lt"/>
              </a:rPr>
              <a:t>King </a:t>
            </a:r>
            <a:r>
              <a:rPr lang="en-US" sz="5400" b="1" dirty="0" err="1" smtClean="0">
                <a:solidFill>
                  <a:schemeClr val="tx1"/>
                </a:solidFill>
                <a:latin typeface="+mj-lt"/>
              </a:rPr>
              <a:t>Tut’s</a:t>
            </a:r>
            <a:r>
              <a:rPr lang="en-US" sz="5400" b="1" dirty="0" smtClean="0">
                <a:solidFill>
                  <a:schemeClr val="tx1"/>
                </a:solidFill>
                <a:latin typeface="+mj-lt"/>
              </a:rPr>
              <a:t> Tomb</a:t>
            </a:r>
            <a:endParaRPr lang="en-US" sz="54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7" r="133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96527"/>
            <a:ext cx="4114800" cy="1650415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Chalkduster"/>
              </a:rPr>
              <a:t>Ramses II</a:t>
            </a:r>
            <a:br>
              <a:rPr lang="en-US" sz="6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Chalkduster"/>
              </a:rPr>
            </a:br>
            <a:r>
              <a:rPr lang="en-US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Chalkduster"/>
              </a:rPr>
              <a:t>“The Great”</a:t>
            </a:r>
            <a:endParaRPr lang="en-US" sz="4000" b="1" dirty="0">
              <a:solidFill>
                <a:schemeClr val="accent1">
                  <a:lumMod val="20000"/>
                  <a:lumOff val="80000"/>
                </a:schemeClr>
              </a:solidFill>
              <a:cs typeface="Chalkdus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0517" y="6329373"/>
            <a:ext cx="328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srgbClr val="253B60"/>
                </a:solidFill>
                <a:latin typeface="Chalkduster"/>
                <a:cs typeface="Chalkduster"/>
              </a:rPr>
              <a:t>Photo by </a:t>
            </a:r>
            <a:r>
              <a:rPr lang="en-US" sz="1400" b="0" dirty="0" err="1" smtClean="0">
                <a:solidFill>
                  <a:srgbClr val="253B60"/>
                </a:solidFill>
                <a:latin typeface="Chalkduster"/>
                <a:cs typeface="Chalkduster"/>
              </a:rPr>
              <a:t>Soloegipto</a:t>
            </a:r>
            <a:endParaRPr lang="en-US" sz="1400" b="0" dirty="0">
              <a:solidFill>
                <a:srgbClr val="253B6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4132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5.staticflickr.com/4061/4548871869_b835cb87d7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4114800"/>
            <a:ext cx="9144000" cy="2743201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8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4267200"/>
            <a:ext cx="6096000" cy="19812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Reigned 1279-1213 B.C.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Lived 96 Years</a:t>
            </a:r>
          </a:p>
          <a:p>
            <a:pPr marL="0" lvl="1" indent="0">
              <a:buNone/>
            </a:pPr>
            <a:endParaRPr lang="en-US" sz="105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>
              <a:buNone/>
            </a:pP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Monuments and temples galore!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24" y="6474023"/>
            <a:ext cx="15151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Photo by</a:t>
            </a:r>
            <a:r>
              <a:rPr lang="en-US" sz="1200" b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 lamimesis</a:t>
            </a:r>
            <a:endParaRPr lang="en-US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0" y="457200"/>
            <a:ext cx="32004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Statue of Ramses II</a:t>
            </a:r>
            <a:endParaRPr lang="en-US" sz="4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luffton.edu/~sullivanm/egypt/thebes/ramesseum/frontang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-1" y="0"/>
            <a:ext cx="9191625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l"/>
            <a:r>
              <a:rPr lang="en-US" sz="6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Ramesseum</a:t>
            </a:r>
            <a:endParaRPr lang="en-US" sz="6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5105400" y="4648200"/>
            <a:ext cx="3352800" cy="16002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dirty="0" smtClean="0">
                <a:latin typeface="+mj-lt"/>
              </a:rPr>
              <a:t>CLICK</a:t>
            </a:r>
            <a:r>
              <a:rPr lang="en-US" sz="5400" dirty="0" smtClean="0"/>
              <a:t> </a:t>
            </a:r>
            <a:r>
              <a:rPr lang="en-US" sz="2400" dirty="0" smtClean="0"/>
              <a:t>for more photos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5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495800" cy="18288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400" b="1" dirty="0">
                <a:solidFill>
                  <a:schemeClr val="tx1"/>
                </a:solidFill>
              </a:rPr>
              <a:t>Battle of </a:t>
            </a:r>
            <a:r>
              <a:rPr lang="en-US" sz="5400" b="1" dirty="0" err="1">
                <a:solidFill>
                  <a:schemeClr val="tx1"/>
                </a:solidFill>
              </a:rPr>
              <a:t>Kadesh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343400" cy="2743200"/>
          </a:xfrm>
        </p:spPr>
        <p:txBody>
          <a:bodyPr/>
          <a:lstStyle/>
          <a:p>
            <a:pPr marL="228600" indent="-228600"/>
            <a:r>
              <a:rPr lang="en-US" b="1" dirty="0" smtClean="0"/>
              <a:t>Hittite Empire</a:t>
            </a:r>
          </a:p>
          <a:p>
            <a:pPr marL="571500" lvl="1"/>
            <a:r>
              <a:rPr lang="en-US" b="1" dirty="0" smtClean="0"/>
              <a:t>Asia Minor</a:t>
            </a:r>
          </a:p>
          <a:p>
            <a:pPr marL="971550" lvl="2"/>
            <a:r>
              <a:rPr lang="en-US" b="1" dirty="0" smtClean="0"/>
              <a:t>Modern Turkey</a:t>
            </a:r>
          </a:p>
          <a:p>
            <a:pPr marL="228600" indent="-228600"/>
            <a:r>
              <a:rPr lang="en-US" b="1" dirty="0" smtClean="0"/>
              <a:t>Ramses</a:t>
            </a:r>
            <a:r>
              <a:rPr lang="en-US" sz="2800" b="1" dirty="0" smtClean="0"/>
              <a:t> II vs. Hittites</a:t>
            </a:r>
          </a:p>
          <a:p>
            <a:pPr marL="571500" lvl="1"/>
            <a:r>
              <a:rPr lang="en-US" b="1" dirty="0" smtClean="0"/>
              <a:t>Large </a:t>
            </a:r>
            <a:r>
              <a:rPr lang="en-US" b="1" dirty="0" smtClean="0">
                <a:solidFill>
                  <a:srgbClr val="C00000"/>
                </a:solidFill>
              </a:rPr>
              <a:t>chariot</a:t>
            </a:r>
            <a:r>
              <a:rPr lang="en-US" b="1" dirty="0" smtClean="0"/>
              <a:t> battle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6176"/>
            <a:ext cx="1828800" cy="22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100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/>
          <a:stretch>
            <a:fillRect/>
          </a:stretch>
        </p:blipFill>
        <p:spPr bwMode="auto">
          <a:xfrm>
            <a:off x="2362200" y="4470400"/>
            <a:ext cx="17526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-38862"/>
            <a:ext cx="5638800" cy="69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52600" y="6211669"/>
            <a:ext cx="5638800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Ramesses</a:t>
            </a:r>
            <a:r>
              <a:rPr lang="en-US" dirty="0" smtClean="0"/>
              <a:t> atop chariot, at the battle of </a:t>
            </a:r>
            <a:r>
              <a:rPr lang="en-US" dirty="0" err="1" smtClean="0"/>
              <a:t>Kadesh</a:t>
            </a:r>
            <a:r>
              <a:rPr lang="en-US" dirty="0" smtClean="0"/>
              <a:t>. (Relief inside his </a:t>
            </a:r>
            <a:r>
              <a:rPr lang="en-US" dirty="0" smtClean="0">
                <a:hlinkClick r:id="rId3" tooltip="Abu Simbel"/>
              </a:rPr>
              <a:t>Abu Simbel</a:t>
            </a:r>
            <a:r>
              <a:rPr lang="en-US" dirty="0" smtClean="0"/>
              <a:t> temple.)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25908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7200" b="1" dirty="0">
                <a:solidFill>
                  <a:schemeClr val="tx1"/>
                </a:solidFill>
              </a:rPr>
              <a:t>Peace </a:t>
            </a:r>
            <a:r>
              <a:rPr lang="en-US" sz="5400" b="1" dirty="0">
                <a:solidFill>
                  <a:schemeClr val="tx1"/>
                </a:solidFill>
              </a:rPr>
              <a:t>Treaty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86200"/>
            <a:ext cx="4038600" cy="2971799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treaty</a:t>
            </a:r>
            <a:r>
              <a:rPr lang="en-US" sz="3600" dirty="0" smtClean="0"/>
              <a:t> </a:t>
            </a:r>
            <a:r>
              <a:rPr lang="en-US" sz="2800" dirty="0" smtClean="0"/>
              <a:t>that followed the Battle of </a:t>
            </a:r>
            <a:r>
              <a:rPr lang="en-US" sz="2800" dirty="0" err="1" smtClean="0"/>
              <a:t>Kadesh</a:t>
            </a:r>
            <a:r>
              <a:rPr lang="en-US" sz="2800" dirty="0" smtClean="0"/>
              <a:t> is the oldest </a:t>
            </a:r>
            <a:r>
              <a:rPr lang="en-US" dirty="0" smtClean="0">
                <a:solidFill>
                  <a:srgbClr val="FF0000"/>
                </a:solidFill>
              </a:rPr>
              <a:t>international agreement </a:t>
            </a:r>
            <a:r>
              <a:rPr lang="en-US" sz="2800" dirty="0" smtClean="0"/>
              <a:t>known to historians.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2252336"/>
            <a:ext cx="1962187" cy="112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1.staticflickr.com/28/54661577_2c8646281b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1"/>
          <a:stretch/>
        </p:blipFill>
        <p:spPr bwMode="auto">
          <a:xfrm>
            <a:off x="0" y="1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077854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l" eaLnBrk="1" hangingPunct="1"/>
            <a:r>
              <a:rPr lang="en-US" sz="138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Pharaoh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48200"/>
            <a:ext cx="3429000" cy="1905000"/>
          </a:xfrm>
          <a:solidFill>
            <a:schemeClr val="accent3">
              <a:alpha val="67000"/>
            </a:scheme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“Great House”</a:t>
            </a:r>
          </a:p>
          <a:p>
            <a:pPr marL="171450" indent="0" eaLnBrk="1" hangingPunct="1">
              <a:buFontTx/>
              <a:buNone/>
            </a:pPr>
            <a:r>
              <a:rPr lang="en-US" sz="2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 this life and the next, the Pharaoh lived in the great house.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7108" y="6400800"/>
            <a:ext cx="2760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Some rights reserved by laurenz</a:t>
            </a:r>
            <a:endParaRPr lang="en-US" sz="1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216" y="2057400"/>
            <a:ext cx="4572000" cy="2087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 smtClean="0"/>
              <a:t>an ancient form of paper</a:t>
            </a:r>
          </a:p>
          <a:p>
            <a:pPr marL="236538" indent="-236538" eaLnBrk="1" hangingPunct="1">
              <a:buFontTx/>
              <a:buNone/>
            </a:pPr>
            <a:r>
              <a:rPr lang="en-US" sz="2800" b="1" dirty="0" smtClean="0"/>
              <a:t>	</a:t>
            </a:r>
            <a:r>
              <a:rPr lang="en-US" sz="2400" b="1" i="1" dirty="0" smtClean="0"/>
              <a:t>Makes writing easier, but not as durable as stone or clay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15216" y="457200"/>
            <a:ext cx="4766384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8800" b="1" dirty="0">
                <a:solidFill>
                  <a:schemeClr val="tx1"/>
                </a:solidFill>
              </a:rPr>
              <a:t>Papyrus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34000" y="228600"/>
            <a:ext cx="3676650" cy="5400020"/>
            <a:chOff x="5334000" y="152400"/>
            <a:chExt cx="3676650" cy="5400020"/>
          </a:xfrm>
        </p:grpSpPr>
        <p:pic>
          <p:nvPicPr>
            <p:cNvPr id="2050" name="Picture 2" descr="File:Papyrus along the Nile in Uganda - by Michael Shad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52400"/>
              <a:ext cx="3676650" cy="490220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34000" y="5029200"/>
              <a:ext cx="3676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Papyrus Reeds</a:t>
              </a:r>
              <a:endParaRPr lang="en-US" sz="2800" dirty="0"/>
            </a:p>
          </p:txBody>
        </p:sp>
      </p:grpSp>
      <p:pic>
        <p:nvPicPr>
          <p:cNvPr id="2052" name="Picture 4" descr="http://upload.wikimedia.org/wikipedia/commons/thumb/b/b4/P._Oxy._XXII_2331.jpg/320px-P._Oxy._XXII_2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2" y="4267200"/>
            <a:ext cx="4960768" cy="23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267200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b="1" dirty="0" smtClean="0"/>
              <a:t>Discovered 18</a:t>
            </a:r>
            <a:r>
              <a:rPr lang="en-US" b="1" baseline="30000" dirty="0" smtClean="0"/>
              <a:t>th</a:t>
            </a:r>
            <a:r>
              <a:rPr lang="en-US" b="1" dirty="0" smtClean="0"/>
              <a:t> c.</a:t>
            </a:r>
          </a:p>
          <a:p>
            <a:pPr eaLnBrk="1" hangingPunct="1">
              <a:buFontTx/>
              <a:buNone/>
            </a:pPr>
            <a:r>
              <a:rPr lang="en-US" b="1" dirty="0" smtClean="0"/>
              <a:t>	by Napoleon’s soldiers</a:t>
            </a:r>
          </a:p>
          <a:p>
            <a:pPr eaLnBrk="1" hangingPunct="1">
              <a:buFontTx/>
              <a:buNone/>
            </a:pPr>
            <a:endParaRPr lang="en-US" b="1" dirty="0" smtClean="0"/>
          </a:p>
          <a:p>
            <a:pPr eaLnBrk="1" hangingPunct="1">
              <a:buFontTx/>
              <a:buNone/>
            </a:pPr>
            <a:endParaRPr lang="en-US" b="1" dirty="0" smtClean="0"/>
          </a:p>
          <a:p>
            <a:pPr eaLnBrk="1" hangingPunct="1">
              <a:buFontTx/>
              <a:buNone/>
            </a:pPr>
            <a:r>
              <a:rPr lang="en-US" b="1" dirty="0" smtClean="0"/>
              <a:t>allowed scholars to translate </a:t>
            </a:r>
            <a:r>
              <a:rPr lang="en-US" b="1" i="1" dirty="0" smtClean="0">
                <a:solidFill>
                  <a:srgbClr val="C00000"/>
                </a:solidFill>
              </a:rPr>
              <a:t>hieroglyphics</a:t>
            </a:r>
          </a:p>
          <a:p>
            <a:pPr eaLnBrk="1" hangingPunct="1">
              <a:buFontTx/>
              <a:buNone/>
            </a:pPr>
            <a:endParaRPr lang="en-US" b="1" i="1" dirty="0" smtClean="0"/>
          </a:p>
          <a:p>
            <a:pPr eaLnBrk="1" hangingPunct="1">
              <a:buFontTx/>
              <a:buNone/>
            </a:pPr>
            <a:r>
              <a:rPr lang="en-US" sz="2600" b="1" i="1" dirty="0" smtClean="0"/>
              <a:t>The Egyptians engraved important documents in stone.</a:t>
            </a:r>
          </a:p>
        </p:txBody>
      </p:sp>
      <p:pic>
        <p:nvPicPr>
          <p:cNvPr id="19460" name="Picture 6" descr="RosettaSton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9146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562600" y="2362200"/>
            <a:ext cx="12954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62600" y="3276600"/>
            <a:ext cx="12954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62600" y="4495800"/>
            <a:ext cx="12954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38600" y="1905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Hieroglyphics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28194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“Demotic”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3962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Greek</a:t>
            </a:r>
            <a:endParaRPr lang="en-US" sz="2400" b="1" dirty="0"/>
          </a:p>
        </p:txBody>
      </p:sp>
      <p:pic>
        <p:nvPicPr>
          <p:cNvPr id="1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84507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200" y="309265"/>
            <a:ext cx="59436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eaLnBrk="1" hangingPunct="1"/>
            <a:r>
              <a:rPr lang="en-US" sz="6600" b="1" dirty="0" smtClean="0">
                <a:solidFill>
                  <a:schemeClr val="tx1"/>
                </a:solidFill>
              </a:rPr>
              <a:t>Rosetta Stone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343400" cy="11430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400" b="1" dirty="0">
                <a:solidFill>
                  <a:schemeClr val="tx1"/>
                </a:solidFill>
              </a:rPr>
              <a:t>Egyptology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724400" cy="4525963"/>
          </a:xfrm>
        </p:spPr>
        <p:txBody>
          <a:bodyPr/>
          <a:lstStyle/>
          <a:p>
            <a:r>
              <a:rPr lang="en-US" b="1" dirty="0" smtClean="0"/>
              <a:t>Egypt has continued to fascinate us thousands of years later.</a:t>
            </a:r>
          </a:p>
          <a:p>
            <a:endParaRPr lang="en-US" b="1" dirty="0" smtClean="0"/>
          </a:p>
          <a:p>
            <a:r>
              <a:rPr lang="en-US" b="1" i="1" dirty="0" smtClean="0"/>
              <a:t>Egyptologists</a:t>
            </a:r>
            <a:r>
              <a:rPr lang="en-US" b="1" dirty="0" smtClean="0"/>
              <a:t> study Egypt for a living.</a:t>
            </a:r>
            <a:endParaRPr lang="en-US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75544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0" y="4343414"/>
            <a:ext cx="4876397" cy="908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/>
          <a:stretch/>
        </p:blipFill>
        <p:spPr>
          <a:xfrm>
            <a:off x="0" y="152399"/>
            <a:ext cx="9144000" cy="178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10"/>
            <a:ext cx="4724400" cy="5690890"/>
          </a:xfrm>
          <a:prstGeom prst="rect">
            <a:avLst/>
          </a:prstGeom>
          <a:effectLst/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06476"/>
            <a:ext cx="5867400" cy="2684524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5257800"/>
            <a:ext cx="990601" cy="9906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257800"/>
            <a:ext cx="990601" cy="9906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5257801"/>
            <a:ext cx="990600" cy="9906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5"/>
          </p:cNvPr>
          <p:cNvSpPr/>
          <p:nvPr/>
        </p:nvSpPr>
        <p:spPr>
          <a:xfrm>
            <a:off x="0" y="0"/>
            <a:ext cx="9144000" cy="43434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92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138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4343400" cy="1828800"/>
          </a:xfrm>
        </p:spPr>
        <p:txBody>
          <a:bodyPr/>
          <a:lstStyle/>
          <a:p>
            <a:r>
              <a:rPr lang="en-US" sz="7200" b="1" dirty="0" smtClean="0"/>
              <a:t>Pyramids </a:t>
            </a:r>
            <a:br>
              <a:rPr lang="en-US" sz="7200" b="1" dirty="0" smtClean="0"/>
            </a:br>
            <a:r>
              <a:rPr lang="en-US" sz="7200" b="1" dirty="0" smtClean="0"/>
              <a:t>at Giza</a:t>
            </a:r>
            <a:endParaRPr lang="en-US" sz="7200" b="1" dirty="0"/>
          </a:p>
        </p:txBody>
      </p:sp>
      <p:sp>
        <p:nvSpPr>
          <p:cNvPr id="3" name="Rectangle 2"/>
          <p:cNvSpPr/>
          <p:nvPr/>
        </p:nvSpPr>
        <p:spPr>
          <a:xfrm>
            <a:off x="7408820" y="6504801"/>
            <a:ext cx="1658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 </a:t>
            </a:r>
            <a:r>
              <a:rPr lang="en-US" sz="1200" dirty="0">
                <a:hlinkClick r:id="rId3" tooltip="Go to Jim Trodel's photostream"/>
              </a:rPr>
              <a:t>Jim </a:t>
            </a:r>
            <a:r>
              <a:rPr lang="en-US" sz="1200" dirty="0" err="1" smtClean="0">
                <a:hlinkClick r:id="rId3" tooltip="Go to Jim Trodel's photostream"/>
              </a:rPr>
              <a:t>Trodel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7642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thumb/e/e7/Giza_pyramid_complex_%28map%29.svg/1000px-Giza_pyramid_complex_%28map%29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11723"/>
          <a:stretch/>
        </p:blipFill>
        <p:spPr bwMode="auto">
          <a:xfrm>
            <a:off x="0" y="-1"/>
            <a:ext cx="91600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5200" y="6477000"/>
            <a:ext cx="2459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Map Credit:  </a:t>
            </a:r>
            <a:r>
              <a:rPr lang="en-US" sz="1400" b="0" u="sng" dirty="0" err="1" smtClean="0">
                <a:hlinkClick r:id="rId3" tooltip="User:MesserWoland"/>
              </a:rPr>
              <a:t>MesserWoland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89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870"/>
            <a:ext cx="9144000" cy="561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76"/>
          <a:stretch/>
        </p:blipFill>
        <p:spPr bwMode="auto">
          <a:xfrm>
            <a:off x="0" y="0"/>
            <a:ext cx="91440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6477000" cy="1219200"/>
          </a:xfr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l" eaLnBrk="1" hangingPunct="1"/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“Great Pyramid”</a:t>
            </a:r>
            <a:endParaRPr lang="en-US" sz="6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1066800" y="2133600"/>
            <a:ext cx="1981200" cy="377026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</a:effectLst>
              </a:rPr>
              <a:t>7</a:t>
            </a:r>
            <a:endParaRPr lang="en-US" sz="23900" dirty="0">
              <a:effectLst>
                <a:glow rad="101600">
                  <a:schemeClr val="bg2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92808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6858000" y="3276600"/>
            <a:ext cx="1905000" cy="8925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Khufu</a:t>
            </a:r>
            <a:br>
              <a:rPr lang="en-US" sz="3200" dirty="0" smtClean="0"/>
            </a:br>
            <a:r>
              <a:rPr lang="en-US" sz="2000" dirty="0" smtClean="0">
                <a:latin typeface="Lucida Calligraphy" pitchFamily="66" charset="0"/>
              </a:rPr>
              <a:t>was here</a:t>
            </a:r>
            <a:endParaRPr lang="en-US" sz="3200" dirty="0">
              <a:latin typeface="Lucida Calligraphy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9592" y="6474023"/>
            <a:ext cx="1648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Photo Credit: </a:t>
            </a:r>
            <a:r>
              <a:rPr lang="en-US" sz="1400" b="0" u="sng" dirty="0">
                <a:hlinkClick r:id="rId6" tooltip="w:no:Bruker:Nina"/>
              </a:rPr>
              <a:t>Nina</a:t>
            </a:r>
            <a:endParaRPr lang="en-US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4800600"/>
            <a:ext cx="5738080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Great Pyramid is the only one of the Seven Wonders of the Ancient World that still survives, today.</a:t>
            </a:r>
            <a:endParaRPr lang="en-US" sz="2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Sphinx">
      <a:dk1>
        <a:srgbClr val="253B60"/>
      </a:dk1>
      <a:lt1>
        <a:srgbClr val="FCDFB5"/>
      </a:lt1>
      <a:dk2>
        <a:srgbClr val="000000"/>
      </a:dk2>
      <a:lt2>
        <a:srgbClr val="6997D2"/>
      </a:lt2>
      <a:accent1>
        <a:srgbClr val="7B745A"/>
      </a:accent1>
      <a:accent2>
        <a:srgbClr val="8A6B4C"/>
      </a:accent2>
      <a:accent3>
        <a:srgbClr val="000000"/>
      </a:accent3>
      <a:accent4>
        <a:srgbClr val="253B60"/>
      </a:accent4>
      <a:accent5>
        <a:srgbClr val="7B745A"/>
      </a:accent5>
      <a:accent6>
        <a:srgbClr val="000000"/>
      </a:accent6>
      <a:hlink>
        <a:srgbClr val="253B60"/>
      </a:hlink>
      <a:folHlink>
        <a:srgbClr val="7B745A"/>
      </a:folHlink>
    </a:clrScheme>
    <a:fontScheme name="Egypt">
      <a:majorFont>
        <a:latin typeface="Papyru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Sphinx">
      <a:dk1>
        <a:srgbClr val="253B60"/>
      </a:dk1>
      <a:lt1>
        <a:srgbClr val="FCDFB5"/>
      </a:lt1>
      <a:dk2>
        <a:srgbClr val="000000"/>
      </a:dk2>
      <a:lt2>
        <a:srgbClr val="6997D2"/>
      </a:lt2>
      <a:accent1>
        <a:srgbClr val="7B745A"/>
      </a:accent1>
      <a:accent2>
        <a:srgbClr val="8A6B4C"/>
      </a:accent2>
      <a:accent3>
        <a:srgbClr val="000000"/>
      </a:accent3>
      <a:accent4>
        <a:srgbClr val="253B60"/>
      </a:accent4>
      <a:accent5>
        <a:srgbClr val="7B745A"/>
      </a:accent5>
      <a:accent6>
        <a:srgbClr val="000000"/>
      </a:accent6>
      <a:hlink>
        <a:srgbClr val="253B60"/>
      </a:hlink>
      <a:folHlink>
        <a:srgbClr val="7B745A"/>
      </a:folHlink>
    </a:clrScheme>
    <a:fontScheme name="Egypt">
      <a:majorFont>
        <a:latin typeface="Papyru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Sphinx">
      <a:dk1>
        <a:srgbClr val="253B60"/>
      </a:dk1>
      <a:lt1>
        <a:srgbClr val="FCDFB5"/>
      </a:lt1>
      <a:dk2>
        <a:srgbClr val="000000"/>
      </a:dk2>
      <a:lt2>
        <a:srgbClr val="6997D2"/>
      </a:lt2>
      <a:accent1>
        <a:srgbClr val="7B745A"/>
      </a:accent1>
      <a:accent2>
        <a:srgbClr val="8A6B4C"/>
      </a:accent2>
      <a:accent3>
        <a:srgbClr val="000000"/>
      </a:accent3>
      <a:accent4>
        <a:srgbClr val="253B60"/>
      </a:accent4>
      <a:accent5>
        <a:srgbClr val="7B745A"/>
      </a:accent5>
      <a:accent6>
        <a:srgbClr val="000000"/>
      </a:accent6>
      <a:hlink>
        <a:srgbClr val="253B60"/>
      </a:hlink>
      <a:folHlink>
        <a:srgbClr val="7B745A"/>
      </a:folHlink>
    </a:clrScheme>
    <a:fontScheme name="Egypt">
      <a:majorFont>
        <a:latin typeface="Papyru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phinx">
    <a:dk1>
      <a:srgbClr val="253B60"/>
    </a:dk1>
    <a:lt1>
      <a:srgbClr val="FCDFB5"/>
    </a:lt1>
    <a:dk2>
      <a:srgbClr val="000000"/>
    </a:dk2>
    <a:lt2>
      <a:srgbClr val="6997D2"/>
    </a:lt2>
    <a:accent1>
      <a:srgbClr val="7B745A"/>
    </a:accent1>
    <a:accent2>
      <a:srgbClr val="8A6B4C"/>
    </a:accent2>
    <a:accent3>
      <a:srgbClr val="000000"/>
    </a:accent3>
    <a:accent4>
      <a:srgbClr val="253B60"/>
    </a:accent4>
    <a:accent5>
      <a:srgbClr val="7B745A"/>
    </a:accent5>
    <a:accent6>
      <a:srgbClr val="000000"/>
    </a:accent6>
    <a:hlink>
      <a:srgbClr val="253B60"/>
    </a:hlink>
    <a:folHlink>
      <a:srgbClr val="7B745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8364</TotalTime>
  <Words>713</Words>
  <Application>Microsoft Office PowerPoint</Application>
  <PresentationFormat>On-screen Show (4:3)</PresentationFormat>
  <Paragraphs>216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Wingdings</vt:lpstr>
      <vt:lpstr>Calibri</vt:lpstr>
      <vt:lpstr>Chalkduster</vt:lpstr>
      <vt:lpstr>Lucida Calligraphy</vt:lpstr>
      <vt:lpstr>Papyrus</vt:lpstr>
      <vt:lpstr>Default Design</vt:lpstr>
      <vt:lpstr>1_Office Theme</vt:lpstr>
      <vt:lpstr>3_Default Design</vt:lpstr>
      <vt:lpstr>4_Default Design</vt:lpstr>
      <vt:lpstr>Ancient Egypt</vt:lpstr>
      <vt:lpstr>Timeline of Ancient Egypt</vt:lpstr>
      <vt:lpstr>The Old  Kingdom</vt:lpstr>
      <vt:lpstr>Memphis</vt:lpstr>
      <vt:lpstr>Ruins of Memphis</vt:lpstr>
      <vt:lpstr>Pharaoh</vt:lpstr>
      <vt:lpstr>Pyramids  at Giza</vt:lpstr>
      <vt:lpstr>PowerPoint Presentation</vt:lpstr>
      <vt:lpstr>The  “Great Pyramid”</vt:lpstr>
      <vt:lpstr>The Great Sphinx</vt:lpstr>
      <vt:lpstr>Circa 1870</vt:lpstr>
      <vt:lpstr>Ma’at</vt:lpstr>
      <vt:lpstr>Ma’at</vt:lpstr>
      <vt:lpstr>PowerPoint Presentation</vt:lpstr>
      <vt:lpstr>PowerPoint Presentation</vt:lpstr>
      <vt:lpstr>The Pharaoh’s [Double] Crown</vt:lpstr>
      <vt:lpstr>PowerPoint Presentation</vt:lpstr>
      <vt:lpstr>PowerPoint Presentation</vt:lpstr>
      <vt:lpstr>Deification</vt:lpstr>
      <vt:lpstr>Surveyors</vt:lpstr>
      <vt:lpstr>Surveyors</vt:lpstr>
      <vt:lpstr>Surveyors Stretching Rope</vt:lpstr>
      <vt:lpstr>“Three surveyors  and another guy…”</vt:lpstr>
      <vt:lpstr>Young George Washington about to get his survey on!</vt:lpstr>
      <vt:lpstr>The Middle Kingdom</vt:lpstr>
      <vt:lpstr>PowerPoint Presentation</vt:lpstr>
      <vt:lpstr>Diffusion  of Bronze Age Technology</vt:lpstr>
      <vt:lpstr>The New Kingdom</vt:lpstr>
      <vt:lpstr>The New Kingdom</vt:lpstr>
      <vt:lpstr>Old Kingdom vs. New Kingdom</vt:lpstr>
      <vt:lpstr>The Valley  of the Kings</vt:lpstr>
      <vt:lpstr>PowerPoint Presentation</vt:lpstr>
      <vt:lpstr>Hatshepsut</vt:lpstr>
      <vt:lpstr>Hatshepsut as “King” of Egypt</vt:lpstr>
      <vt:lpstr>Hatshepsut’s Temple</vt:lpstr>
      <vt:lpstr>PowerPoint Presentation</vt:lpstr>
      <vt:lpstr>Statues of Hatshepsut  at Her Tomb</vt:lpstr>
      <vt:lpstr>Thutmose III</vt:lpstr>
      <vt:lpstr>Napoleon  of Egypt</vt:lpstr>
      <vt:lpstr>Thutmose III smites his enemies…</vt:lpstr>
      <vt:lpstr>Obelisks</vt:lpstr>
      <vt:lpstr>Lateran Obelisk</vt:lpstr>
      <vt:lpstr>Lateran Obelisk</vt:lpstr>
      <vt:lpstr>Obelisk of Theodosius</vt:lpstr>
      <vt:lpstr>PowerPoint Presentation</vt:lpstr>
      <vt:lpstr>PowerPoint Presentation</vt:lpstr>
      <vt:lpstr>Akhenaten  (and Nefertiti)</vt:lpstr>
      <vt:lpstr>PowerPoint Presentation</vt:lpstr>
      <vt:lpstr>Amarna A New Capital</vt:lpstr>
      <vt:lpstr>Nefertiti</vt:lpstr>
      <vt:lpstr>FAIL</vt:lpstr>
      <vt:lpstr>“King Tut”</vt:lpstr>
      <vt:lpstr>King Tut’s Tomb</vt:lpstr>
      <vt:lpstr>Ramses II “The Great”</vt:lpstr>
      <vt:lpstr>Statue of Ramses II</vt:lpstr>
      <vt:lpstr>The Ramesseum</vt:lpstr>
      <vt:lpstr>Battle of Kadesh</vt:lpstr>
      <vt:lpstr>PowerPoint Presentation</vt:lpstr>
      <vt:lpstr>Peace Treaty</vt:lpstr>
      <vt:lpstr>Papyrus</vt:lpstr>
      <vt:lpstr>Rosetta Stone</vt:lpstr>
      <vt:lpstr>Egyptology</vt:lpstr>
      <vt:lpstr>PowerPoint Presentation</vt:lpstr>
    </vt:vector>
  </TitlesOfParts>
  <Company>tctc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Egypt</dc:title>
  <dc:creator>Tom Richey</dc:creator>
  <cp:lastModifiedBy>Tom Richey</cp:lastModifiedBy>
  <cp:revision>423</cp:revision>
  <dcterms:created xsi:type="dcterms:W3CDTF">2007-08-30T12:57:30Z</dcterms:created>
  <dcterms:modified xsi:type="dcterms:W3CDTF">2014-10-09T16:51:51Z</dcterms:modified>
</cp:coreProperties>
</file>