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337" r:id="rId3"/>
    <p:sldId id="259" r:id="rId4"/>
    <p:sldId id="338" r:id="rId5"/>
    <p:sldId id="260" r:id="rId6"/>
    <p:sldId id="339" r:id="rId7"/>
    <p:sldId id="276" r:id="rId8"/>
    <p:sldId id="258" r:id="rId9"/>
    <p:sldId id="273" r:id="rId10"/>
    <p:sldId id="275" r:id="rId11"/>
    <p:sldId id="341" r:id="rId12"/>
    <p:sldId id="277" r:id="rId13"/>
    <p:sldId id="278" r:id="rId14"/>
    <p:sldId id="342" r:id="rId15"/>
    <p:sldId id="343" r:id="rId16"/>
    <p:sldId id="257" r:id="rId17"/>
    <p:sldId id="268" r:id="rId18"/>
    <p:sldId id="267" r:id="rId19"/>
    <p:sldId id="272" r:id="rId20"/>
    <p:sldId id="344" r:id="rId21"/>
    <p:sldId id="261" r:id="rId22"/>
    <p:sldId id="264" r:id="rId23"/>
    <p:sldId id="262" r:id="rId24"/>
    <p:sldId id="265" r:id="rId25"/>
    <p:sldId id="263" r:id="rId26"/>
    <p:sldId id="266" r:id="rId27"/>
    <p:sldId id="269" r:id="rId28"/>
    <p:sldId id="270" r:id="rId29"/>
    <p:sldId id="279" r:id="rId30"/>
    <p:sldId id="280" r:id="rId31"/>
    <p:sldId id="281" r:id="rId32"/>
    <p:sldId id="297" r:id="rId33"/>
    <p:sldId id="299" r:id="rId34"/>
    <p:sldId id="298" r:id="rId35"/>
    <p:sldId id="303" r:id="rId36"/>
    <p:sldId id="301" r:id="rId37"/>
    <p:sldId id="300" r:id="rId38"/>
    <p:sldId id="302" r:id="rId39"/>
    <p:sldId id="348" r:id="rId40"/>
    <p:sldId id="351" r:id="rId41"/>
    <p:sldId id="349" r:id="rId42"/>
    <p:sldId id="350" r:id="rId43"/>
    <p:sldId id="283" r:id="rId44"/>
    <p:sldId id="284" r:id="rId45"/>
    <p:sldId id="287" r:id="rId46"/>
    <p:sldId id="286" r:id="rId47"/>
    <p:sldId id="346" r:id="rId48"/>
    <p:sldId id="290" r:id="rId49"/>
    <p:sldId id="288" r:id="rId50"/>
    <p:sldId id="289" r:id="rId51"/>
    <p:sldId id="293" r:id="rId52"/>
    <p:sldId id="294" r:id="rId53"/>
    <p:sldId id="347" r:id="rId54"/>
    <p:sldId id="291" r:id="rId55"/>
    <p:sldId id="295" r:id="rId56"/>
    <p:sldId id="304" r:id="rId57"/>
    <p:sldId id="296" r:id="rId58"/>
    <p:sldId id="307" r:id="rId59"/>
    <p:sldId id="308" r:id="rId60"/>
    <p:sldId id="305" r:id="rId61"/>
    <p:sldId id="306" r:id="rId62"/>
    <p:sldId id="309" r:id="rId63"/>
    <p:sldId id="310" r:id="rId64"/>
    <p:sldId id="311" r:id="rId65"/>
    <p:sldId id="313" r:id="rId66"/>
    <p:sldId id="312" r:id="rId67"/>
    <p:sldId id="315" r:id="rId68"/>
    <p:sldId id="314" r:id="rId69"/>
    <p:sldId id="316" r:id="rId70"/>
    <p:sldId id="317" r:id="rId71"/>
    <p:sldId id="322" r:id="rId72"/>
    <p:sldId id="324" r:id="rId73"/>
    <p:sldId id="318" r:id="rId74"/>
    <p:sldId id="319" r:id="rId75"/>
    <p:sldId id="323" r:id="rId76"/>
    <p:sldId id="320" r:id="rId77"/>
    <p:sldId id="321" r:id="rId78"/>
    <p:sldId id="345" r:id="rId79"/>
    <p:sldId id="328" r:id="rId80"/>
    <p:sldId id="326" r:id="rId81"/>
    <p:sldId id="330" r:id="rId82"/>
    <p:sldId id="333" r:id="rId83"/>
    <p:sldId id="327" r:id="rId84"/>
    <p:sldId id="329" r:id="rId85"/>
    <p:sldId id="325" r:id="rId86"/>
    <p:sldId id="332" r:id="rId87"/>
    <p:sldId id="334" r:id="rId88"/>
    <p:sldId id="335" r:id="rId89"/>
    <p:sldId id="336" r:id="rId90"/>
    <p:sldId id="340" r:id="rId91"/>
  </p:sldIdLst>
  <p:sldSz cx="12192000" cy="6858000"/>
  <p:notesSz cx="6858000" cy="9144000"/>
  <p:embeddedFontLst>
    <p:embeddedFont>
      <p:font typeface="Calibri" panose="020F0502020204030204" pitchFamily="34" charset="0"/>
      <p:regular r:id="rId92"/>
      <p:bold r:id="rId93"/>
      <p:italic r:id="rId94"/>
      <p:boldItalic r:id="rId95"/>
    </p:embeddedFont>
    <p:embeddedFont>
      <p:font typeface="Futura XBlkCn BT" panose="020B0806020204020204" pitchFamily="34" charset="0"/>
      <p:regular r:id="rId96"/>
    </p:embeddedFont>
    <p:embeddedFont>
      <p:font typeface="IM FELL Double Pica" panose="02000000000000000000" charset="0"/>
      <p:regular r:id="rId97"/>
    </p:embeddedFont>
    <p:embeddedFont>
      <p:font typeface="Armalite Rifle" panose="020B0604020202020204" charset="0"/>
      <p:regular r:id="rId98"/>
    </p:embeddedFont>
    <p:embeddedFont>
      <p:font typeface="Gabrielle" panose="020B0604020202020204"/>
      <p:regular r:id="rId9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: The Philosophes" id="{D9BC5246-868B-44F6-9EC0-DC504F07B5FA}">
          <p14:sldIdLst>
            <p14:sldId id="337"/>
            <p14:sldId id="259"/>
            <p14:sldId id="338"/>
            <p14:sldId id="260"/>
            <p14:sldId id="339"/>
            <p14:sldId id="276"/>
            <p14:sldId id="258"/>
            <p14:sldId id="273"/>
            <p14:sldId id="275"/>
            <p14:sldId id="341"/>
            <p14:sldId id="277"/>
            <p14:sldId id="278"/>
            <p14:sldId id="342"/>
            <p14:sldId id="343"/>
            <p14:sldId id="257"/>
          </p14:sldIdLst>
        </p14:section>
        <p14:section name="Part 1: Voltaire" id="{3793DA2F-4398-4537-BAE8-93B7F197705D}">
          <p14:sldIdLst>
            <p14:sldId id="268"/>
            <p14:sldId id="267"/>
            <p14:sldId id="272"/>
            <p14:sldId id="344"/>
            <p14:sldId id="261"/>
            <p14:sldId id="264"/>
            <p14:sldId id="262"/>
            <p14:sldId id="265"/>
            <p14:sldId id="263"/>
            <p14:sldId id="266"/>
            <p14:sldId id="269"/>
            <p14:sldId id="270"/>
            <p14:sldId id="279"/>
          </p14:sldIdLst>
        </p14:section>
        <p14:section name="Part 2: Denis Diderot" id="{67A3EF94-78C5-40DA-96F4-2C2770B34132}">
          <p14:sldIdLst>
            <p14:sldId id="280"/>
            <p14:sldId id="281"/>
            <p14:sldId id="297"/>
            <p14:sldId id="299"/>
            <p14:sldId id="298"/>
            <p14:sldId id="303"/>
            <p14:sldId id="301"/>
            <p14:sldId id="300"/>
            <p14:sldId id="302"/>
            <p14:sldId id="348"/>
            <p14:sldId id="351"/>
            <p14:sldId id="349"/>
            <p14:sldId id="350"/>
          </p14:sldIdLst>
        </p14:section>
        <p14:section name="Part 3: Montesquieu and Rousseau" id="{6E8A797C-969D-44B8-8D5C-9D3038C690C7}">
          <p14:sldIdLst>
            <p14:sldId id="283"/>
            <p14:sldId id="284"/>
            <p14:sldId id="287"/>
            <p14:sldId id="286"/>
            <p14:sldId id="346"/>
            <p14:sldId id="290"/>
            <p14:sldId id="288"/>
            <p14:sldId id="289"/>
            <p14:sldId id="293"/>
            <p14:sldId id="294"/>
            <p14:sldId id="347"/>
            <p14:sldId id="291"/>
            <p14:sldId id="295"/>
            <p14:sldId id="304"/>
            <p14:sldId id="296"/>
            <p14:sldId id="307"/>
            <p14:sldId id="308"/>
            <p14:sldId id="305"/>
            <p14:sldId id="306"/>
          </p14:sldIdLst>
        </p14:section>
        <p14:section name="Part 4: Kant" id="{8E5F790B-8E3D-4385-8EBE-20713842E544}">
          <p14:sldIdLst>
            <p14:sldId id="309"/>
            <p14:sldId id="310"/>
            <p14:sldId id="311"/>
            <p14:sldId id="313"/>
            <p14:sldId id="312"/>
            <p14:sldId id="315"/>
            <p14:sldId id="314"/>
          </p14:sldIdLst>
        </p14:section>
        <p14:section name="Part 5: Adam Smith" id="{4CCEB0E6-4DBC-4CA4-B5FF-0BFA6CC7DA94}">
          <p14:sldIdLst>
            <p14:sldId id="316"/>
            <p14:sldId id="317"/>
            <p14:sldId id="322"/>
            <p14:sldId id="324"/>
            <p14:sldId id="318"/>
            <p14:sldId id="319"/>
            <p14:sldId id="323"/>
            <p14:sldId id="320"/>
            <p14:sldId id="321"/>
            <p14:sldId id="345"/>
          </p14:sldIdLst>
        </p14:section>
        <p14:section name="Part 6: The American Enlightenment" id="{7751116D-FAC8-4000-87D0-107CD1ACC061}">
          <p14:sldIdLst>
            <p14:sldId id="328"/>
            <p14:sldId id="326"/>
            <p14:sldId id="330"/>
            <p14:sldId id="333"/>
            <p14:sldId id="327"/>
            <p14:sldId id="329"/>
            <p14:sldId id="325"/>
            <p14:sldId id="332"/>
            <p14:sldId id="334"/>
            <p14:sldId id="335"/>
            <p14:sldId id="336"/>
            <p14:sldId id="340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0D18"/>
    <a:srgbClr val="332143"/>
    <a:srgbClr val="1D1326"/>
    <a:srgbClr val="FFB9D5"/>
    <a:srgbClr val="15140E"/>
    <a:srgbClr val="76323D"/>
    <a:srgbClr val="9C4251"/>
    <a:srgbClr val="DC2886"/>
    <a:srgbClr val="C7DDF1"/>
    <a:srgbClr val="CEE1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50" d="100"/>
          <a:sy n="50" d="100"/>
        </p:scale>
        <p:origin x="-540" y="-5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097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font" Target="fonts/font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font" Target="fonts/font4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font" Target="fonts/font2.fntdata"/><Relationship Id="rId98" Type="http://schemas.openxmlformats.org/officeDocument/2006/relationships/font" Target="fonts/font7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font" Target="fonts/font3.fntdata"/><Relationship Id="rId99" Type="http://schemas.openxmlformats.org/officeDocument/2006/relationships/font" Target="fonts/font8.fntdata"/><Relationship Id="rId10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D8989-779A-4CCC-9AF5-7219490346E3}" type="datetimeFigureOut">
              <a:rPr lang="en-US" smtClean="0"/>
              <a:t>12/16/2015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2EE3B-D3A1-4D51-BCF0-7F363F336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501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D8989-779A-4CCC-9AF5-7219490346E3}" type="datetimeFigureOut">
              <a:rPr lang="en-US" smtClean="0"/>
              <a:t>12/16/2015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2EE3B-D3A1-4D51-BCF0-7F363F336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085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D8989-779A-4CCC-9AF5-7219490346E3}" type="datetimeFigureOut">
              <a:rPr lang="en-US" smtClean="0"/>
              <a:t>12/16/2015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2EE3B-D3A1-4D51-BCF0-7F363F336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0274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12/16/2015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5152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12/16/2015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4613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12/16/2015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9835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12/16/2015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9823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12/16/2015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7723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12/16/2015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6839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12/16/2015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9887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12/16/2015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385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9E8D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D8989-779A-4CCC-9AF5-7219490346E3}" type="datetimeFigureOut">
              <a:rPr lang="en-US" smtClean="0"/>
              <a:t>12/16/2015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2EE3B-D3A1-4D51-BCF0-7F363F336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9755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12/16/2015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6095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12/16/2015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2855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12/16/2015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890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D8989-779A-4CCC-9AF5-7219490346E3}" type="datetimeFigureOut">
              <a:rPr lang="en-US" smtClean="0"/>
              <a:t>12/16/2015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2EE3B-D3A1-4D51-BCF0-7F363F336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034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D8989-779A-4CCC-9AF5-7219490346E3}" type="datetimeFigureOut">
              <a:rPr lang="en-US" smtClean="0"/>
              <a:t>12/16/2015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2EE3B-D3A1-4D51-BCF0-7F363F336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261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D8989-779A-4CCC-9AF5-7219490346E3}" type="datetimeFigureOut">
              <a:rPr lang="en-US" smtClean="0"/>
              <a:t>12/16/2015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2EE3B-D3A1-4D51-BCF0-7F363F336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403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D8989-779A-4CCC-9AF5-7219490346E3}" type="datetimeFigureOut">
              <a:rPr lang="en-US" smtClean="0"/>
              <a:t>12/16/2015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2EE3B-D3A1-4D51-BCF0-7F363F336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909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D8989-779A-4CCC-9AF5-7219490346E3}" type="datetimeFigureOut">
              <a:rPr lang="en-US" smtClean="0"/>
              <a:t>12/16/2015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2EE3B-D3A1-4D51-BCF0-7F363F336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67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D8989-779A-4CCC-9AF5-7219490346E3}" type="datetimeFigureOut">
              <a:rPr lang="en-US" smtClean="0"/>
              <a:t>12/16/2015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2EE3B-D3A1-4D51-BCF0-7F363F336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877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D8989-779A-4CCC-9AF5-7219490346E3}" type="datetimeFigureOut">
              <a:rPr lang="en-US" smtClean="0"/>
              <a:t>12/16/2015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2EE3B-D3A1-4D51-BCF0-7F363F336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236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/>
            </a:gs>
            <a:gs pos="30000">
              <a:schemeClr val="accent4">
                <a:lumMod val="40000"/>
              </a:schemeClr>
            </a:gs>
            <a:gs pos="100000">
              <a:schemeClr val="accent5">
                <a:lumMod val="75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D8989-779A-4CCC-9AF5-7219490346E3}" type="datetimeFigureOut">
              <a:rPr lang="en-US" smtClean="0"/>
              <a:t>12/16/2015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C2EE3B-D3A1-4D51-BCF0-7F363F336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584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chemeClr val="tx1"/>
            </a:gs>
            <a:gs pos="91000">
              <a:schemeClr val="tx1"/>
            </a:gs>
            <a:gs pos="57000">
              <a:srgbClr val="0B4E8B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12/16/2015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229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flickr.com/photos/15979685@N08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giuseppemilo/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quod.lib.umich.edu/d/did/" TargetMode="External"/><Relationship Id="rId4" Type="http://schemas.openxmlformats.org/officeDocument/2006/relationships/image" Target="../media/image14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democraticunderground.com/1199122" TargetMode="External"/><Relationship Id="rId4" Type="http://schemas.openxmlformats.org/officeDocument/2006/relationships/hyperlink" Target="https://www.flickr.com/photos/jaybergesen/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caitees_photography/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carrotmadman6/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123rf.com/profile_nicoletaionescu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123rf.com/profile_nicoletaionescu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chefranden/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history.hanover.edu/courses/excerpts/165rouss-em.html" TargetMode="Externa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mobilestreetlife/" TargetMode="Externa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mobilestreetlife/" TargetMode="Externa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ebooks.adelaide.edu.au/v/voltaire/dictionary/chapter411.html" TargetMode="Externa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euthman/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4.png"/><Relationship Id="rId4" Type="http://schemas.openxmlformats.org/officeDocument/2006/relationships/hyperlink" Target="http://www.tomrichey.net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88" b="100000" l="0" r="99909">
                        <a14:foregroundMark x1="51142" y1="35303" x2="55637" y2="2930"/>
                        <a14:foregroundMark x1="46868" y1="9814" x2="737" y2="12500"/>
                        <a14:foregroundMark x1="95947" y1="52148" x2="96094" y2="81641"/>
                        <a14:foregroundMark x1="11275" y1="23145" x2="30803" y2="15625"/>
                        <a14:backgroundMark x1="36197" y1="91030" x2="36197" y2="96727"/>
                        <a14:backgroundMark x1="95704" y1="90424" x2="96069" y2="99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3" r="-1" b="62789"/>
          <a:stretch/>
        </p:blipFill>
        <p:spPr>
          <a:xfrm>
            <a:off x="-24063" y="-1"/>
            <a:ext cx="12216063" cy="690612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81150" y="6423193"/>
            <a:ext cx="24905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 smtClean="0">
                <a:solidFill>
                  <a:schemeClr val="accent6"/>
                </a:solidFill>
                <a:latin typeface="IM FELL Double Pica" panose="02000000000000000000" pitchFamily="2" charset="0"/>
              </a:rPr>
              <a:t>Photo by </a:t>
            </a:r>
            <a:r>
              <a:rPr lang="en-US" sz="1600" i="0" u="none" strike="noStrike" dirty="0" smtClean="0">
                <a:solidFill>
                  <a:schemeClr val="accent6"/>
                </a:solidFill>
                <a:effectLst/>
                <a:latin typeface="IM FELL Double Pica" panose="02000000000000000000" pitchFamily="2" charset="0"/>
                <a:hlinkClick r:id="rId4" tooltip="Go to Eric Huybrechts's photostream"/>
              </a:rPr>
              <a:t>Eric </a:t>
            </a:r>
            <a:r>
              <a:rPr lang="en-US" sz="1600" i="0" u="none" strike="noStrike" dirty="0" err="1" smtClean="0">
                <a:solidFill>
                  <a:schemeClr val="accent6"/>
                </a:solidFill>
                <a:effectLst/>
                <a:latin typeface="IM FELL Double Pica" panose="02000000000000000000" pitchFamily="2" charset="0"/>
                <a:hlinkClick r:id="rId4" tooltip="Go to Eric Huybrechts's photostream"/>
              </a:rPr>
              <a:t>Huybrechts</a:t>
            </a:r>
            <a:endParaRPr lang="en-US" sz="1600" dirty="0" smtClean="0">
              <a:solidFill>
                <a:schemeClr val="accent6"/>
              </a:solidFill>
              <a:latin typeface="IM FELL Double Pica" panose="02000000000000000000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3137" y="3776437"/>
            <a:ext cx="10138220" cy="1876925"/>
          </a:xfrm>
        </p:spPr>
        <p:txBody>
          <a:bodyPr>
            <a:noAutofit/>
          </a:bodyPr>
          <a:lstStyle/>
          <a:p>
            <a:pPr algn="l"/>
            <a:r>
              <a:rPr lang="en-US" sz="14000" dirty="0" smtClean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7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PHILOSOPHES</a:t>
            </a:r>
            <a:endParaRPr lang="en-US" sz="14000" dirty="0">
              <a:ln w="28575"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accent5">
                    <a:satMod val="175000"/>
                    <a:alpha val="7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 rot="21414187">
            <a:off x="304704" y="1644620"/>
            <a:ext cx="3274336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600" b="1" dirty="0" smtClean="0">
                <a:solidFill>
                  <a:srgbClr val="BDD7EE"/>
                </a:solidFill>
                <a:effectLst>
                  <a:glow rad="101600">
                    <a:schemeClr val="accent5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endParaRPr lang="en-US" sz="4400" dirty="0">
              <a:effectLst>
                <a:glow rad="101600">
                  <a:schemeClr val="accent5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759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978025"/>
            <a:ext cx="8305800" cy="5097311"/>
          </a:xfrm>
        </p:spPr>
        <p:txBody>
          <a:bodyPr>
            <a:noAutofit/>
          </a:bodyPr>
          <a:lstStyle/>
          <a:p>
            <a:pPr algn="ctr"/>
            <a:r>
              <a:rPr lang="en-US" sz="1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NATURAL LAW</a:t>
            </a:r>
            <a:endParaRPr lang="en-US" sz="1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://upload.wikimedia.org/wikipedia/commons/3/39/GodfreyKneller-IsaacNewton-16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56" y="978025"/>
            <a:ext cx="3890394" cy="534331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526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78025"/>
            <a:ext cx="7776594" cy="1668391"/>
          </a:xfrm>
        </p:spPr>
        <p:txBody>
          <a:bodyPr>
            <a:noAutofit/>
          </a:bodyPr>
          <a:lstStyle/>
          <a:p>
            <a:pPr algn="ctr"/>
            <a:r>
              <a:rPr lang="en-US" sz="2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LOCKE</a:t>
            </a:r>
            <a:endParaRPr lang="en-US" sz="2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951747"/>
            <a:ext cx="7776594" cy="356241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elle" panose="02000505020000020002" pitchFamily="2" charset="0"/>
              </a:rPr>
              <a:t>Religious Toleration</a:t>
            </a:r>
            <a:endParaRPr lang="en-US" sz="1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elle" panose="02000505020000020002" pitchFamily="2" charset="0"/>
            </a:endParaRPr>
          </a:p>
        </p:txBody>
      </p:sp>
      <p:pic>
        <p:nvPicPr>
          <p:cNvPr id="5" name="Picture 4" descr="http://upload.wikimedia.org/wikipedia/commons/d/d1/JohnLock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" r="2235"/>
          <a:stretch/>
        </p:blipFill>
        <p:spPr bwMode="auto">
          <a:xfrm>
            <a:off x="7776594" y="978025"/>
            <a:ext cx="3957777" cy="534331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198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78025"/>
            <a:ext cx="7776594" cy="1668391"/>
          </a:xfrm>
        </p:spPr>
        <p:txBody>
          <a:bodyPr>
            <a:noAutofit/>
          </a:bodyPr>
          <a:lstStyle/>
          <a:p>
            <a:pPr algn="ctr"/>
            <a:r>
              <a:rPr lang="en-US" sz="20000" dirty="0" smtClean="0">
                <a:solidFill>
                  <a:schemeClr val="accent3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LOCKE</a:t>
            </a:r>
            <a:endParaRPr lang="en-US" sz="20000" dirty="0">
              <a:solidFill>
                <a:schemeClr val="accent3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 descr="http://upload.wikimedia.org/wikipedia/commons/d/d1/JohnLock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" r="2235"/>
          <a:stretch/>
        </p:blipFill>
        <p:spPr bwMode="auto">
          <a:xfrm>
            <a:off x="7776594" y="978025"/>
            <a:ext cx="3957777" cy="534331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0" y="3465095"/>
            <a:ext cx="7776594" cy="304906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8000" b="1" i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 FELL Double Pica" panose="02000000000000000000" pitchFamily="2" charset="0"/>
              </a:rPr>
              <a:t>Rational View </a:t>
            </a:r>
            <a:r>
              <a:rPr lang="en-US" sz="7200" b="1" i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 FELL Double Pica" panose="02000000000000000000" pitchFamily="2" charset="0"/>
              </a:rPr>
              <a:t/>
            </a:r>
            <a:br>
              <a:rPr lang="en-US" sz="7200" b="1" i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 FELL Double Pica" panose="02000000000000000000" pitchFamily="2" charset="0"/>
              </a:rPr>
            </a:br>
            <a:r>
              <a:rPr lang="en-US" sz="7200" b="1" i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 FELL Double Pica" panose="02000000000000000000" pitchFamily="2" charset="0"/>
              </a:rPr>
              <a:t>of  Government</a:t>
            </a:r>
          </a:p>
        </p:txBody>
      </p:sp>
    </p:spTree>
    <p:extLst>
      <p:ext uri="{BB962C8B-B14F-4D97-AF65-F5344CB8AC3E}">
        <p14:creationId xmlns:p14="http://schemas.microsoft.com/office/powerpoint/2010/main" val="28417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upload.wikimedia.org/wikipedia/commons/d/d1/JohnLock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" r="2235"/>
          <a:stretch/>
        </p:blipFill>
        <p:spPr bwMode="auto">
          <a:xfrm>
            <a:off x="7776594" y="978025"/>
            <a:ext cx="3957777" cy="534331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978025"/>
            <a:ext cx="7776594" cy="5097311"/>
          </a:xfrm>
        </p:spPr>
        <p:txBody>
          <a:bodyPr>
            <a:noAutofit/>
          </a:bodyPr>
          <a:lstStyle/>
          <a:p>
            <a:pPr algn="ctr"/>
            <a:r>
              <a:rPr lang="en-US" sz="1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NATURAL RIGHTS</a:t>
            </a:r>
            <a:endParaRPr lang="en-US" sz="1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7363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6873" y="907299"/>
            <a:ext cx="5889357" cy="54847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elle" panose="02000505020000020002" pitchFamily="2" charset="0"/>
              </a:rPr>
              <a:t>Life</a:t>
            </a:r>
          </a:p>
          <a:p>
            <a:pPr marL="0" indent="0">
              <a:buNone/>
            </a:pPr>
            <a:r>
              <a:rPr lang="en-US" sz="1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elle" panose="02000505020000020002" pitchFamily="2" charset="0"/>
              </a:rPr>
              <a:t>Liberty</a:t>
            </a:r>
          </a:p>
          <a:p>
            <a:pPr marL="0" indent="0">
              <a:buNone/>
            </a:pPr>
            <a:r>
              <a:rPr lang="en-US" sz="1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elle" panose="02000505020000020002" pitchFamily="2" charset="0"/>
              </a:rPr>
              <a:t>Property</a:t>
            </a:r>
            <a:endParaRPr lang="en-US" sz="1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elle" panose="02000505020000020002" pitchFamily="2" charset="0"/>
            </a:endParaRPr>
          </a:p>
        </p:txBody>
      </p:sp>
      <p:pic>
        <p:nvPicPr>
          <p:cNvPr id="5" name="Picture 4" descr="http://upload.wikimedia.org/wikipedia/commons/d/d1/JohnLock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" r="2235"/>
          <a:stretch/>
        </p:blipFill>
        <p:spPr bwMode="auto">
          <a:xfrm>
            <a:off x="7776594" y="978025"/>
            <a:ext cx="3957777" cy="534331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907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93724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1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PHILOSOPHES</a:t>
            </a:r>
            <a:endParaRPr lang="en-US" sz="1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5712746"/>
              </p:ext>
            </p:extLst>
          </p:nvPr>
        </p:nvGraphicFramePr>
        <p:xfrm>
          <a:off x="1001481" y="2405742"/>
          <a:ext cx="10210800" cy="3535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03600"/>
                <a:gridCol w="3403600"/>
                <a:gridCol w="3403600"/>
              </a:tblGrid>
              <a:tr h="727817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FRANCE</a:t>
                      </a:r>
                      <a:endParaRPr lang="en-US" sz="4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PRUSSIA</a:t>
                      </a:r>
                      <a:endParaRPr lang="en-US" sz="4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USA</a:t>
                      </a:r>
                      <a:endParaRPr lang="en-US" sz="4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924560">
                <a:tc rowSpan="3"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effectLst/>
                          <a:latin typeface="IM FELL Double Pica" panose="02000000000000000000" pitchFamily="2" charset="0"/>
                        </a:rPr>
                        <a:t>Voltaire</a:t>
                      </a:r>
                    </a:p>
                    <a:p>
                      <a:pPr algn="ctr"/>
                      <a:r>
                        <a:rPr lang="en-US" sz="4400" dirty="0" smtClean="0">
                          <a:effectLst/>
                          <a:latin typeface="IM FELL Double Pica" panose="02000000000000000000" pitchFamily="2" charset="0"/>
                        </a:rPr>
                        <a:t>Diderot</a:t>
                      </a:r>
                    </a:p>
                    <a:p>
                      <a:pPr algn="ctr"/>
                      <a:r>
                        <a:rPr lang="en-US" sz="4400" dirty="0" smtClean="0">
                          <a:effectLst/>
                          <a:latin typeface="IM FELL Double Pica" panose="02000000000000000000" pitchFamily="2" charset="0"/>
                        </a:rPr>
                        <a:t>M</a:t>
                      </a:r>
                      <a:r>
                        <a:rPr lang="en-US" sz="3200" dirty="0" smtClean="0">
                          <a:effectLst/>
                          <a:latin typeface="IM FELL Double Pica" panose="02000000000000000000" pitchFamily="2" charset="0"/>
                        </a:rPr>
                        <a:t>ontesquieu</a:t>
                      </a:r>
                    </a:p>
                    <a:p>
                      <a:pPr algn="ctr"/>
                      <a:r>
                        <a:rPr lang="en-US" sz="4400" dirty="0" smtClean="0">
                          <a:effectLst/>
                          <a:latin typeface="IM FELL Double Pica" panose="02000000000000000000" pitchFamily="2" charset="0"/>
                        </a:rPr>
                        <a:t>Rousseau </a:t>
                      </a:r>
                      <a:endParaRPr lang="en-US" sz="4400" dirty="0">
                        <a:effectLst/>
                        <a:latin typeface="IM FELL Double Pica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kern="1200" dirty="0" smtClean="0">
                          <a:solidFill>
                            <a:schemeClr val="dk1"/>
                          </a:solidFill>
                          <a:effectLst/>
                          <a:latin typeface="IM FELL Double Pica" panose="02000000000000000000" pitchFamily="2" charset="0"/>
                          <a:ea typeface="+mn-ea"/>
                          <a:cs typeface="+mn-cs"/>
                        </a:rPr>
                        <a:t>Kant</a:t>
                      </a:r>
                      <a:endParaRPr lang="en-US" sz="4400" kern="1200" dirty="0">
                        <a:solidFill>
                          <a:schemeClr val="dk1"/>
                        </a:solidFill>
                        <a:effectLst/>
                        <a:latin typeface="IM FELL Double Pica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4400" kern="1200" dirty="0" smtClean="0">
                          <a:solidFill>
                            <a:schemeClr val="dk1"/>
                          </a:solidFill>
                          <a:effectLst/>
                          <a:latin typeface="IM FELL Double Pica" panose="02000000000000000000" pitchFamily="2" charset="0"/>
                          <a:ea typeface="+mn-ea"/>
                          <a:cs typeface="+mn-cs"/>
                        </a:rPr>
                        <a:t>Jefferson</a:t>
                      </a:r>
                    </a:p>
                    <a:p>
                      <a:pPr algn="ctr"/>
                      <a:r>
                        <a:rPr lang="en-US" sz="4400" kern="1200" dirty="0" smtClean="0">
                          <a:solidFill>
                            <a:schemeClr val="dk1"/>
                          </a:solidFill>
                          <a:effectLst/>
                          <a:latin typeface="IM FELL Double Pica" panose="02000000000000000000" pitchFamily="2" charset="0"/>
                          <a:ea typeface="+mn-ea"/>
                          <a:cs typeface="+mn-cs"/>
                        </a:rPr>
                        <a:t>Franklin</a:t>
                      </a:r>
                    </a:p>
                    <a:p>
                      <a:pPr algn="ctr"/>
                      <a:r>
                        <a:rPr lang="en-US" sz="4400" kern="1200" dirty="0" smtClean="0">
                          <a:solidFill>
                            <a:schemeClr val="dk1"/>
                          </a:solidFill>
                          <a:effectLst/>
                          <a:latin typeface="IM FELL Double Pica" panose="02000000000000000000" pitchFamily="2" charset="0"/>
                          <a:ea typeface="+mn-ea"/>
                          <a:cs typeface="+mn-cs"/>
                        </a:rPr>
                        <a:t>Paine</a:t>
                      </a:r>
                      <a:endParaRPr lang="en-US" sz="4400" kern="1200" dirty="0">
                        <a:solidFill>
                          <a:schemeClr val="dk1"/>
                        </a:solidFill>
                        <a:effectLst/>
                        <a:latin typeface="IM FELL Double Pica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70982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Futura XBlkCn BT"/>
                          <a:ea typeface="+mn-ea"/>
                          <a:cs typeface="+mn-cs"/>
                        </a:rPr>
                        <a:t>SCOTLAND</a:t>
                      </a:r>
                      <a:endParaRPr kumimoji="0" lang="en-US" sz="4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Futura XBlkCn B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245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kern="1200" dirty="0" smtClean="0">
                          <a:solidFill>
                            <a:schemeClr val="dk1"/>
                          </a:solidFill>
                          <a:effectLst/>
                          <a:latin typeface="IM FELL Double Pica" panose="02000000000000000000" pitchFamily="2" charset="0"/>
                          <a:ea typeface="+mn-ea"/>
                          <a:cs typeface="+mn-cs"/>
                        </a:rPr>
                        <a:t>Smith</a:t>
                      </a:r>
                      <a:endParaRPr lang="en-US" sz="4400" kern="1200" dirty="0">
                        <a:solidFill>
                          <a:schemeClr val="dk1"/>
                        </a:solidFill>
                        <a:effectLst/>
                        <a:latin typeface="IM FELL Double Pica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470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65622"/>
            <a:ext cx="7271084" cy="1721602"/>
          </a:xfrm>
        </p:spPr>
        <p:txBody>
          <a:bodyPr>
            <a:noAutofit/>
          </a:bodyPr>
          <a:lstStyle/>
          <a:p>
            <a:r>
              <a:rPr lang="en-US" sz="13000" dirty="0" smtClean="0"/>
              <a:t>VOLTAIRE</a:t>
            </a:r>
            <a:endParaRPr lang="en-US" sz="1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770094"/>
            <a:ext cx="6087036" cy="36108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French Philosophe, Author, &amp; Playwright</a:t>
            </a:r>
          </a:p>
        </p:txBody>
      </p:sp>
      <p:pic>
        <p:nvPicPr>
          <p:cNvPr id="9218" name="Picture 2" descr="https://historyandhumanities.files.wordpress.com/2013/04/voltai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763" y="1227221"/>
            <a:ext cx="4182532" cy="494974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48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0C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http://upload.wikimedia.org/wikipedia/commons/thumb/8/89/VoltaireCandidFrontis%2BChap01-1762.jpg/800px-VoltaireCandidFrontis%2BChap01-17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369" y="189333"/>
            <a:ext cx="8109284" cy="651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11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65622"/>
            <a:ext cx="7271084" cy="1721602"/>
          </a:xfrm>
        </p:spPr>
        <p:txBody>
          <a:bodyPr>
            <a:no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NOTABLE WORKS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387224"/>
            <a:ext cx="6637421" cy="4254207"/>
          </a:xfrm>
        </p:spPr>
        <p:txBody>
          <a:bodyPr>
            <a:normAutofit/>
          </a:bodyPr>
          <a:lstStyle/>
          <a:p>
            <a:pPr marL="504825">
              <a:lnSpc>
                <a:spcPct val="100000"/>
              </a:lnSpc>
              <a:spcBef>
                <a:spcPts val="600"/>
              </a:spcBef>
              <a:spcAft>
                <a:spcPts val="1800"/>
              </a:spcAft>
            </a:pPr>
            <a:r>
              <a:rPr lang="en-US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 FELL Double Pica" panose="02000000000000000000" pitchFamily="2" charset="0"/>
              </a:rPr>
              <a:t> Letters on England</a:t>
            </a:r>
          </a:p>
          <a:p>
            <a:pPr marL="504825">
              <a:lnSpc>
                <a:spcPct val="100000"/>
              </a:lnSpc>
              <a:spcBef>
                <a:spcPts val="600"/>
              </a:spcBef>
              <a:spcAft>
                <a:spcPts val="1800"/>
              </a:spcAft>
            </a:pPr>
            <a:r>
              <a:rPr lang="en-US" sz="4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 FELL Double Pica" panose="02000000000000000000" pitchFamily="2" charset="0"/>
              </a:rPr>
              <a:t> </a:t>
            </a:r>
            <a:r>
              <a:rPr lang="en-US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 FELL Double Pica" panose="02000000000000000000" pitchFamily="2" charset="0"/>
              </a:rPr>
              <a:t>Philosophical Dictionary</a:t>
            </a:r>
          </a:p>
          <a:p>
            <a:pPr marL="504825" lvl="1">
              <a:lnSpc>
                <a:spcPct val="100000"/>
              </a:lnSpc>
              <a:spcBef>
                <a:spcPts val="600"/>
              </a:spcBef>
              <a:spcAft>
                <a:spcPts val="1800"/>
              </a:spcAft>
            </a:pPr>
            <a:r>
              <a:rPr lang="en-US" sz="4400" i="1" dirty="0">
                <a:latin typeface="IM FELL Double Pica" panose="02000000000000000000" pitchFamily="2" charset="0"/>
              </a:rPr>
              <a:t> </a:t>
            </a:r>
            <a:r>
              <a:rPr lang="en-US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 FELL Double Pica" panose="02000000000000000000" pitchFamily="2" charset="0"/>
              </a:rPr>
              <a:t>Elements of Newton’s Philosophy</a:t>
            </a:r>
            <a:endParaRPr lang="en-US" sz="4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 FELL Double Pica" panose="02000000000000000000" pitchFamily="2" charset="0"/>
            </a:endParaRPr>
          </a:p>
        </p:txBody>
      </p:sp>
      <p:pic>
        <p:nvPicPr>
          <p:cNvPr id="9218" name="Picture 2" descr="https://historyandhumanities.files.wordpress.com/2013/04/voltai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763" y="1227221"/>
            <a:ext cx="4182532" cy="494974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1811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historyandhumanities.files.wordpress.com/2013/04/voltai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763" y="1227221"/>
            <a:ext cx="4182532" cy="494974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3729" y="679922"/>
            <a:ext cx="8553775" cy="1721602"/>
          </a:xfrm>
        </p:spPr>
        <p:txBody>
          <a:bodyPr>
            <a:noAutofit/>
          </a:bodyPr>
          <a:lstStyle/>
          <a:p>
            <a:r>
              <a:rPr lang="en-US" sz="10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POPULARIZER</a:t>
            </a:r>
            <a:endParaRPr lang="en-US" sz="10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0063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866273"/>
            <a:ext cx="12192000" cy="2313606"/>
          </a:xfrm>
        </p:spPr>
        <p:txBody>
          <a:bodyPr>
            <a:noAutofit/>
          </a:bodyPr>
          <a:lstStyle/>
          <a:p>
            <a:pPr algn="ctr"/>
            <a:r>
              <a:rPr lang="en-US" sz="1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PHILOSOPHE</a:t>
            </a:r>
            <a:endParaRPr lang="en-US" sz="1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517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42" y="794084"/>
            <a:ext cx="6737684" cy="538287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8800" dirty="0" smtClean="0">
                <a:solidFill>
                  <a:srgbClr val="F9E8D7"/>
                </a:solidFill>
              </a:rPr>
              <a:t>Voltaire writing his book on Newton’s philosophy</a:t>
            </a:r>
            <a:endParaRPr lang="en-US" sz="8800" dirty="0">
              <a:solidFill>
                <a:srgbClr val="F9E8D7"/>
              </a:solidFill>
            </a:endParaRPr>
          </a:p>
        </p:txBody>
      </p:sp>
      <p:pic>
        <p:nvPicPr>
          <p:cNvPr id="2052" name="Picture 4" descr="http://upload.wikimedia.org/wikipedia/commons/thumb/c/cb/Voltaire_Philosophy_of_Newton_frontispiece.jpg/640px-Voltaire_Philosophy_of_Newton_frontispie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1" y="240408"/>
            <a:ext cx="4085890" cy="6377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462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947" y="721895"/>
            <a:ext cx="4620127" cy="538287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6600" dirty="0" smtClean="0">
                <a:solidFill>
                  <a:srgbClr val="F9E8D7"/>
                </a:solidFill>
              </a:rPr>
              <a:t>Who</a:t>
            </a:r>
            <a:r>
              <a:rPr lang="en-US" sz="11500" dirty="0" smtClean="0">
                <a:solidFill>
                  <a:srgbClr val="F9E8D7"/>
                </a:solidFill>
              </a:rPr>
              <a:t> </a:t>
            </a:r>
            <a:br>
              <a:rPr lang="en-US" sz="11500" dirty="0" smtClean="0">
                <a:solidFill>
                  <a:srgbClr val="F9E8D7"/>
                </a:solidFill>
              </a:rPr>
            </a:br>
            <a:r>
              <a:rPr lang="en-US" sz="11500" dirty="0" smtClean="0">
                <a:solidFill>
                  <a:srgbClr val="F9E8D7"/>
                </a:solidFill>
              </a:rPr>
              <a:t>is the woman?</a:t>
            </a:r>
            <a:endParaRPr lang="en-US" sz="11500" dirty="0">
              <a:solidFill>
                <a:srgbClr val="F9E8D7"/>
              </a:solidFill>
            </a:endParaRPr>
          </a:p>
        </p:txBody>
      </p:sp>
      <p:pic>
        <p:nvPicPr>
          <p:cNvPr id="2052" name="Picture 4" descr="http://upload.wikimedia.org/wikipedia/commons/thumb/c/cb/Voltaire_Philosophy_of_Newton_frontispiece.jpg/640px-Voltaire_Philosophy_of_Newton_frontispiec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5" t="2409" r="3346" b="42235"/>
          <a:stretch/>
        </p:blipFill>
        <p:spPr bwMode="auto">
          <a:xfrm>
            <a:off x="5317958" y="441533"/>
            <a:ext cx="6569242" cy="6087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495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1360" y="1187116"/>
            <a:ext cx="6720640" cy="2855495"/>
          </a:xfrm>
        </p:spPr>
        <p:txBody>
          <a:bodyPr>
            <a:noAutofit/>
          </a:bodyPr>
          <a:lstStyle/>
          <a:p>
            <a:pPr algn="ctr"/>
            <a:r>
              <a:rPr lang="en-US" sz="11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CHÂTELET</a:t>
            </a:r>
            <a:endParaRPr lang="en-US" sz="11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71360" y="4042611"/>
            <a:ext cx="6720640" cy="21343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French Mathematician, Physicist, and Author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6" descr="http://upload.wikimedia.org/wikipedia/commons/thumb/b/ba/Emilie_Chatelet_portrait_by_Latour.jpg/640px-Emilie_Chatelet_portrait_by_Latou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80" y="365126"/>
            <a:ext cx="5123281" cy="613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 rot="21432327">
            <a:off x="5870140" y="242463"/>
            <a:ext cx="550172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500" b="1" dirty="0">
                <a:solidFill>
                  <a:schemeClr val="accent3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Émilie du </a:t>
            </a:r>
          </a:p>
        </p:txBody>
      </p:sp>
    </p:spTree>
    <p:extLst>
      <p:ext uri="{BB962C8B-B14F-4D97-AF65-F5344CB8AC3E}">
        <p14:creationId xmlns:p14="http://schemas.microsoft.com/office/powerpoint/2010/main" val="182685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upload.wikimedia.org/wikipedia/commons/thumb/b/ba/Emilie_Chatelet_portrait_by_Latour.jpg/640px-Emilie_Chatelet_portrait_by_Latou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80" y="365126"/>
            <a:ext cx="5123281" cy="613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loud Callout 6"/>
          <p:cNvSpPr/>
          <p:nvPr/>
        </p:nvSpPr>
        <p:spPr>
          <a:xfrm>
            <a:off x="5961482" y="649706"/>
            <a:ext cx="4842876" cy="5221706"/>
          </a:xfrm>
          <a:prstGeom prst="cloudCallout">
            <a:avLst>
              <a:gd name="adj1" fmla="val -79492"/>
              <a:gd name="adj2" fmla="val -32892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D'après Maurice Quentin de La Tour, Portrait de Voltaire, détail du visage (château de Ferney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941" y="1314524"/>
            <a:ext cx="2983831" cy="374769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770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19537" y="577517"/>
            <a:ext cx="5558589" cy="5431005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“a great man whose only fault was being a woman.”</a:t>
            </a:r>
          </a:p>
          <a:p>
            <a:pPr marL="0" indent="0">
              <a:buNone/>
            </a:pPr>
            <a:r>
              <a:rPr lang="en-US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7200" b="1" dirty="0" smtClean="0">
                <a:solidFill>
                  <a:srgbClr val="F9E8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-- Voltaire</a:t>
            </a:r>
            <a:endParaRPr lang="en-US" sz="7200" b="1" dirty="0">
              <a:solidFill>
                <a:srgbClr val="F9E8D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6" descr="http://upload.wikimedia.org/wikipedia/commons/thumb/b/ba/Emilie_Chatelet_portrait_by_Latour.jpg/640px-Emilie_Chatelet_portrait_by_Latou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80" y="365126"/>
            <a:ext cx="5123281" cy="613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92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6296" y="1"/>
            <a:ext cx="1949116" cy="6858000"/>
          </a:xfrm>
        </p:spPr>
        <p:txBody>
          <a:bodyPr vert="wordArtVert">
            <a:noAutofit/>
          </a:bodyPr>
          <a:lstStyle/>
          <a:p>
            <a:pPr marL="0" indent="0" algn="ctr">
              <a:buNone/>
            </a:pPr>
            <a:r>
              <a:rPr lang="en-US" sz="9200" dirty="0" smtClean="0">
                <a:solidFill>
                  <a:srgbClr val="F9E8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MUSE</a:t>
            </a:r>
            <a:endParaRPr lang="en-US" sz="9200" dirty="0">
              <a:solidFill>
                <a:srgbClr val="F9E8D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2052" name="Picture 4" descr="http://upload.wikimedia.org/wikipedia/commons/thumb/c/cb/Voltaire_Philosophy_of_Newton_frontispiece.jpg/640px-Voltaire_Philosophy_of_Newton_frontispiec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5" t="2409" r="3346" b="28013"/>
          <a:stretch/>
        </p:blipFill>
        <p:spPr bwMode="auto">
          <a:xfrm>
            <a:off x="5414210" y="303700"/>
            <a:ext cx="5366083" cy="625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8586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947" y="834063"/>
            <a:ext cx="6998817" cy="1721602"/>
          </a:xfrm>
        </p:spPr>
        <p:txBody>
          <a:bodyPr>
            <a:noAutofit/>
          </a:bodyPr>
          <a:lstStyle/>
          <a:p>
            <a:pPr algn="ctr"/>
            <a:r>
              <a:rPr lang="en-US" sz="13000" dirty="0" smtClean="0"/>
              <a:t>ADVOCATE</a:t>
            </a:r>
            <a:endParaRPr lang="en-US" sz="1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754" y="2671011"/>
            <a:ext cx="6469201" cy="33856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1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Religious Toleration</a:t>
            </a:r>
            <a:endParaRPr lang="en-US" sz="11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 descr="https://historyandhumanities.files.wordpress.com/2013/04/voltai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763" y="1227221"/>
            <a:ext cx="4182532" cy="494974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04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946" y="906253"/>
            <a:ext cx="6998817" cy="2294148"/>
          </a:xfrm>
        </p:spPr>
        <p:txBody>
          <a:bodyPr>
            <a:noAutofit/>
          </a:bodyPr>
          <a:lstStyle/>
          <a:p>
            <a:pPr algn="ctr"/>
            <a:r>
              <a:rPr lang="en-US" sz="20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CRITIC</a:t>
            </a:r>
            <a:endParaRPr lang="en-US" sz="20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753" y="3392905"/>
            <a:ext cx="6469201" cy="259155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Christianity</a:t>
            </a:r>
          </a:p>
          <a:p>
            <a:pPr marL="0" indent="0" algn="ctr">
              <a:buNone/>
            </a:pPr>
            <a:r>
              <a:rPr lang="en-US" sz="4400" b="1" dirty="0" smtClean="0">
                <a:solidFill>
                  <a:srgbClr val="F9E8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 FELL Double Pica" panose="02000000000000000000" pitchFamily="2" charset="0"/>
              </a:rPr>
              <a:t>(“Revealed” Religion)</a:t>
            </a:r>
            <a:endParaRPr lang="en-US" sz="4000" b="1" dirty="0">
              <a:solidFill>
                <a:srgbClr val="F9E8D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 FELL Double Pica" panose="02000000000000000000" pitchFamily="2" charset="0"/>
            </a:endParaRPr>
          </a:p>
        </p:txBody>
      </p:sp>
      <p:pic>
        <p:nvPicPr>
          <p:cNvPr id="9218" name="Picture 2" descr="https://historyandhumanities.files.wordpress.com/2013/04/voltai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763" y="1227221"/>
            <a:ext cx="4182532" cy="494974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222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3" b="10944"/>
          <a:stretch/>
        </p:blipFill>
        <p:spPr>
          <a:xfrm>
            <a:off x="0" y="-57150"/>
            <a:ext cx="12192000" cy="69723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2330757"/>
            <a:ext cx="6267450" cy="1958181"/>
          </a:xfrm>
        </p:spPr>
        <p:txBody>
          <a:bodyPr>
            <a:noAutofit/>
          </a:bodyPr>
          <a:lstStyle/>
          <a:p>
            <a:r>
              <a:rPr lang="en-US" sz="16600" dirty="0" smtClean="0">
                <a:ln w="19050"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DEISM</a:t>
            </a:r>
            <a:endParaRPr lang="en-US" sz="16600" dirty="0">
              <a:ln w="19050"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00300" y="4210050"/>
            <a:ext cx="93726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500" b="1" dirty="0" smtClean="0">
                <a:solidFill>
                  <a:srgbClr val="C7DDF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Natural Religion</a:t>
            </a:r>
            <a:endParaRPr lang="en-US" sz="11500" b="1" dirty="0">
              <a:solidFill>
                <a:srgbClr val="C7DDF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" y="6446599"/>
            <a:ext cx="19463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accent6"/>
                </a:solidFill>
              </a:rPr>
              <a:t>Photo by </a:t>
            </a:r>
            <a:r>
              <a:rPr lang="en-US" sz="1600" dirty="0">
                <a:solidFill>
                  <a:schemeClr val="accent6"/>
                </a:solidFill>
                <a:hlinkClick r:id="rId3" tooltip="Go to Giuseppe Milo's photostream"/>
              </a:rPr>
              <a:t>Giuseppe </a:t>
            </a:r>
            <a:r>
              <a:rPr lang="en-US" sz="1600" dirty="0" smtClean="0">
                <a:solidFill>
                  <a:schemeClr val="accent6"/>
                </a:solidFill>
                <a:hlinkClick r:id="rId3" tooltip="Go to Giuseppe Milo's photostream"/>
              </a:rPr>
              <a:t>Milo</a:t>
            </a:r>
            <a:endParaRPr lang="en-US" sz="16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735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6/63/Denis_Diderot_111.PNG/640px-Denis_Diderot_1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763" y="1085850"/>
            <a:ext cx="4262747" cy="529513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150" y="1486642"/>
            <a:ext cx="6762750" cy="1721602"/>
          </a:xfrm>
        </p:spPr>
        <p:txBody>
          <a:bodyPr>
            <a:noAutofit/>
          </a:bodyPr>
          <a:lstStyle/>
          <a:p>
            <a:r>
              <a:rPr lang="en-US" sz="14000" dirty="0" smtClean="0"/>
              <a:t>DIDEROT</a:t>
            </a:r>
            <a:endParaRPr lang="en-US" sz="1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6942" y="3493994"/>
            <a:ext cx="6087036" cy="24678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French Author</a:t>
            </a:r>
          </a:p>
          <a:p>
            <a:pPr marL="0" indent="0" algn="ctr">
              <a:buNone/>
            </a:pPr>
            <a:r>
              <a:rPr lang="en-US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Editor</a:t>
            </a:r>
            <a:endParaRPr lang="en-US" sz="8000" b="1" dirty="0" smtClean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 rot="21414187">
            <a:off x="326114" y="280994"/>
            <a:ext cx="32743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dirty="0" smtClean="0">
                <a:solidFill>
                  <a:srgbClr val="BDD7E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Denis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5967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826041"/>
            <a:ext cx="10515600" cy="149191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is </a:t>
            </a:r>
            <a:r>
              <a:rPr lang="en-US" sz="7200" dirty="0" smtClean="0">
                <a:solidFill>
                  <a:srgbClr val="F9E8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NOT</a:t>
            </a:r>
            <a:r>
              <a:rPr lang="en-US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misspelling.</a:t>
            </a:r>
            <a:endParaRPr lang="en-US" sz="8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866273"/>
            <a:ext cx="12192000" cy="2313606"/>
          </a:xfrm>
        </p:spPr>
        <p:txBody>
          <a:bodyPr>
            <a:noAutofit/>
          </a:bodyPr>
          <a:lstStyle/>
          <a:p>
            <a:pPr algn="ctr"/>
            <a:r>
              <a:rPr lang="en-US" sz="1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PHILOSOPHE</a:t>
            </a:r>
            <a:endParaRPr lang="en-US" sz="1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1298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://upload.wikimedia.org/wikipedia/commons/thumb/2/2b/Encyclopedie_de_D%27Alembert_et_Diderot_-_Premiere_Page_-_ENC_1-NA5.jpg/640px-Encyclopedie_de_D%27Alembert_et_Diderot_-_Premiere_Page_-_ENC_1-NA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" t="453" r="619" b="65102"/>
          <a:stretch/>
        </p:blipFill>
        <p:spPr bwMode="auto">
          <a:xfrm>
            <a:off x="0" y="-19050"/>
            <a:ext cx="12192000" cy="694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030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://upload.wikimedia.org/wikipedia/commons/thumb/2/2b/Encyclopedie_de_D%27Alembert_et_Diderot_-_Premiere_Page_-_ENC_1-NA5.jpg/640px-Encyclopedie_de_D%27Alembert_et_Diderot_-_Premiere_Page_-_ENC_1-NA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5" t="453" r="619" b="65102"/>
          <a:stretch/>
        </p:blipFill>
        <p:spPr bwMode="auto">
          <a:xfrm>
            <a:off x="0" y="-19050"/>
            <a:ext cx="12192000" cy="694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upload.wikimedia.org/wikipedia/commons/thumb/2/2b/Encyclopedie_de_D%27Alembert_et_Diderot_-_Premiere_Page_-_ENC_1-NA5.jpg/640px-Encyclopedie_de_D%27Alembert_et_Diderot_-_Premiere_Page_-_ENC_1-NA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8150" y="407154"/>
            <a:ext cx="11239500" cy="1657350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59223" y="2538208"/>
            <a:ext cx="102018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 FELL Double Pica" panose="02000000000000000000" pitchFamily="2" charset="0"/>
              </a:rPr>
              <a:t>The </a:t>
            </a:r>
            <a:r>
              <a:rPr lang="en-US" sz="4000" b="1" i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 FELL Double Pica" panose="02000000000000000000" pitchFamily="2" charset="0"/>
              </a:rPr>
              <a:t>Encyclopédie</a:t>
            </a:r>
            <a:r>
              <a:rPr lang="en-US" sz="4000" b="1" i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 FELL Double Pica" panose="02000000000000000000" pitchFamily="2" charset="0"/>
              </a:rPr>
              <a:t> </a:t>
            </a:r>
            <a:r>
              <a:rPr lang="en-US" sz="40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 FELL Double Pica" panose="02000000000000000000" pitchFamily="2" charset="0"/>
              </a:rPr>
              <a:t>was a collaborative effort to compile and distribute a wide variety of knowledge from an “enlightened” perspective.</a:t>
            </a:r>
            <a:endParaRPr lang="en-US" sz="40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 FELL Double Pica" panose="02000000000000000000" pitchFamily="2" charset="0"/>
            </a:endParaRPr>
          </a:p>
        </p:txBody>
      </p:sp>
      <p:sp>
        <p:nvSpPr>
          <p:cNvPr id="7" name="Rectangle 8">
            <a:hlinkClick r:id="rId5"/>
          </p:cNvPr>
          <p:cNvSpPr>
            <a:spLocks noChangeArrowheads="1"/>
          </p:cNvSpPr>
          <p:nvPr/>
        </p:nvSpPr>
        <p:spPr bwMode="auto">
          <a:xfrm>
            <a:off x="7524750" y="4968693"/>
            <a:ext cx="4230229" cy="954107"/>
          </a:xfrm>
          <a:prstGeom prst="rect">
            <a:avLst/>
          </a:prstGeom>
          <a:ln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 FELL Double Pica" panose="02000000000000000000" pitchFamily="2" charset="0"/>
              </a:rPr>
              <a:t>The </a:t>
            </a:r>
            <a:r>
              <a:rPr lang="en-US" sz="2800" b="1" i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 FELL Double Pica" panose="02000000000000000000" pitchFamily="2" charset="0"/>
              </a:rPr>
              <a:t>Encyclopedia </a:t>
            </a:r>
            <a:r>
              <a:rPr lang="en-US" sz="28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 FELL Double Pica" panose="02000000000000000000" pitchFamily="2" charset="0"/>
              </a:rPr>
              <a:t>Online:</a:t>
            </a:r>
          </a:p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http://quod.lib.umich.edu/d/did/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877950" y="4984081"/>
            <a:ext cx="624562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 smtClean="0">
                <a:ln>
                  <a:solidFill>
                    <a:sysClr val="windowText" lastClr="0000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4,250 COPIES PRINTED</a:t>
            </a:r>
            <a:endParaRPr lang="en-US" sz="5400" dirty="0">
              <a:ln>
                <a:solidFill>
                  <a:sysClr val="windowText" lastClr="000000"/>
                </a:solidFill>
              </a:ln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826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6/63/Denis_Diderot_111.PNG/640px-Denis_Diderot_1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763" y="1085850"/>
            <a:ext cx="4262747" cy="529513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32663"/>
            <a:ext cx="7359763" cy="3133484"/>
          </a:xfrm>
        </p:spPr>
        <p:txBody>
          <a:bodyPr>
            <a:noAutofit/>
          </a:bodyPr>
          <a:lstStyle/>
          <a:p>
            <a:pPr algn="ctr"/>
            <a:r>
              <a:rPr lang="en-US" sz="24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POET</a:t>
            </a:r>
            <a:endParaRPr lang="en-US" sz="24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4189" y="3669248"/>
            <a:ext cx="611204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“Poetry must have something in it that is barbaric, vast and wild</a:t>
            </a:r>
            <a:r>
              <a:rPr lang="en-US" sz="48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.”  	</a:t>
            </a:r>
            <a:endParaRPr lang="en-US" sz="48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66852" y="5485817"/>
            <a:ext cx="226696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800" b="1" dirty="0">
                <a:solidFill>
                  <a:srgbClr val="BDD7E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-- Diderot</a:t>
            </a:r>
          </a:p>
        </p:txBody>
      </p:sp>
    </p:spTree>
    <p:extLst>
      <p:ext uri="{BB962C8B-B14F-4D97-AF65-F5344CB8AC3E}">
        <p14:creationId xmlns:p14="http://schemas.microsoft.com/office/powerpoint/2010/main" val="276352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4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4854"/>
          <a:stretch/>
        </p:blipFill>
        <p:spPr>
          <a:xfrm>
            <a:off x="0" y="1"/>
            <a:ext cx="6999481" cy="6858000"/>
          </a:xfrm>
        </p:spPr>
      </p:pic>
      <p:sp>
        <p:nvSpPr>
          <p:cNvPr id="5" name="Rectangle 4"/>
          <p:cNvSpPr/>
          <p:nvPr/>
        </p:nvSpPr>
        <p:spPr>
          <a:xfrm>
            <a:off x="10149581" y="6488668"/>
            <a:ext cx="18340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bg2"/>
                </a:solidFill>
              </a:rPr>
              <a:t>Photo by </a:t>
            </a:r>
            <a:r>
              <a:rPr lang="en-US" sz="1600" dirty="0">
                <a:solidFill>
                  <a:schemeClr val="bg2"/>
                </a:solidFill>
                <a:hlinkClick r:id="rId4" tooltip="Go to Jay Bergesen's photostream"/>
              </a:rPr>
              <a:t>Jay </a:t>
            </a:r>
            <a:r>
              <a:rPr lang="en-US" sz="1600" dirty="0" err="1" smtClean="0">
                <a:solidFill>
                  <a:schemeClr val="bg2"/>
                </a:solidFill>
                <a:hlinkClick r:id="rId4" tooltip="Go to Jay Bergesen's photostream"/>
              </a:rPr>
              <a:t>Bergesen</a:t>
            </a:r>
            <a:endParaRPr lang="en-US" sz="1600" dirty="0">
              <a:solidFill>
                <a:schemeClr val="bg2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61811" y="0"/>
            <a:ext cx="1737672" cy="6858001"/>
          </a:xfrm>
          <a:prstGeom prst="rect">
            <a:avLst/>
          </a:prstGeom>
          <a:gradFill flip="none" rotWithShape="1">
            <a:gsLst>
              <a:gs pos="11000">
                <a:srgbClr val="15140E"/>
              </a:gs>
              <a:gs pos="100000">
                <a:srgbClr val="15140E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737684" y="705856"/>
            <a:ext cx="5245925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 hands would plait the priest’s entrails</a:t>
            </a:r>
          </a:p>
          <a:p>
            <a:pPr algn="ctr"/>
            <a:r>
              <a:rPr lang="en-US" sz="54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en-US" sz="54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 want of a rope</a:t>
            </a:r>
          </a:p>
          <a:p>
            <a:pPr algn="ctr"/>
            <a:r>
              <a:rPr lang="en-US" sz="54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sz="54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strangle kings</a:t>
            </a:r>
          </a:p>
          <a:p>
            <a:pPr algn="ctr"/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endParaRPr lang="en-US" sz="1600" dirty="0">
              <a:solidFill>
                <a:schemeClr val="accent4"/>
              </a:solidFill>
            </a:endParaRPr>
          </a:p>
          <a:p>
            <a:pPr algn="ctr"/>
            <a:r>
              <a:rPr lang="en-US" sz="5400" dirty="0" smtClean="0">
                <a:solidFill>
                  <a:schemeClr val="accent4"/>
                </a:solidFill>
              </a:rPr>
              <a:t>	</a:t>
            </a:r>
            <a:r>
              <a:rPr lang="en-US" sz="4000" dirty="0">
                <a:solidFill>
                  <a:schemeClr val="accent6"/>
                </a:solidFill>
              </a:rPr>
              <a:t>-- </a:t>
            </a:r>
            <a:r>
              <a:rPr lang="en-US" sz="4000" dirty="0">
                <a:solidFill>
                  <a:schemeClr val="bg1">
                    <a:lumMod val="95000"/>
                  </a:schemeClr>
                </a:solidFill>
                <a:hlinkClick r:id="rId5"/>
              </a:rPr>
              <a:t>Les </a:t>
            </a:r>
            <a:r>
              <a:rPr lang="en-US" sz="4000" dirty="0" err="1">
                <a:solidFill>
                  <a:schemeClr val="bg1">
                    <a:lumMod val="95000"/>
                  </a:schemeClr>
                </a:solidFill>
                <a:hlinkClick r:id="rId5"/>
              </a:rPr>
              <a:t>Eleutheromanes</a:t>
            </a:r>
            <a:endParaRPr lang="en-US" sz="40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94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7879" r="6623" b="5100"/>
          <a:stretch/>
        </p:blipFill>
        <p:spPr>
          <a:xfrm>
            <a:off x="-24063" y="-48126"/>
            <a:ext cx="12216063" cy="6906126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13462" y="838186"/>
            <a:ext cx="10515600" cy="2333959"/>
          </a:xfrm>
        </p:spPr>
        <p:txBody>
          <a:bodyPr>
            <a:noAutofit/>
          </a:bodyPr>
          <a:lstStyle/>
          <a:p>
            <a:r>
              <a:rPr lang="en-US" sz="16600" dirty="0" smtClean="0">
                <a:ln w="38100">
                  <a:solidFill>
                    <a:schemeClr val="accent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CONTEXT</a:t>
            </a:r>
            <a:endParaRPr lang="en-US" sz="16600" dirty="0">
              <a:ln w="38100">
                <a:solidFill>
                  <a:schemeClr val="accent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141452" y="6392416"/>
            <a:ext cx="1975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Photo by </a:t>
            </a:r>
            <a:r>
              <a:rPr lang="en-US" dirty="0">
                <a:solidFill>
                  <a:schemeClr val="accent6"/>
                </a:solidFill>
                <a:hlinkClick r:id="rId3" tooltip="Go to Caitee Smith's photostream"/>
              </a:rPr>
              <a:t>Caitee </a:t>
            </a:r>
            <a:r>
              <a:rPr lang="en-US" dirty="0" smtClean="0">
                <a:solidFill>
                  <a:schemeClr val="accent6"/>
                </a:solidFill>
                <a:hlinkClick r:id="rId3" tooltip="Go to Caitee Smith's photostream"/>
              </a:rPr>
              <a:t>Smith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16968" y="4539916"/>
            <a:ext cx="37378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chemeClr val="accent1"/>
                </a:solidFill>
              </a:rPr>
              <a:t>Carnival</a:t>
            </a:r>
            <a:endParaRPr lang="en-US" sz="96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29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-1" y="3519464"/>
            <a:ext cx="7359763" cy="31334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9E8D7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PRANKSTER</a:t>
            </a:r>
            <a:endParaRPr lang="en-US" sz="1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://upload.wikimedia.org/wikipedia/commons/thumb/6/63/Denis_Diderot_111.PNG/640px-Denis_Diderot_1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763" y="1085850"/>
            <a:ext cx="4262747" cy="529513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52978"/>
            <a:ext cx="7359763" cy="3133484"/>
          </a:xfrm>
        </p:spPr>
        <p:txBody>
          <a:bodyPr>
            <a:noAutofit/>
          </a:bodyPr>
          <a:lstStyle/>
          <a:p>
            <a:pPr algn="ctr"/>
            <a:r>
              <a:rPr lang="en-US" sz="16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AUTHOR</a:t>
            </a:r>
            <a:endParaRPr lang="en-US" sz="16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36619" y="2092806"/>
            <a:ext cx="2486526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900" b="1" dirty="0">
                <a:solidFill>
                  <a:schemeClr val="accent3"/>
                </a:solidFill>
                <a:effectLst>
                  <a:glow rad="101600">
                    <a:schemeClr val="accent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</a:t>
            </a:r>
          </a:p>
        </p:txBody>
      </p:sp>
    </p:spTree>
    <p:extLst>
      <p:ext uri="{BB962C8B-B14F-4D97-AF65-F5344CB8AC3E}">
        <p14:creationId xmlns:p14="http://schemas.microsoft.com/office/powerpoint/2010/main" val="252354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7" t="11403" r="197" b="12807"/>
          <a:stretch/>
        </p:blipFill>
        <p:spPr>
          <a:xfrm>
            <a:off x="0" y="-48126"/>
            <a:ext cx="12192000" cy="693018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2952" y="4698694"/>
            <a:ext cx="10515600" cy="1325563"/>
          </a:xfrm>
        </p:spPr>
        <p:txBody>
          <a:bodyPr>
            <a:noAutofit/>
          </a:bodyPr>
          <a:lstStyle/>
          <a:p>
            <a:r>
              <a:rPr lang="en-US" sz="12600" b="1" i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 Nun</a:t>
            </a:r>
            <a:endParaRPr lang="en-US" sz="12600" b="1" i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818316" y="6376740"/>
            <a:ext cx="21452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Photo by </a:t>
            </a:r>
            <a:r>
              <a:rPr lang="en-US" sz="1400" dirty="0">
                <a:solidFill>
                  <a:srgbClr val="212124"/>
                </a:solidFill>
              </a:rPr>
              <a:t>Robert Frank </a:t>
            </a:r>
            <a:r>
              <a:rPr lang="en-US" sz="1400" dirty="0" smtClean="0">
                <a:solidFill>
                  <a:srgbClr val="212124"/>
                </a:solidFill>
              </a:rPr>
              <a:t>Gabriel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7028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" t="32128" r="17537"/>
          <a:stretch/>
        </p:blipFill>
        <p:spPr>
          <a:xfrm>
            <a:off x="-24064" y="-48127"/>
            <a:ext cx="12416589" cy="693018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327" y="605756"/>
            <a:ext cx="6136106" cy="3773738"/>
          </a:xfrm>
        </p:spPr>
        <p:txBody>
          <a:bodyPr>
            <a:noAutofit/>
          </a:bodyPr>
          <a:lstStyle/>
          <a:p>
            <a:r>
              <a:rPr lang="en-US" sz="18400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HAHA</a:t>
            </a:r>
            <a:r>
              <a:rPr lang="en-US" sz="19900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6600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8000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 FUNNY</a:t>
            </a:r>
            <a:endParaRPr lang="en-US" sz="8000" dirty="0">
              <a:ln>
                <a:solidFill>
                  <a:schemeClr val="accent1">
                    <a:lumMod val="50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96000" y="6424863"/>
            <a:ext cx="2662989" cy="372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smtClean="0">
                <a:solidFill>
                  <a:schemeClr val="accent6"/>
                </a:solidFill>
              </a:rPr>
              <a:t>Photo by </a:t>
            </a:r>
            <a:r>
              <a:rPr lang="en-US" dirty="0" smtClean="0">
                <a:solidFill>
                  <a:schemeClr val="accent6"/>
                </a:solidFill>
                <a:hlinkClick r:id="rId3" tooltip="Go to carrotmadman6's photostream"/>
              </a:rPr>
              <a:t>carrotmadman6</a:t>
            </a:r>
            <a:endParaRPr 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27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upload.wikimedia.org/wikipedia/commons/0/06/Profile_portrait_of_Catherine_II_by_Fedor_Rokotov_%281763%2C_Tretyakov_gallery%2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  <a14:imgEffect>
                      <a14:sharpenSoften amount="-25000"/>
                    </a14:imgEffect>
                    <a14:imgEffect>
                      <a14:colorTemperature colorTemp="295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012" r="17577" b="38101"/>
          <a:stretch/>
        </p:blipFill>
        <p:spPr bwMode="auto">
          <a:xfrm>
            <a:off x="-1" y="-1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6199" y="323850"/>
            <a:ext cx="6724652" cy="4076700"/>
          </a:xfrm>
        </p:spPr>
        <p:txBody>
          <a:bodyPr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sz="13800" dirty="0" smtClean="0">
                <a:effectLst>
                  <a:glow rad="101600">
                    <a:schemeClr val="accent3">
                      <a:lumMod val="10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EXPECTO </a:t>
            </a:r>
            <a:r>
              <a:rPr lang="en-US" sz="9600" dirty="0" smtClean="0">
                <a:effectLst>
                  <a:glow rad="101600">
                    <a:schemeClr val="accent3">
                      <a:lumMod val="10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PATRONUM!</a:t>
            </a:r>
            <a:endParaRPr lang="en-US" sz="9600" dirty="0">
              <a:effectLst>
                <a:glow rad="101600">
                  <a:schemeClr val="accent3">
                    <a:lumMod val="10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3706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upload.wikimedia.org/wikipedia/commons/0/06/Profile_portrait_of_Catherine_II_by_Fedor_Rokotov_%281763%2C_Tretyakov_gallery%2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  <a14:imgEffect>
                      <a14:sharpenSoften amount="-25000"/>
                    </a14:imgEffect>
                    <a14:imgEffect>
                      <a14:colorTemperature colorTemp="295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012" r="17577" b="38101"/>
          <a:stretch/>
        </p:blipFill>
        <p:spPr bwMode="auto">
          <a:xfrm>
            <a:off x="-1" y="-1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14700" y="3829051"/>
            <a:ext cx="8153399" cy="2135408"/>
          </a:xfrm>
        </p:spPr>
        <p:txBody>
          <a:bodyPr>
            <a:noAutofit/>
          </a:bodyPr>
          <a:lstStyle/>
          <a:p>
            <a:r>
              <a:rPr lang="en-US" sz="14400" dirty="0" smtClean="0">
                <a:effectLst>
                  <a:glow rad="101600">
                    <a:schemeClr val="accent3">
                      <a:lumMod val="10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PATRONUS</a:t>
            </a:r>
            <a:endParaRPr lang="en-US" sz="14400" dirty="0">
              <a:effectLst>
                <a:glow rad="101600">
                  <a:schemeClr val="accent3">
                    <a:lumMod val="10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8221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66273"/>
            <a:ext cx="12192000" cy="2313606"/>
          </a:xfrm>
        </p:spPr>
        <p:txBody>
          <a:bodyPr>
            <a:noAutofit/>
          </a:bodyPr>
          <a:lstStyle/>
          <a:p>
            <a:pPr algn="ctr"/>
            <a:r>
              <a:rPr lang="en-US" sz="1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PHILOSOPHE</a:t>
            </a:r>
            <a:endParaRPr lang="en-US" sz="1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8464" y="3416969"/>
            <a:ext cx="6545178" cy="251936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It’s </a:t>
            </a:r>
            <a:r>
              <a:rPr lang="en-US" sz="8000" dirty="0" smtClean="0">
                <a:solidFill>
                  <a:srgbClr val="F9E8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FRENCH </a:t>
            </a:r>
            <a:r>
              <a:rPr lang="en-US" sz="6600" dirty="0" smtClean="0">
                <a:solidFill>
                  <a:srgbClr val="F9E8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en-US" sz="6600" dirty="0" smtClean="0">
                <a:solidFill>
                  <a:srgbClr val="F9E8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en-US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philosopher.</a:t>
            </a:r>
            <a:endParaRPr lang="en-US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7" t="4346" r="6772" b="19143"/>
          <a:stretch/>
        </p:blipFill>
        <p:spPr>
          <a:xfrm>
            <a:off x="7483642" y="3007648"/>
            <a:ext cx="3207418" cy="32379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9" t="85910" r="40456" b="3263"/>
          <a:stretch/>
        </p:blipFill>
        <p:spPr>
          <a:xfrm>
            <a:off x="9384632" y="6245612"/>
            <a:ext cx="2612856" cy="61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5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0/06/Profile_portrait_of_Catherine_II_by_Fedor_Rokotov_%281763%2C_Tretyakov_gallery%2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12" r="17577" b="38101"/>
          <a:stretch/>
        </p:blipFill>
        <p:spPr bwMode="auto">
          <a:xfrm>
            <a:off x="-1" y="-1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1247995"/>
            <a:ext cx="5848350" cy="1325563"/>
          </a:xfrm>
        </p:spPr>
        <p:txBody>
          <a:bodyPr>
            <a:noAutofit/>
          </a:bodyPr>
          <a:lstStyle/>
          <a:p>
            <a:r>
              <a:rPr lang="en-US" sz="1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PATRONUS</a:t>
            </a:r>
            <a:endParaRPr lang="en-US" sz="1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 rot="21321401">
            <a:off x="927408" y="2175073"/>
            <a:ext cx="4777711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0" b="1" dirty="0" smtClean="0">
                <a:solidFill>
                  <a:srgbClr val="BDD7E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elle" panose="02000505020000020002" pitchFamily="2" charset="0"/>
              </a:rPr>
              <a:t>Patroness</a:t>
            </a:r>
            <a:endParaRPr lang="en-US" sz="105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486103" y="1835369"/>
            <a:ext cx="5495596" cy="0"/>
          </a:xfrm>
          <a:prstGeom prst="line">
            <a:avLst/>
          </a:prstGeom>
          <a:ln w="1524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4933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0/06/Profile_portrait_of_Catherine_II_by_Fedor_Rokotov_%281763%2C_Tretyakov_gallery%2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12" r="17577" b="38101"/>
          <a:stretch/>
        </p:blipFill>
        <p:spPr bwMode="auto">
          <a:xfrm>
            <a:off x="-1" y="-1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6250" y="781050"/>
            <a:ext cx="57721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 FELL Double Pica" panose="020B0604020202020204" charset="0"/>
              </a:rPr>
              <a:t>When Catherine the Great heard that Diderot was broke, she bought his library… then paid him “to be her librarian.” </a:t>
            </a:r>
            <a:endParaRPr lang="en-US" sz="36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 FELL Double Pica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56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Montesquieu-d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0404" y="2177176"/>
            <a:ext cx="3509044" cy="423159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3542" y="2177176"/>
            <a:ext cx="3197679" cy="423159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3251"/>
            <a:ext cx="12192000" cy="1668391"/>
          </a:xfrm>
        </p:spPr>
        <p:txBody>
          <a:bodyPr>
            <a:noAutofit/>
          </a:bodyPr>
          <a:lstStyle/>
          <a:p>
            <a:pPr algn="ctr"/>
            <a:r>
              <a:rPr lang="en-US" sz="11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POLITICAL THEORY</a:t>
            </a:r>
            <a:endParaRPr lang="en-US" sz="11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942" y="2125512"/>
            <a:ext cx="4200605" cy="404791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elle" panose="02000505020000020002" pitchFamily="2" charset="0"/>
              </a:rPr>
              <a:t>Montesquieu</a:t>
            </a:r>
            <a:r>
              <a:rPr lang="en-US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elle" panose="02000505020000020002" pitchFamily="2" charset="0"/>
              </a:rPr>
              <a:t> &amp; Rousseau</a:t>
            </a:r>
            <a:endParaRPr lang="en-US"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elle" panose="02000505020000020002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909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Montesquieu-d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3503" y="1767000"/>
            <a:ext cx="3870396" cy="4667353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7612" y="570980"/>
            <a:ext cx="8305800" cy="1668391"/>
          </a:xfrm>
        </p:spPr>
        <p:txBody>
          <a:bodyPr>
            <a:noAutofit/>
          </a:bodyPr>
          <a:lstStyle/>
          <a:p>
            <a:pPr algn="ctr"/>
            <a:r>
              <a:rPr lang="en-US" sz="11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MONTESQUIEU</a:t>
            </a:r>
            <a:endParaRPr lang="en-US" sz="1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765" y="2313768"/>
            <a:ext cx="6925235" cy="367595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elle" panose="02000505020000020002" pitchFamily="2" charset="0"/>
              </a:rPr>
              <a:t>The Spirit </a:t>
            </a:r>
          </a:p>
          <a:p>
            <a:pPr marL="0" indent="0" algn="ctr">
              <a:buNone/>
            </a:pPr>
            <a:r>
              <a:rPr lang="en-US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elle" panose="02000505020000020002" pitchFamily="2" charset="0"/>
              </a:rPr>
              <a:t>of the </a:t>
            </a:r>
            <a:r>
              <a:rPr lang="en-US" sz="1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elle" panose="02000505020000020002" pitchFamily="2" charset="0"/>
              </a:rPr>
              <a:t>Laws</a:t>
            </a:r>
            <a:endParaRPr lang="en-US" sz="1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elle" panose="02000505020000020002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81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Montesquieu-d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3503" y="1767000"/>
            <a:ext cx="3870396" cy="4667353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7612" y="570980"/>
            <a:ext cx="8305800" cy="1668391"/>
          </a:xfrm>
        </p:spPr>
        <p:txBody>
          <a:bodyPr>
            <a:noAutofit/>
          </a:bodyPr>
          <a:lstStyle/>
          <a:p>
            <a:pPr algn="ctr"/>
            <a:r>
              <a:rPr lang="en-US" sz="11100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GOVERNMENT</a:t>
            </a:r>
            <a:endParaRPr lang="en-US" sz="16000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3400" y="2239371"/>
            <a:ext cx="6898341" cy="367595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88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elle" panose="02000505020000020002" pitchFamily="2" charset="0"/>
              </a:rPr>
              <a:t>Organized on Enlightenment Principles</a:t>
            </a:r>
            <a:endParaRPr lang="en-US" sz="88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elle" panose="02000505020000020002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24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55" y="888085"/>
            <a:ext cx="5253621" cy="5253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279777" y="3811068"/>
            <a:ext cx="5004272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 FELL Double Pica" panose="02000000000000000000" pitchFamily="2" charset="0"/>
              </a:rPr>
              <a:t>LEGISLATIVE</a:t>
            </a:r>
          </a:p>
          <a:p>
            <a:pPr algn="ctr">
              <a:spcAft>
                <a:spcPts val="1200"/>
              </a:spcAft>
            </a:pPr>
            <a:r>
              <a:rPr lang="en-US" sz="4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 FELL Double Pica" panose="02000000000000000000" pitchFamily="2" charset="0"/>
              </a:rPr>
              <a:t>EXECUTIVE</a:t>
            </a:r>
          </a:p>
          <a:p>
            <a:pPr algn="ctr">
              <a:spcAft>
                <a:spcPts val="1200"/>
              </a:spcAft>
            </a:pPr>
            <a:r>
              <a:rPr lang="en-US" sz="4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 FELL Double Pica" panose="02000000000000000000" pitchFamily="2" charset="0"/>
              </a:rPr>
              <a:t>JUDICIAL</a:t>
            </a:r>
            <a:endParaRPr lang="en-US" sz="4400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 FELL Double Pica" panose="02000000000000000000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 rot="21374067">
            <a:off x="5133449" y="1646782"/>
            <a:ext cx="6424050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300" b="1" dirty="0">
                <a:solidFill>
                  <a:srgbClr val="BDD7E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of Powers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10989" y="6184484"/>
            <a:ext cx="45591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 FELL Double Pica" panose="02000000000000000000" pitchFamily="2" charset="0"/>
              </a:rPr>
              <a:t>Martha </a:t>
            </a:r>
            <a:r>
              <a:rPr lang="en-US" sz="1400" dirty="0" err="1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 FELL Double Pica" panose="02000000000000000000" pitchFamily="2" charset="0"/>
              </a:rPr>
              <a:t>Ormiston</a:t>
            </a:r>
            <a:r>
              <a:rPr lang="en-US" sz="1400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 FELL Double Pica" panose="02000000000000000000" pitchFamily="2" charset="0"/>
              </a:rPr>
              <a:t> (Noun Project)</a:t>
            </a:r>
            <a:endParaRPr lang="en-US" sz="1400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 FELL Double Pica" panose="02000000000000000000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6612" y="570980"/>
            <a:ext cx="9045388" cy="2064644"/>
          </a:xfrm>
        </p:spPr>
        <p:txBody>
          <a:bodyPr>
            <a:noAutofit/>
          </a:bodyPr>
          <a:lstStyle/>
          <a:p>
            <a:pPr algn="ctr">
              <a:lnSpc>
                <a:spcPct val="75000"/>
              </a:lnSpc>
            </a:pPr>
            <a:r>
              <a:rPr lang="en-US" sz="12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SEPARATION</a:t>
            </a:r>
            <a:endParaRPr lang="en-US" sz="125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5903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7410022"/>
              </p:ext>
            </p:extLst>
          </p:nvPr>
        </p:nvGraphicFramePr>
        <p:xfrm>
          <a:off x="793750" y="3031287"/>
          <a:ext cx="10655301" cy="3064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51767"/>
                <a:gridCol w="3551767"/>
                <a:gridCol w="3551767"/>
              </a:tblGrid>
              <a:tr h="950163">
                <a:tc>
                  <a:txBody>
                    <a:bodyPr/>
                    <a:lstStyle/>
                    <a:p>
                      <a:pPr algn="ctr"/>
                      <a:r>
                        <a:rPr lang="en-US" sz="51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LEGISLATIVE</a:t>
                      </a:r>
                      <a:endParaRPr lang="en-US" sz="51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1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EXECUTIVE</a:t>
                      </a:r>
                      <a:endParaRPr lang="en-US" sz="51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1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JUDICIAL</a:t>
                      </a:r>
                      <a:endParaRPr lang="en-US" sz="51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anchor="ctr"/>
                </a:tc>
              </a:tr>
              <a:tr h="2114385">
                <a:tc>
                  <a:txBody>
                    <a:bodyPr/>
                    <a:lstStyle/>
                    <a:p>
                      <a:pPr algn="ctr"/>
                      <a:endParaRPr lang="en-US" sz="6000" dirty="0">
                        <a:latin typeface="IM FELL Double Pica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0" dirty="0">
                        <a:latin typeface="IM FELL Double Pica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6000" dirty="0">
                        <a:latin typeface="IM FELL Double Pica" panose="020B060402020202020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89" y="404011"/>
            <a:ext cx="9045388" cy="2064644"/>
          </a:xfrm>
        </p:spPr>
        <p:txBody>
          <a:bodyPr>
            <a:noAutofit/>
          </a:bodyPr>
          <a:lstStyle/>
          <a:p>
            <a:pPr algn="ctr">
              <a:lnSpc>
                <a:spcPct val="75000"/>
              </a:lnSpc>
            </a:pPr>
            <a:r>
              <a:rPr lang="en-US" sz="1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SEPARATION</a:t>
            </a:r>
            <a:endParaRPr lang="en-US" sz="130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 rot="21374067">
            <a:off x="4676249" y="1093275"/>
            <a:ext cx="64240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dirty="0">
                <a:solidFill>
                  <a:srgbClr val="BDD7E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of Powers</a:t>
            </a:r>
            <a:endParaRPr lang="en-US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2651" y="341313"/>
            <a:ext cx="20574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844532" y="4074791"/>
            <a:ext cx="34607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000" dirty="0">
                <a:solidFill>
                  <a:srgbClr val="181818"/>
                </a:solidFill>
                <a:latin typeface="IM FELL Double Pica" panose="020B0604020202020204" charset="0"/>
              </a:rPr>
              <a:t>Makes Laws</a:t>
            </a:r>
            <a:endParaRPr lang="en-US" sz="6000" dirty="0">
              <a:solidFill>
                <a:srgbClr val="181818"/>
              </a:solidFill>
              <a:latin typeface="IM FELL Double Pica" panose="020B060402020202020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24350" y="4074791"/>
            <a:ext cx="358297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000" dirty="0">
                <a:solidFill>
                  <a:srgbClr val="181818"/>
                </a:solidFill>
                <a:latin typeface="IM FELL Double Pica" panose="020B0604020202020204" charset="0"/>
              </a:rPr>
              <a:t>Enforces Laws</a:t>
            </a:r>
            <a:endParaRPr lang="en-US" sz="6000" dirty="0">
              <a:solidFill>
                <a:srgbClr val="181818"/>
              </a:solidFill>
              <a:latin typeface="IM FELL Double Pica" panose="020B060402020202020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907324" y="4074791"/>
            <a:ext cx="357644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000" dirty="0">
                <a:solidFill>
                  <a:srgbClr val="181818"/>
                </a:solidFill>
                <a:latin typeface="IM FELL Double Pica" panose="020B0604020202020204" charset="0"/>
              </a:rPr>
              <a:t>Judges Disputes</a:t>
            </a:r>
            <a:endParaRPr lang="en-US" sz="6000" dirty="0">
              <a:solidFill>
                <a:srgbClr val="181818"/>
              </a:solidFill>
              <a:latin typeface="IM FELL Double Pica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54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3" b="4090"/>
          <a:stretch/>
        </p:blipFill>
        <p:spPr>
          <a:xfrm>
            <a:off x="585817" y="0"/>
            <a:ext cx="11020365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0650" y="4476751"/>
            <a:ext cx="10439400" cy="1652588"/>
          </a:xfrm>
        </p:spPr>
        <p:txBody>
          <a:bodyPr>
            <a:noAutofit/>
          </a:bodyPr>
          <a:lstStyle/>
          <a:p>
            <a:r>
              <a:rPr lang="en-US" sz="15000" dirty="0" smtClean="0">
                <a:ln w="38100">
                  <a:solidFill>
                    <a:schemeClr val="bg2"/>
                  </a:solidFill>
                </a:ln>
                <a:solidFill>
                  <a:schemeClr val="accent1">
                    <a:lumMod val="50000"/>
                  </a:schemeClr>
                </a:solidFill>
              </a:rPr>
              <a:t>JEALOUSY</a:t>
            </a:r>
            <a:endParaRPr lang="en-US" sz="15000" dirty="0">
              <a:ln w="38100">
                <a:solidFill>
                  <a:schemeClr val="bg2"/>
                </a:solidFill>
              </a:ln>
              <a:solidFill>
                <a:schemeClr val="accent1">
                  <a:lumMod val="50000"/>
                </a:schemeClr>
              </a:solidFill>
            </a:endParaRPr>
          </a:p>
        </p:txBody>
      </p:sp>
      <p:sp useBgFill="1">
        <p:nvSpPr>
          <p:cNvPr id="5" name="Rectangle 4"/>
          <p:cNvSpPr/>
          <p:nvPr/>
        </p:nvSpPr>
        <p:spPr>
          <a:xfrm>
            <a:off x="11068050" y="-533400"/>
            <a:ext cx="1257300" cy="7905750"/>
          </a:xfrm>
          <a:prstGeom prst="rect">
            <a:avLst/>
          </a:prstGeom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" name="Rectangle 5"/>
          <p:cNvSpPr/>
          <p:nvPr/>
        </p:nvSpPr>
        <p:spPr>
          <a:xfrm>
            <a:off x="-145241" y="-533400"/>
            <a:ext cx="1257300" cy="7905750"/>
          </a:xfrm>
          <a:prstGeom prst="rect">
            <a:avLst/>
          </a:prstGeom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138267" y="6549271"/>
            <a:ext cx="22645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accent6"/>
                </a:solidFill>
              </a:rPr>
              <a:t>Photo by </a:t>
            </a:r>
            <a:r>
              <a:rPr lang="en-US" sz="1400" dirty="0">
                <a:solidFill>
                  <a:schemeClr val="accent6"/>
                </a:solidFill>
                <a:hlinkClick r:id="rId3"/>
              </a:rPr>
              <a:t>Nicoleta </a:t>
            </a:r>
            <a:r>
              <a:rPr lang="en-US" sz="1400" dirty="0" smtClean="0">
                <a:solidFill>
                  <a:schemeClr val="accent6"/>
                </a:solidFill>
                <a:hlinkClick r:id="rId3"/>
              </a:rPr>
              <a:t>Ifrim-Ionescu</a:t>
            </a:r>
            <a:endParaRPr lang="en-US" sz="14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49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6612" y="570980"/>
            <a:ext cx="9045388" cy="2064644"/>
          </a:xfrm>
        </p:spPr>
        <p:txBody>
          <a:bodyPr>
            <a:noAutofit/>
          </a:bodyPr>
          <a:lstStyle/>
          <a:p>
            <a:pPr algn="ctr">
              <a:lnSpc>
                <a:spcPct val="75000"/>
              </a:lnSpc>
            </a:pPr>
            <a:r>
              <a:rPr lang="en-US" sz="1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CHECKS</a:t>
            </a:r>
            <a:endParaRPr lang="en-US" sz="180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11069" y="3828921"/>
            <a:ext cx="5164432" cy="2356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5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 FELL Double Pica" panose="02000000000000000000" pitchFamily="2" charset="0"/>
              </a:rPr>
              <a:t>Each branch has oversight over the other branches.</a:t>
            </a:r>
            <a:endParaRPr lang="en-US" sz="5400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 FELL Double Pica" panose="02000000000000000000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 rot="21374067">
            <a:off x="5133449" y="1785281"/>
            <a:ext cx="642405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500" b="1" dirty="0" smtClean="0">
                <a:solidFill>
                  <a:srgbClr val="BDD7E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&amp; Balances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1283368" y="6031832"/>
            <a:ext cx="26950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 FELL Double Pica" panose="02000000000000000000" pitchFamily="2" charset="0"/>
              </a:rPr>
              <a:t>Erin Gillaspy (The Noun Project)</a:t>
            </a:r>
            <a:endParaRPr lang="en-US" sz="1400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 FELL Double Pica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4176"/>
          <a:stretch/>
        </p:blipFill>
        <p:spPr>
          <a:xfrm>
            <a:off x="20832" y="1574427"/>
            <a:ext cx="5218628" cy="445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77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000">
              <a:schemeClr val="accent4"/>
            </a:gs>
            <a:gs pos="44000">
              <a:schemeClr val="accent4">
                <a:lumMod val="40000"/>
                <a:lumOff val="60000"/>
              </a:schemeClr>
            </a:gs>
            <a:gs pos="95000">
              <a:schemeClr val="accent4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0897463">
            <a:off x="-1305829" y="257241"/>
            <a:ext cx="13581545" cy="4892675"/>
          </a:xfrm>
        </p:spPr>
        <p:txBody>
          <a:bodyPr>
            <a:noAutofit/>
          </a:bodyPr>
          <a:lstStyle/>
          <a:p>
            <a:pPr algn="ctr"/>
            <a:r>
              <a:rPr lang="en-US" sz="30000" dirty="0" smtClean="0">
                <a:solidFill>
                  <a:srgbClr val="7632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malite Rifle" panose="02000000000000000000" pitchFamily="2" charset="0"/>
              </a:rPr>
              <a:t>VETO</a:t>
            </a:r>
            <a:endParaRPr lang="en-US" sz="30000" dirty="0">
              <a:solidFill>
                <a:srgbClr val="76323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malite Rifle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17958" y="4427621"/>
            <a:ext cx="6204281" cy="218247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6600" b="1" dirty="0" smtClean="0">
                <a:solidFill>
                  <a:schemeClr val="accent1"/>
                </a:solidFill>
                <a:latin typeface="IM FELL Double Pica" panose="02000000000000000000" pitchFamily="2" charset="0"/>
              </a:rPr>
              <a:t>Executive Checks the Legislative</a:t>
            </a:r>
            <a:endParaRPr lang="en-US" sz="6600" b="1" dirty="0">
              <a:solidFill>
                <a:schemeClr val="accent1"/>
              </a:solidFill>
              <a:latin typeface="IM FELL Double Pic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37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66273"/>
            <a:ext cx="12192000" cy="2313606"/>
          </a:xfrm>
        </p:spPr>
        <p:txBody>
          <a:bodyPr>
            <a:noAutofit/>
          </a:bodyPr>
          <a:lstStyle/>
          <a:p>
            <a:pPr algn="ctr"/>
            <a:r>
              <a:rPr lang="en-US" sz="1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PHILOSOPHE</a:t>
            </a:r>
            <a:endParaRPr lang="en-US" sz="1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4063" y="3728037"/>
            <a:ext cx="12167937" cy="30554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9E8D7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smtClean="0">
                <a:effectLst>
                  <a:glow rad="101600">
                    <a:schemeClr val="accent5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ENLIGHTENMENT PHILOSOPHER</a:t>
            </a:r>
            <a:endParaRPr lang="en-US" sz="7200" dirty="0">
              <a:effectLst>
                <a:glow rad="101600">
                  <a:schemeClr val="accent5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 rot="21378873">
            <a:off x="3229599" y="914677"/>
            <a:ext cx="5732801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4400" b="1" dirty="0" smtClean="0">
                <a:solidFill>
                  <a:srgbClr val="BDD7E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7448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/>
            </a:gs>
            <a:gs pos="70000">
              <a:schemeClr val="accent6"/>
            </a:gs>
            <a:gs pos="29000">
              <a:schemeClr val="accent6"/>
            </a:gs>
            <a:gs pos="100000">
              <a:schemeClr val="accent2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79625"/>
            <a:ext cx="12192000" cy="2492375"/>
          </a:xfrm>
        </p:spPr>
        <p:txBody>
          <a:bodyPr>
            <a:noAutofit/>
          </a:bodyPr>
          <a:lstStyle/>
          <a:p>
            <a:pPr algn="ctr"/>
            <a:r>
              <a:rPr lang="en-US" sz="18000" dirty="0" smtClean="0">
                <a:solidFill>
                  <a:schemeClr val="accent1"/>
                </a:solidFill>
              </a:rPr>
              <a:t>EMPIRICISM</a:t>
            </a:r>
            <a:endParaRPr lang="en-US" sz="18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96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43000"/>
            <a:ext cx="10515600" cy="486251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5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 FELL Double Pica" panose="02000000000000000000" pitchFamily="2" charset="0"/>
              </a:rPr>
              <a:t>Universal </a:t>
            </a:r>
            <a:r>
              <a:rPr lang="en-US" sz="57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 FELL Double Pica" panose="02000000000000000000" pitchFamily="2" charset="0"/>
              </a:rPr>
              <a:t>experience</a:t>
            </a:r>
            <a:r>
              <a:rPr lang="en-US" sz="5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 FELL Double Pica" panose="02000000000000000000" pitchFamily="2" charset="0"/>
              </a:rPr>
              <a:t>, in all ages and countries, however, teaches that </a:t>
            </a:r>
            <a:endParaRPr lang="en-US" sz="57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 FELL Double Pica" panose="02000000000000000000" pitchFamily="2" charset="0"/>
            </a:endParaRPr>
          </a:p>
          <a:p>
            <a:pPr marL="0" indent="0">
              <a:buNone/>
            </a:pPr>
            <a:r>
              <a:rPr lang="en-US" sz="48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POWER can </a:t>
            </a:r>
            <a:r>
              <a:rPr lang="en-US" sz="48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only be restrained by </a:t>
            </a:r>
            <a:r>
              <a:rPr lang="en-US" sz="48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POWER </a:t>
            </a:r>
            <a:r>
              <a:rPr lang="en-US" sz="5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 FELL Double Pica" panose="02000000000000000000" pitchFamily="2" charset="0"/>
              </a:rPr>
              <a:t>and </a:t>
            </a:r>
            <a:r>
              <a:rPr lang="en-US" sz="5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 FELL Double Pica" panose="02000000000000000000" pitchFamily="2" charset="0"/>
              </a:rPr>
              <a:t>not by reason and </a:t>
            </a:r>
            <a:r>
              <a:rPr lang="en-US" sz="5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 FELL Double Pica" panose="02000000000000000000" pitchFamily="2" charset="0"/>
              </a:rPr>
              <a:t>justice.</a:t>
            </a:r>
          </a:p>
          <a:p>
            <a:pPr marL="0" indent="0">
              <a:buNone/>
            </a:pP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 FELL Double Pica" panose="02000000000000000000" pitchFamily="2" charset="0"/>
              </a:rPr>
              <a:t> </a:t>
            </a:r>
          </a:p>
          <a:p>
            <a:pPr marL="0" indent="0">
              <a:buNone/>
            </a:pPr>
            <a:r>
              <a:rPr lang="en-US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 FELL Double Pica" panose="02000000000000000000" pitchFamily="2" charset="0"/>
              </a:rPr>
              <a:t>	</a:t>
            </a:r>
            <a:r>
              <a:rPr lang="en-US" sz="3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 FELL Double Pica" panose="02000000000000000000" pitchFamily="2" charset="0"/>
              </a:rPr>
              <a:t>		-- </a:t>
            </a:r>
            <a:r>
              <a:rPr lang="en-US" sz="3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 FELL Double Pica" panose="02000000000000000000" pitchFamily="2" charset="0"/>
              </a:rPr>
              <a:t>The South Carolina </a:t>
            </a:r>
            <a:r>
              <a:rPr lang="en-US" sz="3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 FELL Double Pica" panose="02000000000000000000" pitchFamily="2" charset="0"/>
              </a:rPr>
              <a:t>Exposition (1828)</a:t>
            </a:r>
            <a:endParaRPr lang="en-US" sz="3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 FELL Double Pic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57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3" b="4090"/>
          <a:stretch/>
        </p:blipFill>
        <p:spPr>
          <a:xfrm>
            <a:off x="585817" y="0"/>
            <a:ext cx="11020365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0650" y="4476751"/>
            <a:ext cx="10439400" cy="1652588"/>
          </a:xfrm>
        </p:spPr>
        <p:txBody>
          <a:bodyPr>
            <a:noAutofit/>
          </a:bodyPr>
          <a:lstStyle/>
          <a:p>
            <a:r>
              <a:rPr lang="en-US" sz="15000" dirty="0" smtClean="0">
                <a:ln w="38100">
                  <a:solidFill>
                    <a:schemeClr val="bg2"/>
                  </a:solidFill>
                </a:ln>
                <a:solidFill>
                  <a:schemeClr val="accent1">
                    <a:lumMod val="50000"/>
                  </a:schemeClr>
                </a:solidFill>
              </a:rPr>
              <a:t>JEALOUSY</a:t>
            </a:r>
            <a:endParaRPr lang="en-US" sz="15000" dirty="0">
              <a:ln w="38100">
                <a:solidFill>
                  <a:schemeClr val="bg2"/>
                </a:solidFill>
              </a:ln>
              <a:solidFill>
                <a:schemeClr val="accent1">
                  <a:lumMod val="50000"/>
                </a:schemeClr>
              </a:solidFill>
            </a:endParaRPr>
          </a:p>
        </p:txBody>
      </p:sp>
      <p:sp useBgFill="1">
        <p:nvSpPr>
          <p:cNvPr id="5" name="Rectangle 4"/>
          <p:cNvSpPr/>
          <p:nvPr/>
        </p:nvSpPr>
        <p:spPr>
          <a:xfrm>
            <a:off x="11068050" y="-533400"/>
            <a:ext cx="1257300" cy="7905750"/>
          </a:xfrm>
          <a:prstGeom prst="rect">
            <a:avLst/>
          </a:prstGeom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" name="Rectangle 5"/>
          <p:cNvSpPr/>
          <p:nvPr/>
        </p:nvSpPr>
        <p:spPr>
          <a:xfrm>
            <a:off x="-145241" y="-533400"/>
            <a:ext cx="1257300" cy="7905750"/>
          </a:xfrm>
          <a:prstGeom prst="rect">
            <a:avLst/>
          </a:prstGeom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138267" y="6549271"/>
            <a:ext cx="22645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accent6"/>
                </a:solidFill>
              </a:rPr>
              <a:t>Photo by </a:t>
            </a:r>
            <a:r>
              <a:rPr lang="en-US" sz="1400" dirty="0">
                <a:solidFill>
                  <a:schemeClr val="accent6"/>
                </a:solidFill>
                <a:hlinkClick r:id="rId3"/>
              </a:rPr>
              <a:t>Nicoleta </a:t>
            </a:r>
            <a:r>
              <a:rPr lang="en-US" sz="1400" dirty="0" smtClean="0">
                <a:solidFill>
                  <a:schemeClr val="accent6"/>
                </a:solidFill>
                <a:hlinkClick r:id="rId3"/>
              </a:rPr>
              <a:t>Ifrim-Ionescu</a:t>
            </a:r>
            <a:endParaRPr lang="en-US" sz="14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805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lum contrast="1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8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93" b="4090"/>
          <a:stretch/>
        </p:blipFill>
        <p:spPr>
          <a:xfrm>
            <a:off x="585817" y="0"/>
            <a:ext cx="11020365" cy="6858000"/>
          </a:xfrm>
        </p:spPr>
      </p:pic>
      <p:sp useBgFill="1">
        <p:nvSpPr>
          <p:cNvPr id="5" name="Rectangle 4"/>
          <p:cNvSpPr/>
          <p:nvPr/>
        </p:nvSpPr>
        <p:spPr>
          <a:xfrm>
            <a:off x="11068050" y="-533400"/>
            <a:ext cx="1257300" cy="7905750"/>
          </a:xfrm>
          <a:prstGeom prst="rect">
            <a:avLst/>
          </a:prstGeom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" name="Rectangle 5"/>
          <p:cNvSpPr/>
          <p:nvPr/>
        </p:nvSpPr>
        <p:spPr>
          <a:xfrm>
            <a:off x="-145241" y="-533400"/>
            <a:ext cx="1257300" cy="7905750"/>
          </a:xfrm>
          <a:prstGeom prst="rect">
            <a:avLst/>
          </a:prstGeom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00806" y="3181350"/>
            <a:ext cx="897849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27000">
                    <a:schemeClr val="accent1">
                      <a:lumMod val="50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 FELL Double Pica" panose="02000000000000000000" pitchFamily="2" charset="0"/>
              </a:rPr>
              <a:t>Montesquieu’s work was based on </a:t>
            </a:r>
            <a:r>
              <a:rPr lang="en-US" sz="4800" b="1" dirty="0" smtClean="0">
                <a:solidFill>
                  <a:schemeClr val="accent6">
                    <a:lumMod val="90000"/>
                  </a:schemeClr>
                </a:solidFill>
                <a:effectLst>
                  <a:glow rad="127000">
                    <a:schemeClr val="accent1">
                      <a:lumMod val="50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 FELL Double Pica" panose="02000000000000000000" pitchFamily="2" charset="0"/>
              </a:rPr>
              <a:t>empirical methods</a:t>
            </a:r>
            <a:r>
              <a:rPr lang="en-US" sz="48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27000">
                    <a:schemeClr val="accent1">
                      <a:lumMod val="50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 FELL Double Pica" panose="02000000000000000000" pitchFamily="2" charset="0"/>
              </a:rPr>
              <a:t>, studying history to find out what forms of government had worked best.</a:t>
            </a:r>
            <a:endParaRPr lang="en-US" sz="4800" b="1" dirty="0">
              <a:solidFill>
                <a:schemeClr val="accent4">
                  <a:lumMod val="40000"/>
                  <a:lumOff val="60000"/>
                </a:schemeClr>
              </a:solidFill>
              <a:effectLst>
                <a:glow rad="127000">
                  <a:schemeClr val="accent1">
                    <a:lumMod val="50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 FELL Double Pic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68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6601" y="978025"/>
            <a:ext cx="4037770" cy="5343316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82825"/>
            <a:ext cx="7776594" cy="1668391"/>
          </a:xfrm>
        </p:spPr>
        <p:txBody>
          <a:bodyPr>
            <a:noAutofit/>
          </a:bodyPr>
          <a:lstStyle/>
          <a:p>
            <a:pPr algn="ctr"/>
            <a:r>
              <a:rPr lang="en-US" sz="13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ROUSSEAU</a:t>
            </a:r>
            <a:endParaRPr lang="en-US" sz="13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238500"/>
            <a:ext cx="7776594" cy="3218512"/>
          </a:xfrm>
        </p:spPr>
        <p:txBody>
          <a:bodyPr>
            <a:noAutofit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en-US" sz="1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elle" panose="02000505020000020002" pitchFamily="2" charset="0"/>
              </a:rPr>
              <a:t>The Social Contract</a:t>
            </a:r>
            <a:endParaRPr lang="en-US" sz="1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elle" panose="02000505020000020002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 rot="21414187">
            <a:off x="190845" y="256932"/>
            <a:ext cx="590174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b="1" dirty="0" smtClean="0">
                <a:solidFill>
                  <a:srgbClr val="BDD7E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Jean Jacques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4518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3" b="9516"/>
          <a:stretch/>
        </p:blipFill>
        <p:spPr>
          <a:xfrm flipH="1">
            <a:off x="0" y="-38099"/>
            <a:ext cx="12192000" cy="691515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989" y="1333501"/>
            <a:ext cx="11438021" cy="1626520"/>
          </a:xfrm>
        </p:spPr>
        <p:txBody>
          <a:bodyPr>
            <a:noAutofit/>
          </a:bodyPr>
          <a:lstStyle/>
          <a:p>
            <a:r>
              <a:rPr lang="en-US" sz="12000" dirty="0" smtClean="0">
                <a:ln w="38100">
                  <a:solidFill>
                    <a:schemeClr val="tx1"/>
                  </a:solidFill>
                </a:ln>
              </a:rPr>
              <a:t>MAN IS BORN FREE</a:t>
            </a:r>
            <a:endParaRPr lang="en-US" sz="12000" dirty="0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86550" y="4724400"/>
            <a:ext cx="5143500" cy="1879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72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101600">
                    <a:schemeClr val="accent1">
                      <a:lumMod val="50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everywhere he is in chains.</a:t>
            </a:r>
            <a:endParaRPr lang="en-US" sz="72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glow rad="101600">
                  <a:schemeClr val="accent1">
                    <a:lumMod val="50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6792" y="6418838"/>
            <a:ext cx="23617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Photo by </a:t>
            </a:r>
            <a:r>
              <a:rPr lang="en-US" dirty="0" err="1">
                <a:solidFill>
                  <a:schemeClr val="accent4">
                    <a:lumMod val="20000"/>
                    <a:lumOff val="80000"/>
                  </a:schemeClr>
                </a:solidFill>
                <a:hlinkClick r:id="rId3" tooltip="Go to Randen Pederson's photostream"/>
              </a:rPr>
              <a:t>Randen</a:t>
            </a: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hlinkClick r:id="rId3" tooltip="Go to Randen Pederson's photostream"/>
              </a:rPr>
              <a:t> </a:t>
            </a:r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  <a:hlinkClick r:id="rId3" tooltip="Go to Randen Pederson's photostream"/>
              </a:rPr>
              <a:t>Pederson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07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6601" y="978025"/>
            <a:ext cx="4037770" cy="5343316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4276386"/>
            <a:ext cx="7776594" cy="1668391"/>
          </a:xfrm>
        </p:spPr>
        <p:txBody>
          <a:bodyPr>
            <a:noAutofit/>
          </a:bodyPr>
          <a:lstStyle/>
          <a:p>
            <a:pPr algn="ctr"/>
            <a:r>
              <a:rPr lang="en-US" sz="10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LEGITIMATE?</a:t>
            </a:r>
            <a:endParaRPr lang="en-US" sz="10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7062"/>
            <a:ext cx="6915150" cy="356241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elle" panose="02000505020000020002" pitchFamily="2" charset="0"/>
              </a:rPr>
              <a:t>What makes a government</a:t>
            </a:r>
            <a:endParaRPr lang="en-US" sz="1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elle" panose="02000505020000020002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36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99" y="3543302"/>
            <a:ext cx="12115799" cy="2401476"/>
          </a:xfrm>
        </p:spPr>
        <p:txBody>
          <a:bodyPr>
            <a:noAutofit/>
          </a:bodyPr>
          <a:lstStyle/>
          <a:p>
            <a:pPr algn="ctr"/>
            <a:r>
              <a:rPr lang="en-US" sz="18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FREEDOM?</a:t>
            </a:r>
            <a:endParaRPr lang="en-US" sz="18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475113"/>
            <a:ext cx="11677650" cy="306818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3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elle" panose="02000505020000020002" pitchFamily="2" charset="0"/>
              </a:rPr>
              <a:t>What is</a:t>
            </a:r>
            <a:endParaRPr lang="en-US" sz="23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elle" panose="02000505020000020002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84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6601" y="978025"/>
            <a:ext cx="4037770" cy="5343316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" y="2209800"/>
            <a:ext cx="7696600" cy="4057650"/>
          </a:xfrm>
        </p:spPr>
        <p:txBody>
          <a:bodyPr>
            <a:noAutofit/>
          </a:bodyPr>
          <a:lstStyle/>
          <a:p>
            <a:pPr algn="ctr"/>
            <a:r>
              <a:rPr lang="en-US" sz="15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GENERAL WILL</a:t>
            </a:r>
            <a:endParaRPr lang="en-US" sz="15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741813"/>
            <a:ext cx="7696600" cy="179183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elle" panose="02000505020000020002" pitchFamily="2" charset="0"/>
              </a:rPr>
              <a:t>Submission to the</a:t>
            </a:r>
            <a:endParaRPr lang="en-US"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elle" panose="02000505020000020002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781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6601" y="978025"/>
            <a:ext cx="4037770" cy="5343316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78025"/>
            <a:ext cx="7776594" cy="2565275"/>
          </a:xfrm>
        </p:spPr>
        <p:txBody>
          <a:bodyPr>
            <a:noAutofit/>
          </a:bodyPr>
          <a:lstStyle/>
          <a:p>
            <a:pPr algn="ctr"/>
            <a:r>
              <a:rPr lang="en-US" sz="23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EMILE</a:t>
            </a:r>
            <a:endParaRPr lang="en-US" sz="23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886200"/>
            <a:ext cx="7776594" cy="257081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elle" panose="02000505020000020002" pitchFamily="2" charset="0"/>
              </a:rPr>
              <a:t>On Education</a:t>
            </a:r>
            <a:endParaRPr lang="en-US" sz="1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elle" panose="02000505020000020002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61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95663"/>
            <a:ext cx="12192000" cy="2117557"/>
          </a:xfrm>
        </p:spPr>
        <p:txBody>
          <a:bodyPr>
            <a:noAutofit/>
          </a:bodyPr>
          <a:lstStyle/>
          <a:p>
            <a:pPr algn="ctr"/>
            <a:r>
              <a:rPr lang="en-US" sz="1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WHO’S WHO</a:t>
            </a:r>
            <a:endParaRPr lang="en-US" sz="1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850105"/>
            <a:ext cx="10515600" cy="232685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the Enlightenment</a:t>
            </a:r>
            <a:endParaRPr lang="en-US" sz="1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3097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20603" r="19706"/>
          <a:stretch/>
        </p:blipFill>
        <p:spPr>
          <a:xfrm>
            <a:off x="6629399" y="1104900"/>
            <a:ext cx="2719577" cy="45495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20255" r="20958"/>
          <a:stretch/>
        </p:blipFill>
        <p:spPr>
          <a:xfrm>
            <a:off x="9124950" y="1104900"/>
            <a:ext cx="2678371" cy="45495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47800"/>
            <a:ext cx="6877050" cy="1325563"/>
          </a:xfrm>
        </p:spPr>
        <p:txBody>
          <a:bodyPr>
            <a:normAutofit/>
          </a:bodyPr>
          <a:lstStyle/>
          <a:p>
            <a:pPr algn="ctr"/>
            <a:r>
              <a:rPr lang="en-US" sz="8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GENDER ROLES</a:t>
            </a:r>
            <a:endParaRPr lang="en-US" sz="8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51936" y="6303059"/>
            <a:ext cx="43399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 FELL Double Pica" panose="02000000000000000000" pitchFamily="2" charset="0"/>
              </a:rPr>
              <a:t>Generic Man by Alex Berkowitz (The Noun Project)</a:t>
            </a:r>
            <a:endParaRPr lang="en-US" sz="1400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 FELL Double Pica" panose="02000000000000000000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 rot="21414187">
            <a:off x="190845" y="440110"/>
            <a:ext cx="5901749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600" b="1" dirty="0" smtClean="0">
                <a:solidFill>
                  <a:srgbClr val="BDD7E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Acceptance of</a:t>
            </a:r>
            <a:endParaRPr lang="en-US" sz="7600" dirty="0"/>
          </a:p>
        </p:txBody>
      </p:sp>
      <p:sp>
        <p:nvSpPr>
          <p:cNvPr id="10" name="Rectangle 9">
            <a:hlinkClick r:id="rId4"/>
          </p:cNvPr>
          <p:cNvSpPr/>
          <p:nvPr/>
        </p:nvSpPr>
        <p:spPr>
          <a:xfrm>
            <a:off x="458350" y="6256893"/>
            <a:ext cx="6411563" cy="4001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IM FELL Double Pica" panose="02000000000000000000" pitchFamily="2" charset="0"/>
                <a:hlinkClick r:id="rId4"/>
              </a:rPr>
              <a:t>http://</a:t>
            </a:r>
            <a:r>
              <a:rPr lang="en-US" sz="2000" dirty="0" smtClean="0">
                <a:latin typeface="IM FELL Double Pica" panose="02000000000000000000" pitchFamily="2" charset="0"/>
                <a:hlinkClick r:id="rId4"/>
              </a:rPr>
              <a:t>history.hanover.edu/courses/excerpts/165rouss-em.html</a:t>
            </a:r>
            <a:r>
              <a:rPr lang="en-US" sz="2000" dirty="0" smtClean="0">
                <a:latin typeface="IM FELL Double Pica" panose="02000000000000000000" pitchFamily="2" charset="0"/>
              </a:rPr>
              <a:t> </a:t>
            </a:r>
            <a:endParaRPr lang="en-US" sz="2000" dirty="0">
              <a:latin typeface="IM FELL Double Pica" panose="02000000000000000000" pitchFamily="2" charset="0"/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009650" y="2969532"/>
            <a:ext cx="4923225" cy="2902630"/>
          </a:xfrm>
        </p:spPr>
        <p:txBody>
          <a:bodyPr>
            <a:normAutofit/>
          </a:bodyPr>
          <a:lstStyle/>
          <a:p>
            <a:pPr marL="114300" indent="-114300">
              <a:buNone/>
            </a:pPr>
            <a:r>
              <a:rPr lang="en-US" sz="6000" b="1" dirty="0" smtClean="0">
                <a:solidFill>
                  <a:srgbClr val="FFB9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“Sophie should be a woman </a:t>
            </a:r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Emile is a man</a:t>
            </a:r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.”</a:t>
            </a:r>
            <a:endParaRPr 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582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3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4746" y="3589361"/>
            <a:ext cx="6209731" cy="255694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dirty="0" smtClean="0">
                <a:solidFill>
                  <a:schemeClr val="accent4"/>
                </a:solidFill>
                <a:latin typeface="IM FELL Double Pica" panose="020B0604020202020204" charset="0"/>
              </a:rPr>
              <a:t>Prussian </a:t>
            </a:r>
            <a:r>
              <a:rPr lang="en-US" sz="7200" dirty="0" smtClean="0">
                <a:solidFill>
                  <a:schemeClr val="accent4"/>
                </a:solidFill>
                <a:latin typeface="IM FELL Double Pica" panose="020B0604020202020204" charset="0"/>
              </a:rPr>
              <a:t>Philosophe</a:t>
            </a:r>
            <a:endParaRPr lang="en-US" sz="7200" dirty="0">
              <a:solidFill>
                <a:schemeClr val="accent4"/>
              </a:solidFill>
              <a:latin typeface="IM FELL Double Pica" panose="020B0604020202020204" charset="0"/>
            </a:endParaRPr>
          </a:p>
        </p:txBody>
      </p:sp>
      <p:pic>
        <p:nvPicPr>
          <p:cNvPr id="1026" name="Picture 2" descr="http://upload.wikimedia.org/wikipedia/commons/thumb/4/43/Immanuel_Kant_%28painted_portrait%29.jpg/640px-Immanuel_Kant_%28painted_portrait%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564" y="290664"/>
            <a:ext cx="4409129" cy="634501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1282825"/>
            <a:ext cx="7779224" cy="2086494"/>
          </a:xfrm>
        </p:spPr>
        <p:txBody>
          <a:bodyPr>
            <a:noAutofit/>
          </a:bodyPr>
          <a:lstStyle/>
          <a:p>
            <a:pPr algn="ctr"/>
            <a:r>
              <a:rPr lang="en-US" sz="18000" dirty="0" smtClean="0">
                <a:ln>
                  <a:solidFill>
                    <a:srgbClr val="1D1326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KANT</a:t>
            </a:r>
            <a:endParaRPr lang="en-US" sz="18000" dirty="0">
              <a:ln>
                <a:solidFill>
                  <a:srgbClr val="1D1326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 rot="21414187">
            <a:off x="417359" y="200296"/>
            <a:ext cx="48476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dirty="0" smtClean="0">
                <a:solidFill>
                  <a:srgbClr val="BDD7EE"/>
                </a:solidFill>
                <a:effectLst>
                  <a:glow rad="101600">
                    <a:srgbClr val="1D1326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Immanuel</a:t>
            </a:r>
            <a:endParaRPr lang="en-US" sz="3200" dirty="0">
              <a:effectLst>
                <a:glow rad="101600">
                  <a:srgbClr val="1D1326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984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3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8393" y="4416831"/>
            <a:ext cx="6209731" cy="1774209"/>
          </a:xfrm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3200" dirty="0" smtClean="0">
                <a:latin typeface="IM FELL Double Pica" panose="020B0604020202020204" charset="0"/>
              </a:rPr>
              <a:t>Kant’s 1784 essay is a great starting point for understanding the core principles of the Enlightenment.</a:t>
            </a:r>
            <a:endParaRPr lang="en-US" sz="3200" dirty="0">
              <a:latin typeface="IM FELL Double Pica" panose="020B0604020202020204" charset="0"/>
            </a:endParaRPr>
          </a:p>
        </p:txBody>
      </p:sp>
      <p:pic>
        <p:nvPicPr>
          <p:cNvPr id="1026" name="Picture 2" descr="http://upload.wikimedia.org/wikipedia/commons/thumb/4/43/Immanuel_Kant_%28painted_portrait%29.jpg/640px-Immanuel_Kant_%28painted_portrait%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564" y="290664"/>
            <a:ext cx="4409129" cy="634501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2726187"/>
            <a:ext cx="7533563" cy="1690644"/>
          </a:xfrm>
        </p:spPr>
        <p:txBody>
          <a:bodyPr>
            <a:noAutofit/>
          </a:bodyPr>
          <a:lstStyle/>
          <a:p>
            <a:pPr algn="ctr"/>
            <a:r>
              <a:rPr lang="en-US" sz="7200" dirty="0" smtClean="0">
                <a:ln>
                  <a:solidFill>
                    <a:srgbClr val="1D1326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ENLIGHTENMENT?</a:t>
            </a:r>
            <a:endParaRPr lang="en-US" sz="7200" dirty="0">
              <a:ln>
                <a:solidFill>
                  <a:srgbClr val="1D1326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943" y="262080"/>
            <a:ext cx="717872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0" b="1" dirty="0" smtClean="0">
                <a:solidFill>
                  <a:srgbClr val="BDD7EE"/>
                </a:solidFill>
                <a:effectLst>
                  <a:glow rad="101600">
                    <a:srgbClr val="1D1326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</a:t>
            </a:r>
            <a:endParaRPr lang="en-US" sz="18000" dirty="0">
              <a:effectLst>
                <a:glow rad="101600">
                  <a:srgbClr val="1D1326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28711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3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4/43/Immanuel_Kant_%28painted_portrait%29.jpg/640px-Immanuel_Kant_%28painted_portrait%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564" y="290664"/>
            <a:ext cx="4409129" cy="634501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2210937"/>
            <a:ext cx="7779224" cy="4503763"/>
          </a:xfrm>
        </p:spPr>
        <p:txBody>
          <a:bodyPr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0000" dirty="0" smtClean="0">
                <a:ln>
                  <a:solidFill>
                    <a:srgbClr val="1D1326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PURE</a:t>
            </a:r>
            <a:r>
              <a:rPr lang="en-US" sz="25900" dirty="0" smtClean="0">
                <a:ln>
                  <a:solidFill>
                    <a:srgbClr val="1D1326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3200" dirty="0" smtClean="0">
                <a:ln>
                  <a:solidFill>
                    <a:srgbClr val="1D1326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REASON</a:t>
            </a:r>
            <a:endParaRPr lang="en-US" sz="13200" dirty="0">
              <a:ln>
                <a:solidFill>
                  <a:srgbClr val="1D1326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200296"/>
            <a:ext cx="7533563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800" b="1" dirty="0" smtClean="0">
                <a:solidFill>
                  <a:srgbClr val="BDD7EE"/>
                </a:solidFill>
                <a:effectLst>
                  <a:glow rad="101600">
                    <a:srgbClr val="1D1326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Critique of</a:t>
            </a:r>
            <a:endParaRPr lang="en-US" sz="4000" dirty="0">
              <a:effectLst>
                <a:glow rad="101600">
                  <a:srgbClr val="1D1326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5054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3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4/43/Immanuel_Kant_%28painted_portrait%29.jpg/640px-Immanuel_Kant_%28painted_portrait%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564" y="290664"/>
            <a:ext cx="4409129" cy="634501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982639" y="1296539"/>
            <a:ext cx="5254388" cy="4756412"/>
          </a:xfrm>
          <a:prstGeom prst="wedgeRoundRectCallout">
            <a:avLst>
              <a:gd name="adj1" fmla="val 85401"/>
              <a:gd name="adj2" fmla="val 23689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132764" y="1651845"/>
            <a:ext cx="495413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latin typeface="IM FELL Double Pica" panose="02000000000000000000" charset="0"/>
              </a:rPr>
              <a:t>My Most Famous </a:t>
            </a:r>
            <a:br>
              <a:rPr lang="en-US" sz="8800" dirty="0" smtClean="0">
                <a:latin typeface="IM FELL Double Pica" panose="02000000000000000000" charset="0"/>
              </a:rPr>
            </a:br>
            <a:r>
              <a:rPr lang="en-US" sz="8800" dirty="0" smtClean="0">
                <a:latin typeface="IM FELL Double Pica" panose="02000000000000000000" charset="0"/>
              </a:rPr>
              <a:t>Book</a:t>
            </a:r>
            <a:endParaRPr lang="en-US" sz="8800" dirty="0">
              <a:latin typeface="IM FELL Double Pica" panose="020000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19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3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4/43/Immanuel_Kant_%28painted_portrait%29.jpg/640px-Immanuel_Kant_%28painted_portrait%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564" y="290664"/>
            <a:ext cx="4409129" cy="634501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473253"/>
            <a:ext cx="753356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600" b="1" dirty="0" smtClean="0">
                <a:solidFill>
                  <a:srgbClr val="BDD7EE"/>
                </a:solidFill>
                <a:effectLst>
                  <a:glow rad="101600">
                    <a:srgbClr val="1D1326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Relationship Between</a:t>
            </a:r>
            <a:endParaRPr lang="en-US" sz="7600" dirty="0">
              <a:effectLst>
                <a:glow rad="101600">
                  <a:srgbClr val="1D1326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3969838"/>
            <a:ext cx="7359763" cy="31334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9E8D7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EXPERIENCE</a:t>
            </a:r>
            <a:endParaRPr lang="en-US" sz="10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1303352"/>
            <a:ext cx="7359763" cy="3133484"/>
          </a:xfrm>
        </p:spPr>
        <p:txBody>
          <a:bodyPr>
            <a:noAutofit/>
          </a:bodyPr>
          <a:lstStyle/>
          <a:p>
            <a:pPr algn="ctr"/>
            <a:r>
              <a:rPr lang="en-US" sz="16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REASON</a:t>
            </a:r>
            <a:endParaRPr lang="en-US" sz="16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36619" y="2543180"/>
            <a:ext cx="2486526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900" b="1" dirty="0">
                <a:solidFill>
                  <a:schemeClr val="accent3"/>
                </a:solidFill>
                <a:effectLst>
                  <a:glow rad="101600">
                    <a:schemeClr val="accent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</a:t>
            </a:r>
          </a:p>
        </p:txBody>
      </p:sp>
    </p:spTree>
    <p:extLst>
      <p:ext uri="{BB962C8B-B14F-4D97-AF65-F5344CB8AC3E}">
        <p14:creationId xmlns:p14="http://schemas.microsoft.com/office/powerpoint/2010/main" val="32765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3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4/43/Immanuel_Kant_%28painted_portrait%29.jpg/640px-Immanuel_Kant_%28painted_portrait%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564" y="290664"/>
            <a:ext cx="4409129" cy="634501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09182" y="2115404"/>
            <a:ext cx="7533564" cy="2962878"/>
          </a:xfrm>
        </p:spPr>
        <p:txBody>
          <a:bodyPr>
            <a:noAutofit/>
          </a:bodyPr>
          <a:lstStyle/>
          <a:p>
            <a:pPr algn="ctr"/>
            <a:r>
              <a:rPr lang="en-US" sz="20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ETHICS</a:t>
            </a:r>
            <a:endParaRPr lang="en-US" sz="20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4838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3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4/43/Immanuel_Kant_%28painted_portrait%29.jpg/640px-Immanuel_Kant_%28painted_portrait%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564" y="290664"/>
            <a:ext cx="4409129" cy="634501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" y="290664"/>
            <a:ext cx="7533564" cy="3848670"/>
          </a:xfrm>
        </p:spPr>
        <p:txBody>
          <a:bodyPr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sz="10500" dirty="0" smtClean="0">
                <a:ln>
                  <a:solidFill>
                    <a:srgbClr val="1D1326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CATEGORICAL IMPERATIVE</a:t>
            </a:r>
            <a:endParaRPr lang="en-US" sz="10500" dirty="0">
              <a:ln>
                <a:solidFill>
                  <a:srgbClr val="1D1326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3456941"/>
            <a:ext cx="7533563" cy="2878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2500" b="1" dirty="0" smtClean="0">
                <a:solidFill>
                  <a:srgbClr val="BDD7EE"/>
                </a:solidFill>
                <a:effectLst>
                  <a:glow rad="101600">
                    <a:srgbClr val="1D1326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Universal</a:t>
            </a:r>
            <a:r>
              <a:rPr lang="en-US" sz="11500" b="1" dirty="0" smtClean="0">
                <a:solidFill>
                  <a:srgbClr val="BDD7EE"/>
                </a:solidFill>
                <a:effectLst>
                  <a:glow rad="101600">
                    <a:srgbClr val="1D1326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b="1" dirty="0" smtClean="0">
                <a:solidFill>
                  <a:schemeClr val="accent4"/>
                </a:solidFill>
                <a:effectLst>
                  <a:glow rad="101600">
                    <a:srgbClr val="1D1326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[Moral] </a:t>
            </a:r>
            <a:r>
              <a:rPr lang="en-US" sz="8000" b="1" dirty="0" smtClean="0">
                <a:solidFill>
                  <a:srgbClr val="BDD7EE"/>
                </a:solidFill>
                <a:effectLst>
                  <a:glow rad="101600">
                    <a:srgbClr val="1D1326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Law</a:t>
            </a:r>
            <a:endParaRPr lang="en-US" sz="8000" dirty="0">
              <a:effectLst>
                <a:glow rad="101600">
                  <a:srgbClr val="1D1326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2669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6845" y="3435940"/>
            <a:ext cx="5981700" cy="304423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 FELL Double Pica" panose="02000000000000000000" pitchFamily="2" charset="0"/>
              </a:rPr>
              <a:t>The Father </a:t>
            </a:r>
            <a:br>
              <a:rPr 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 FELL Double Pica" panose="02000000000000000000" pitchFamily="2" charset="0"/>
              </a:rPr>
            </a:br>
            <a:r>
              <a:rPr lang="en-US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 FELL Double Pica" panose="02000000000000000000" pitchFamily="2" charset="0"/>
              </a:rPr>
              <a:t>of Modern Economics</a:t>
            </a:r>
            <a:endParaRPr 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 FELL Double Pica" panose="02000000000000000000" pitchFamily="2" charset="0"/>
            </a:endParaRPr>
          </a:p>
        </p:txBody>
      </p:sp>
      <p:pic>
        <p:nvPicPr>
          <p:cNvPr id="1026" name="Picture 2" descr="http://upload.wikimedia.org/wikipedia/commons/thumb/0/08/6_Burlington_Gardens_facade_Smith.jpg/629px-6_Burlington_Gardens_facade_Smith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" t="3350" r="5723" b="4072"/>
          <a:stretch/>
        </p:blipFill>
        <p:spPr bwMode="auto">
          <a:xfrm>
            <a:off x="8185310" y="269875"/>
            <a:ext cx="3720939" cy="621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9868299" y="6464558"/>
            <a:ext cx="2075953" cy="2797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accent6"/>
                </a:solidFill>
                <a:latin typeface="IM FELL Double Pica" panose="02000000000000000000" pitchFamily="2" charset="0"/>
              </a:rPr>
              <a:t>Photo by Andreas </a:t>
            </a:r>
            <a:r>
              <a:rPr lang="en-US" sz="1400" dirty="0" err="1">
                <a:solidFill>
                  <a:schemeClr val="accent6"/>
                </a:solidFill>
                <a:latin typeface="IM FELL Double Pica" panose="02000000000000000000" pitchFamily="2" charset="0"/>
              </a:rPr>
              <a:t>Praefcke</a:t>
            </a:r>
            <a:endParaRPr lang="en-US" sz="1400" dirty="0">
              <a:solidFill>
                <a:schemeClr val="accent6"/>
              </a:solidFill>
              <a:latin typeface="IM FELL Double Pica" panose="02000000000000000000" pitchFamily="2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68083" y="1263775"/>
            <a:ext cx="7779224" cy="2086494"/>
          </a:xfrm>
        </p:spPr>
        <p:txBody>
          <a:bodyPr>
            <a:noAutofit/>
          </a:bodyPr>
          <a:lstStyle/>
          <a:p>
            <a:pPr algn="ctr"/>
            <a:r>
              <a:rPr lang="en-US" sz="18000" dirty="0" smtClean="0">
                <a:ln>
                  <a:solidFill>
                    <a:srgbClr val="1D1326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SMITH</a:t>
            </a:r>
            <a:endParaRPr lang="en-US" sz="18000" dirty="0">
              <a:ln>
                <a:solidFill>
                  <a:srgbClr val="1D1326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 rot="21414187">
            <a:off x="417359" y="54102"/>
            <a:ext cx="4847648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500" b="1" dirty="0" smtClean="0">
                <a:solidFill>
                  <a:srgbClr val="BDD7EE"/>
                </a:solidFill>
                <a:effectLst>
                  <a:glow rad="101600">
                    <a:srgbClr val="1D1326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Adam</a:t>
            </a:r>
            <a:endParaRPr lang="en-US" sz="3600" dirty="0">
              <a:effectLst>
                <a:glow rad="101600">
                  <a:srgbClr val="1D1326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7962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0/08/6_Burlington_Gardens_facade_Smith.jpg/629px-6_Burlington_Gardens_facade_Smith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" t="3350" r="5723" b="4072"/>
          <a:stretch/>
        </p:blipFill>
        <p:spPr bwMode="auto">
          <a:xfrm>
            <a:off x="8185310" y="269875"/>
            <a:ext cx="3720939" cy="621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9868299" y="6464558"/>
            <a:ext cx="2075953" cy="2797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accent6"/>
                </a:solidFill>
                <a:latin typeface="IM FELL Double Pica" panose="02000000000000000000" pitchFamily="2" charset="0"/>
              </a:rPr>
              <a:t>Photo by Andreas </a:t>
            </a:r>
            <a:r>
              <a:rPr lang="en-US" sz="1400" dirty="0" err="1">
                <a:solidFill>
                  <a:schemeClr val="accent6"/>
                </a:solidFill>
                <a:latin typeface="IM FELL Double Pica" panose="02000000000000000000" pitchFamily="2" charset="0"/>
              </a:rPr>
              <a:t>Praefcke</a:t>
            </a:r>
            <a:endParaRPr lang="en-US" sz="1400" dirty="0">
              <a:solidFill>
                <a:schemeClr val="accent6"/>
              </a:solidFill>
              <a:latin typeface="IM FELL Double Pica" panose="02000000000000000000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" y="187503"/>
            <a:ext cx="814730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BDD7EE"/>
                </a:solidFill>
                <a:effectLst>
                  <a:glow rad="101600">
                    <a:srgbClr val="1D1326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Inquiry into the Nature </a:t>
            </a:r>
            <a:br>
              <a:rPr lang="en-US" sz="6000" b="1" dirty="0" smtClean="0">
                <a:solidFill>
                  <a:srgbClr val="BDD7EE"/>
                </a:solidFill>
                <a:effectLst>
                  <a:glow rad="101600">
                    <a:srgbClr val="1D1326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6000" b="1" dirty="0" smtClean="0">
                <a:solidFill>
                  <a:srgbClr val="BDD7EE"/>
                </a:solidFill>
                <a:effectLst>
                  <a:glow rad="101600">
                    <a:srgbClr val="1D1326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Causes of the </a:t>
            </a:r>
            <a:endParaRPr lang="en-US" sz="6000" dirty="0">
              <a:effectLst>
                <a:glow rad="101600">
                  <a:srgbClr val="1D1326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1" y="4160338"/>
            <a:ext cx="8147307" cy="31334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9E8D7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NATIONS</a:t>
            </a:r>
            <a:endParaRPr lang="en-US" sz="14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1512902"/>
            <a:ext cx="8147307" cy="3133484"/>
          </a:xfrm>
        </p:spPr>
        <p:txBody>
          <a:bodyPr>
            <a:noAutofit/>
          </a:bodyPr>
          <a:lstStyle/>
          <a:p>
            <a:pPr algn="ctr"/>
            <a:r>
              <a:rPr lang="en-US" sz="16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WEALTH</a:t>
            </a:r>
            <a:endParaRPr lang="en-US" sz="16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436618" y="2562230"/>
            <a:ext cx="2752601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900" b="1" dirty="0" smtClean="0">
                <a:solidFill>
                  <a:schemeClr val="accent3"/>
                </a:solidFill>
                <a:effectLst>
                  <a:glow rad="101600">
                    <a:schemeClr val="accent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endParaRPr lang="en-US" sz="19900" b="1" dirty="0">
              <a:solidFill>
                <a:schemeClr val="accent3"/>
              </a:solidFill>
              <a:effectLst>
                <a:glow rad="101600">
                  <a:schemeClr val="accent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190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upload.wikimedia.org/wikipedia/commons/d/d1/JohnLock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" r="2235"/>
          <a:stretch/>
        </p:blipFill>
        <p:spPr bwMode="auto">
          <a:xfrm>
            <a:off x="8265547" y="2177894"/>
            <a:ext cx="3088253" cy="416938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3251"/>
            <a:ext cx="12192000" cy="1668391"/>
          </a:xfrm>
        </p:spPr>
        <p:txBody>
          <a:bodyPr>
            <a:noAutofit/>
          </a:bodyPr>
          <a:lstStyle/>
          <a:p>
            <a:pPr algn="ctr"/>
            <a:r>
              <a:rPr lang="en-US" sz="1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PRECURSORS</a:t>
            </a:r>
            <a:endParaRPr lang="en-US" sz="1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942" y="2273429"/>
            <a:ext cx="4200605" cy="404791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elle" panose="02000505020000020002" pitchFamily="2" charset="0"/>
              </a:rPr>
              <a:t>Newton and Locke</a:t>
            </a:r>
            <a:endParaRPr lang="en-US"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elle" panose="02000505020000020002" pitchFamily="2" charset="0"/>
            </a:endParaRPr>
          </a:p>
        </p:txBody>
      </p:sp>
      <p:pic>
        <p:nvPicPr>
          <p:cNvPr id="1026" name="Picture 2" descr="http://upload.wikimedia.org/wikipedia/commons/3/39/GodfreyKneller-IsaacNewton-168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268" y="2177894"/>
            <a:ext cx="3035674" cy="416938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305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0/08/6_Burlington_Gardens_facade_Smith.jpg/629px-6_Burlington_Gardens_facade_Smith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" t="3350" r="5723" b="4072"/>
          <a:stretch/>
        </p:blipFill>
        <p:spPr bwMode="auto">
          <a:xfrm>
            <a:off x="8185310" y="269875"/>
            <a:ext cx="3720939" cy="621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9868299" y="6464558"/>
            <a:ext cx="2075953" cy="2797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accent6"/>
                </a:solidFill>
                <a:latin typeface="IM FELL Double Pica" panose="02000000000000000000" pitchFamily="2" charset="0"/>
              </a:rPr>
              <a:t>Photo by Andreas </a:t>
            </a:r>
            <a:r>
              <a:rPr lang="en-US" sz="1400" dirty="0" err="1">
                <a:solidFill>
                  <a:schemeClr val="accent6"/>
                </a:solidFill>
                <a:latin typeface="IM FELL Double Pica" panose="02000000000000000000" pitchFamily="2" charset="0"/>
              </a:rPr>
              <a:t>Praefcke</a:t>
            </a:r>
            <a:endParaRPr lang="en-US" sz="1400" dirty="0">
              <a:solidFill>
                <a:schemeClr val="accent6"/>
              </a:solidFill>
              <a:latin typeface="IM FELL Double Pica" panose="02000000000000000000" pitchFamily="2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55343" y="1924334"/>
            <a:ext cx="7191964" cy="4540223"/>
          </a:xfrm>
        </p:spPr>
        <p:txBody>
          <a:bodyPr>
            <a:noAutofit/>
          </a:bodyPr>
          <a:lstStyle/>
          <a:p>
            <a:r>
              <a:rPr lang="en-US" sz="21600" dirty="0" smtClean="0">
                <a:ln>
                  <a:solidFill>
                    <a:srgbClr val="1D1326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SELF-        </a:t>
            </a:r>
            <a:r>
              <a:rPr lang="en-US" sz="9600" dirty="0" smtClean="0">
                <a:ln>
                  <a:solidFill>
                    <a:srgbClr val="1D1326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12500" dirty="0" smtClean="0">
                <a:ln>
                  <a:solidFill>
                    <a:srgbClr val="1D1326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INTEREST</a:t>
            </a:r>
            <a:endParaRPr lang="en-US" sz="12500" dirty="0">
              <a:ln>
                <a:solidFill>
                  <a:srgbClr val="1D1326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 rot="21414187">
            <a:off x="106906" y="64781"/>
            <a:ext cx="7017041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600" b="1" dirty="0" smtClean="0">
                <a:solidFill>
                  <a:srgbClr val="BDD7EE"/>
                </a:solidFill>
                <a:effectLst>
                  <a:glow rad="101600">
                    <a:srgbClr val="1D1326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Rational</a:t>
            </a:r>
            <a:endParaRPr lang="en-US" sz="4400" dirty="0">
              <a:effectLst>
                <a:glow rad="101600">
                  <a:srgbClr val="1D1326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144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3057098"/>
            <a:ext cx="12192000" cy="3423075"/>
          </a:xfrm>
        </p:spPr>
        <p:txBody>
          <a:bodyPr>
            <a:noAutofit/>
          </a:bodyPr>
          <a:lstStyle/>
          <a:p>
            <a:pPr algn="ctr"/>
            <a:r>
              <a:rPr lang="en-US" sz="16000" dirty="0" smtClean="0">
                <a:ln>
                  <a:solidFill>
                    <a:srgbClr val="1D1326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SELFISHNESS</a:t>
            </a:r>
            <a:endParaRPr lang="en-US" sz="16000" dirty="0">
              <a:ln>
                <a:solidFill>
                  <a:srgbClr val="1D1326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86551"/>
            <a:ext cx="12191999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0" b="1" dirty="0" smtClean="0">
                <a:solidFill>
                  <a:srgbClr val="BDD7E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Enlightened </a:t>
            </a:r>
            <a:endParaRPr lang="en-US" sz="2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7141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41"/>
          <a:stretch/>
        </p:blipFill>
        <p:spPr>
          <a:xfrm>
            <a:off x="0" y="-61714"/>
            <a:ext cx="12192000" cy="697686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5300" y="6496050"/>
            <a:ext cx="3048000" cy="370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 FELL Double Pica" panose="02000000000000000000" pitchFamily="2" charset="0"/>
              </a:rPr>
              <a:t>Photo by </a:t>
            </a:r>
            <a:r>
              <a:rPr lang="en-US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 FELL Double Pica" panose="02000000000000000000" pitchFamily="2" charset="0"/>
                <a:hlinkClick r:id="rId3" tooltip="Go to David Blackwell.'s photostream"/>
              </a:rPr>
              <a:t>David Blackwell</a:t>
            </a:r>
            <a:r>
              <a:rPr lang="en-US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 FELL Double Pica" panose="02000000000000000000" pitchFamily="2" charset="0"/>
                <a:hlinkClick r:id="rId3" tooltip="Go to David Blackwell.'s photostream"/>
              </a:rPr>
              <a:t>.</a:t>
            </a:r>
            <a:endParaRPr lang="en-US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 FELL Double Pica" panose="02000000000000000000" pitchFamily="2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81000" y="4422775"/>
            <a:ext cx="10515600" cy="1325563"/>
          </a:xfrm>
        </p:spPr>
        <p:txBody>
          <a:bodyPr>
            <a:noAutofit/>
          </a:bodyPr>
          <a:lstStyle/>
          <a:p>
            <a:r>
              <a:rPr lang="en-US" sz="11500" dirty="0" smtClean="0">
                <a:ln w="19050">
                  <a:solidFill>
                    <a:schemeClr val="tx1"/>
                  </a:solidFill>
                </a:ln>
                <a:solidFill>
                  <a:schemeClr val="accent6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BUTCHER</a:t>
            </a:r>
            <a:endParaRPr lang="en-US" sz="11500" dirty="0">
              <a:ln w="19050">
                <a:solidFill>
                  <a:schemeClr val="tx1"/>
                </a:solidFill>
              </a:ln>
              <a:solidFill>
                <a:schemeClr val="accent6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9203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41"/>
          <a:stretch/>
        </p:blipFill>
        <p:spPr>
          <a:xfrm>
            <a:off x="0" y="-61714"/>
            <a:ext cx="12192000" cy="697686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-61714"/>
            <a:ext cx="7715250" cy="6976864"/>
          </a:xfrm>
          <a:prstGeom prst="rect">
            <a:avLst/>
          </a:prstGeom>
          <a:gradFill flip="none" rotWithShape="1">
            <a:gsLst>
              <a:gs pos="67000">
                <a:schemeClr val="tx1">
                  <a:alpha val="60000"/>
                </a:schemeClr>
              </a:gs>
              <a:gs pos="85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895350"/>
            <a:ext cx="5467350" cy="5257800"/>
          </a:xfrm>
        </p:spPr>
        <p:txBody>
          <a:bodyPr>
            <a:noAutofit/>
          </a:bodyPr>
          <a:lstStyle/>
          <a:p>
            <a:pPr marL="171450" indent="-171450">
              <a:lnSpc>
                <a:spcPct val="100000"/>
              </a:lnSpc>
              <a:buNone/>
            </a:pPr>
            <a:r>
              <a:rPr lang="en-US" sz="4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 FELL Double Pica" panose="02000000000000000000" pitchFamily="2" charset="0"/>
              </a:rPr>
              <a:t>“It </a:t>
            </a:r>
            <a:r>
              <a:rPr lang="en-US" sz="4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 FELL Double Pica" panose="02000000000000000000" pitchFamily="2" charset="0"/>
              </a:rPr>
              <a:t>is not from the benevolence of the butcher, the brewer, or the baker, that we expect our dinner, but from their regard to their own interest</a:t>
            </a:r>
            <a:r>
              <a:rPr lang="en-US" sz="4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 FELL Double Pica" panose="02000000000000000000" pitchFamily="2" charset="0"/>
              </a:rPr>
              <a:t>.”</a:t>
            </a:r>
            <a:endParaRPr lang="en-US" sz="4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 FELL Double Pica" panose="020000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5300" y="6496050"/>
            <a:ext cx="3048000" cy="370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IM FELL Double Pica" panose="02000000000000000000" pitchFamily="2" charset="0"/>
              </a:rPr>
              <a:t>Photo by </a:t>
            </a:r>
            <a:r>
              <a:rPr lang="en-US" dirty="0">
                <a:solidFill>
                  <a:schemeClr val="accent6"/>
                </a:solidFill>
                <a:latin typeface="IM FELL Double Pica" panose="02000000000000000000" pitchFamily="2" charset="0"/>
                <a:hlinkClick r:id="rId3" tooltip="Go to David Blackwell.'s photostream"/>
              </a:rPr>
              <a:t>David Blackwell</a:t>
            </a:r>
            <a:r>
              <a:rPr lang="en-US" dirty="0" smtClean="0">
                <a:solidFill>
                  <a:schemeClr val="accent6"/>
                </a:solidFill>
                <a:latin typeface="IM FELL Double Pica" panose="02000000000000000000" pitchFamily="2" charset="0"/>
                <a:hlinkClick r:id="rId3" tooltip="Go to David Blackwell.'s photostream"/>
              </a:rPr>
              <a:t>.</a:t>
            </a:r>
            <a:endParaRPr lang="en-US" dirty="0">
              <a:solidFill>
                <a:schemeClr val="accent6"/>
              </a:solidFill>
              <a:latin typeface="IM FELL Double Pic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85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0/08/6_Burlington_Gardens_facade_Smith.jpg/629px-6_Burlington_Gardens_facade_Smith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" t="3350" r="5723" b="4072"/>
          <a:stretch/>
        </p:blipFill>
        <p:spPr bwMode="auto">
          <a:xfrm>
            <a:off x="8185310" y="269875"/>
            <a:ext cx="3720939" cy="621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9868299" y="6464558"/>
            <a:ext cx="2075953" cy="2797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accent6"/>
                </a:solidFill>
                <a:latin typeface="IM FELL Double Pica" panose="02000000000000000000" pitchFamily="2" charset="0"/>
              </a:rPr>
              <a:t>Photo by Andreas </a:t>
            </a:r>
            <a:r>
              <a:rPr lang="en-US" sz="1400" dirty="0" err="1">
                <a:solidFill>
                  <a:schemeClr val="accent6"/>
                </a:solidFill>
                <a:latin typeface="IM FELL Double Pica" panose="02000000000000000000" pitchFamily="2" charset="0"/>
              </a:rPr>
              <a:t>Praefcke</a:t>
            </a:r>
            <a:endParaRPr lang="en-US" sz="1400" dirty="0">
              <a:solidFill>
                <a:schemeClr val="accent6"/>
              </a:solidFill>
              <a:latin typeface="IM FELL Double Pica" panose="02000000000000000000" pitchFamily="2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285493"/>
            <a:ext cx="8185310" cy="6194682"/>
          </a:xfrm>
        </p:spPr>
        <p:txBody>
          <a:bodyPr>
            <a:noAutofit/>
          </a:bodyPr>
          <a:lstStyle/>
          <a:p>
            <a:pPr algn="ctr"/>
            <a:r>
              <a:rPr lang="en-US" sz="14000" dirty="0" smtClean="0">
                <a:ln>
                  <a:solidFill>
                    <a:srgbClr val="1D1326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MUTUALLY</a:t>
            </a:r>
            <a:r>
              <a:rPr lang="en-US" sz="15000" dirty="0" smtClean="0">
                <a:ln>
                  <a:solidFill>
                    <a:srgbClr val="1D1326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3200" dirty="0" smtClean="0">
                <a:ln>
                  <a:solidFill>
                    <a:srgbClr val="1D1326"/>
                  </a:solidFill>
                </a:ln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BENEFICIAL</a:t>
            </a:r>
            <a:r>
              <a:rPr lang="en-US" sz="12500" dirty="0" smtClean="0">
                <a:ln>
                  <a:solidFill>
                    <a:srgbClr val="1D1326"/>
                  </a:solidFill>
                </a:ln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200" dirty="0" smtClean="0">
                <a:ln>
                  <a:solidFill>
                    <a:srgbClr val="1D1326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EXCHANGE</a:t>
            </a:r>
            <a:endParaRPr lang="en-US" sz="14200" dirty="0">
              <a:ln>
                <a:solidFill>
                  <a:srgbClr val="1D1326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3306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1" y="636494"/>
            <a:ext cx="7188312" cy="572620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63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Self-love is the instrument of our preservation… it is necessary, it is dear to us, it gives us pleasure, </a:t>
            </a:r>
            <a:r>
              <a:rPr lang="en-US" sz="63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63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6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en-US" sz="6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must conceal it</a:t>
            </a:r>
            <a:r>
              <a:rPr lang="en-US" sz="6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0" indent="0">
              <a:buNone/>
            </a:pP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</a:t>
            </a:r>
            <a:r>
              <a:rPr lang="en-US" sz="5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-- </a:t>
            </a: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Voltaire</a:t>
            </a:r>
            <a:endParaRPr lang="en-US" sz="5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 descr="https://historyandhumanities.files.wordpress.com/2013/04/voltai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483" y="1257594"/>
            <a:ext cx="4313815" cy="510510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371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/>
            </a:gs>
            <a:gs pos="70000">
              <a:schemeClr val="accent6"/>
            </a:gs>
            <a:gs pos="29000">
              <a:schemeClr val="accent6"/>
            </a:gs>
            <a:gs pos="100000">
              <a:schemeClr val="accent2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79625"/>
            <a:ext cx="12192000" cy="2492375"/>
          </a:xfrm>
        </p:spPr>
        <p:txBody>
          <a:bodyPr>
            <a:noAutofit/>
          </a:bodyPr>
          <a:lstStyle/>
          <a:p>
            <a:pPr algn="ctr"/>
            <a:r>
              <a:rPr lang="en-US" sz="18000" dirty="0" smtClean="0">
                <a:solidFill>
                  <a:schemeClr val="accent1"/>
                </a:solidFill>
              </a:rPr>
              <a:t>EMPIRICISM</a:t>
            </a:r>
            <a:endParaRPr lang="en-US" sz="18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26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/>
            </a:gs>
            <a:gs pos="30000">
              <a:schemeClr val="accent4">
                <a:lumMod val="40000"/>
              </a:schemeClr>
            </a:gs>
            <a:gs pos="100000">
              <a:schemeClr val="accent5">
                <a:lumMod val="75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62249"/>
            <a:ext cx="12192000" cy="3103855"/>
          </a:xfrm>
        </p:spPr>
        <p:txBody>
          <a:bodyPr>
            <a:noAutofit/>
          </a:bodyPr>
          <a:lstStyle/>
          <a:p>
            <a:pPr algn="ctr"/>
            <a:r>
              <a:rPr lang="en-US" sz="160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NATURAL LAW</a:t>
            </a:r>
            <a:endParaRPr lang="en-US" sz="16000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 rot="21442045">
            <a:off x="-101482" y="810663"/>
            <a:ext cx="1220363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0" b="1" dirty="0" smtClean="0">
                <a:solidFill>
                  <a:srgbClr val="BDD7E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Sufficiency of </a:t>
            </a:r>
            <a:endParaRPr lang="en-US" sz="1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701134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91" b="40870"/>
          <a:stretch/>
        </p:blipFill>
        <p:spPr>
          <a:xfrm>
            <a:off x="0" y="-96253"/>
            <a:ext cx="12192000" cy="70745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82893"/>
            <a:ext cx="12192000" cy="4667534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5000" dirty="0" smtClean="0">
                <a:ln w="28575">
                  <a:solidFill>
                    <a:srgbClr val="0F0D18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AMERICAN </a:t>
            </a:r>
            <a:r>
              <a:rPr lang="en-US" sz="13000" dirty="0" smtClean="0">
                <a:ln w="28575">
                  <a:solidFill>
                    <a:srgbClr val="0F0D18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ENLIGHTENMENT</a:t>
            </a:r>
            <a:endParaRPr lang="en-US" sz="13000" dirty="0">
              <a:ln w="28575">
                <a:solidFill>
                  <a:srgbClr val="0F0D18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557147" y="6529612"/>
            <a:ext cx="28796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 smtClean="0">
                <a:solidFill>
                  <a:schemeClr val="accent6"/>
                </a:solidFill>
                <a:latin typeface="IM FELL Double Pica" panose="02000000000000000000" pitchFamily="2" charset="0"/>
              </a:rPr>
              <a:t>Photo by </a:t>
            </a:r>
            <a:r>
              <a:rPr lang="en-US" sz="1600" dirty="0">
                <a:solidFill>
                  <a:schemeClr val="accent6"/>
                </a:solidFill>
                <a:latin typeface="IM FELL Double Pica" panose="02000000000000000000" pitchFamily="2" charset="0"/>
                <a:hlinkClick r:id="rId3" tooltip="Go to Ed Uthman's photostream"/>
              </a:rPr>
              <a:t>Ed </a:t>
            </a:r>
            <a:r>
              <a:rPr lang="en-US" sz="1600" dirty="0" err="1" smtClean="0">
                <a:solidFill>
                  <a:schemeClr val="accent6"/>
                </a:solidFill>
                <a:latin typeface="IM FELL Double Pica" panose="02000000000000000000" pitchFamily="2" charset="0"/>
                <a:hlinkClick r:id="rId3" tooltip="Go to Ed Uthman's photostream"/>
              </a:rPr>
              <a:t>Uthman</a:t>
            </a:r>
            <a:endParaRPr lang="en-US" sz="1600" dirty="0">
              <a:solidFill>
                <a:schemeClr val="accent6"/>
              </a:solidFill>
              <a:latin typeface="IM FELL Double Pic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991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6345" y="3447213"/>
            <a:ext cx="5977720" cy="27331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1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 FELL Double Pica" panose="02000000000000000000" pitchFamily="2" charset="0"/>
              </a:rPr>
              <a:t>Politician </a:t>
            </a:r>
            <a:br>
              <a:rPr lang="en-US" sz="11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 FELL Double Pica" panose="02000000000000000000" pitchFamily="2" charset="0"/>
              </a:rPr>
            </a:b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 FELL Double Pica" panose="02000000000000000000" pitchFamily="2" charset="0"/>
              </a:rPr>
              <a:t>&amp;</a:t>
            </a:r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 FELL Double Pica" panose="02000000000000000000" pitchFamily="2" charset="0"/>
              </a:rPr>
              <a:t> Philosopher</a:t>
            </a:r>
            <a:endParaRPr lang="en-US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 FELL Double Pica" panose="02000000000000000000" pitchFamily="2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46438" y="1267213"/>
            <a:ext cx="7117534" cy="21219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9E8D7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dirty="0" smtClean="0">
                <a:ln>
                  <a:solidFill>
                    <a:srgbClr val="1D1326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JEFFERSON</a:t>
            </a:r>
            <a:endParaRPr lang="en-US" sz="11500" dirty="0">
              <a:ln>
                <a:solidFill>
                  <a:srgbClr val="1D1326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 rot="21414187">
            <a:off x="389268" y="133897"/>
            <a:ext cx="593566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500" b="1" dirty="0" smtClean="0">
                <a:solidFill>
                  <a:srgbClr val="BDD7EE"/>
                </a:solidFill>
                <a:effectLst>
                  <a:glow rad="101600">
                    <a:srgbClr val="1D1326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Thomas</a:t>
            </a:r>
            <a:endParaRPr lang="en-US" sz="3600" dirty="0">
              <a:effectLst>
                <a:glow rad="101600">
                  <a:srgbClr val="1D1326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2" name="Picture 4" descr="http://upload.wikimedia.org/wikipedia/commons/4/46/T_Jefferson_by_Charles_Willson_Peale_1791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972" y="339440"/>
            <a:ext cx="4477498" cy="629337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0984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978025"/>
            <a:ext cx="8305800" cy="1668391"/>
          </a:xfrm>
        </p:spPr>
        <p:txBody>
          <a:bodyPr>
            <a:noAutofit/>
          </a:bodyPr>
          <a:lstStyle/>
          <a:p>
            <a:pPr algn="ctr"/>
            <a:r>
              <a:rPr lang="en-US" sz="1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NEWTON</a:t>
            </a:r>
            <a:endParaRPr lang="en-US" sz="1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942" y="2838203"/>
            <a:ext cx="7768470" cy="367595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elle" panose="02000505020000020002" pitchFamily="2" charset="0"/>
              </a:rPr>
              <a:t>Laws of Physics</a:t>
            </a:r>
            <a:endParaRPr lang="en-US" sz="1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elle" panose="02000505020000020002" pitchFamily="2" charset="0"/>
            </a:endParaRPr>
          </a:p>
        </p:txBody>
      </p:sp>
      <p:pic>
        <p:nvPicPr>
          <p:cNvPr id="1026" name="Picture 2" descr="http://upload.wikimedia.org/wikipedia/commons/3/39/GodfreyKneller-IsaacNewton-16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56" y="978025"/>
            <a:ext cx="3890394" cy="534331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6967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http://upload.wikimedia.org/wikipedia/commons/8/8f/United_States_Declaration_of_Independenc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11"/>
          <a:stretch/>
        </p:blipFill>
        <p:spPr bwMode="auto">
          <a:xfrm>
            <a:off x="0" y="2"/>
            <a:ext cx="12192000" cy="689211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56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4063" y="3728037"/>
            <a:ext cx="12167937" cy="30554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9E8D7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3800" dirty="0" smtClean="0">
                <a:ln>
                  <a:solidFill>
                    <a:srgbClr val="1D1326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CREATED EQUAL</a:t>
            </a:r>
            <a:endParaRPr lang="en-US" sz="16600" dirty="0">
              <a:ln>
                <a:solidFill>
                  <a:srgbClr val="1D1326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4063" y="623887"/>
            <a:ext cx="12167937" cy="30554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9E8D7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5000" dirty="0" smtClean="0">
                <a:ln>
                  <a:solidFill>
                    <a:srgbClr val="1D1326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MEN</a:t>
            </a:r>
            <a:endParaRPr lang="en-US" sz="25000" dirty="0">
              <a:ln>
                <a:solidFill>
                  <a:srgbClr val="1D1326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 rot="21378873">
            <a:off x="2860276" y="2454228"/>
            <a:ext cx="5732801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600" b="1" dirty="0" smtClean="0">
                <a:solidFill>
                  <a:srgbClr val="BDD7EE"/>
                </a:solidFill>
                <a:effectLst>
                  <a:glow rad="101600">
                    <a:srgbClr val="1D1326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</a:t>
            </a:r>
            <a:endParaRPr lang="en-US" sz="4400" dirty="0">
              <a:effectLst>
                <a:glow rad="101600">
                  <a:srgbClr val="1D1326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364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http://upload.wikimedia.org/wikipedia/commons/thumb/1/15/Declaration_independence.jpg/1280px-Declaration_independenc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52" b="6113"/>
          <a:stretch/>
        </p:blipFill>
        <p:spPr bwMode="auto">
          <a:xfrm>
            <a:off x="0" y="-27296"/>
            <a:ext cx="12192000" cy="693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73504" y="6285301"/>
            <a:ext cx="56365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John Trumbull, </a:t>
            </a:r>
            <a:r>
              <a:rPr lang="en-US" sz="2200" b="1" i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Declaration of Independence</a:t>
            </a:r>
            <a:endParaRPr lang="en-US" sz="2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4726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9558" y="3443775"/>
            <a:ext cx="5977720" cy="27331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 FELL Double Pica" panose="02000000000000000000" pitchFamily="2" charset="0"/>
              </a:rPr>
              <a:t>Politician </a:t>
            </a:r>
            <a:br>
              <a:rPr lang="en-US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 FELL Double Pica" panose="02000000000000000000" pitchFamily="2" charset="0"/>
              </a:rPr>
            </a:br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 FELL Double Pica" panose="02000000000000000000" pitchFamily="2" charset="0"/>
              </a:rPr>
              <a:t>&amp;</a:t>
            </a:r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 FELL Double Pica" panose="02000000000000000000" pitchFamily="2" charset="0"/>
              </a:rPr>
              <a:t> Inventor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 FELL Double Pica" panose="02000000000000000000" pitchFamily="2" charset="0"/>
            </a:endParaRPr>
          </a:p>
        </p:txBody>
      </p:sp>
      <p:pic>
        <p:nvPicPr>
          <p:cNvPr id="7170" name="Picture 2" descr="http://upload.wikimedia.org/wikipedia/commons/thumb/5/5f/Benjamin_West%2C_English_%28born_America%29_-_Benjamin_Franklin_Drawing_Electricity_from_the_Sky_-_Google_Art_Project.jpg/764px-Benjamin_West%2C_English_%28born_America%29_-_Benjamin_Franklin_Drawing_Electricity_from_the_Sky_-_Google_Art_Projec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534" y="174056"/>
            <a:ext cx="4869749" cy="652699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" y="1263775"/>
            <a:ext cx="7117534" cy="2086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9E8D7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500" dirty="0" smtClean="0">
                <a:ln>
                  <a:solidFill>
                    <a:srgbClr val="1D1326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FRANKLIN</a:t>
            </a:r>
            <a:endParaRPr lang="en-US" sz="12500" dirty="0">
              <a:ln>
                <a:solidFill>
                  <a:srgbClr val="1D1326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 rot="21414187">
            <a:off x="389268" y="133897"/>
            <a:ext cx="593566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500" b="1" dirty="0" smtClean="0">
                <a:solidFill>
                  <a:srgbClr val="BDD7EE"/>
                </a:solidFill>
                <a:effectLst>
                  <a:glow rad="101600">
                    <a:srgbClr val="1D1326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Benjamin </a:t>
            </a:r>
            <a:endParaRPr lang="en-US" sz="3600" dirty="0">
              <a:effectLst>
                <a:glow rad="101600">
                  <a:srgbClr val="1D1326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5810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/>
            </a:gs>
            <a:gs pos="70000">
              <a:schemeClr val="accent6"/>
            </a:gs>
            <a:gs pos="29000">
              <a:schemeClr val="accent6"/>
            </a:gs>
            <a:gs pos="100000">
              <a:schemeClr val="accent2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1" y="1026366"/>
            <a:ext cx="7336808" cy="1325563"/>
          </a:xfrm>
        </p:spPr>
        <p:txBody>
          <a:bodyPr>
            <a:normAutofit/>
          </a:bodyPr>
          <a:lstStyle/>
          <a:p>
            <a:r>
              <a:rPr lang="en-US" sz="8800" dirty="0" smtClean="0">
                <a:solidFill>
                  <a:schemeClr val="accent1"/>
                </a:solidFill>
              </a:rPr>
              <a:t>LIGHTNING ROD</a:t>
            </a:r>
            <a:endParaRPr lang="en-US" sz="88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4080" y="3225641"/>
            <a:ext cx="6490650" cy="325634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8000" dirty="0" smtClean="0">
                <a:solidFill>
                  <a:schemeClr val="accent3">
                    <a:lumMod val="25000"/>
                  </a:schemeClr>
                </a:solidFill>
              </a:rPr>
              <a:t>Protects buildings from lightning</a:t>
            </a:r>
            <a:endParaRPr lang="en-US" sz="8000" dirty="0">
              <a:solidFill>
                <a:schemeClr val="accent3">
                  <a:lumMod val="25000"/>
                </a:schemeClr>
              </a:solidFill>
            </a:endParaRPr>
          </a:p>
        </p:txBody>
      </p:sp>
      <p:pic>
        <p:nvPicPr>
          <p:cNvPr id="2050" name="Picture 2" descr="http://upload.wikimedia.org/wikipedia/commons/thumb/9/96/Lightning-rod-diagram.svg/555px-Lightning-rod-diagram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850" y="230179"/>
            <a:ext cx="4740322" cy="6559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9699011" y="6481983"/>
            <a:ext cx="15188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B0080"/>
                </a:solidFill>
                <a:latin typeface="IM FELL Double Pica" panose="02000000000000000000" pitchFamily="2" charset="0"/>
              </a:rPr>
              <a:t>Art Credit: </a:t>
            </a:r>
            <a:r>
              <a:rPr lang="en-US" sz="1400" dirty="0" err="1" smtClean="0">
                <a:solidFill>
                  <a:srgbClr val="0B0080"/>
                </a:solidFill>
                <a:latin typeface="IM FELL Double Pica" panose="02000000000000000000" pitchFamily="2" charset="0"/>
              </a:rPr>
              <a:t>Wdchk</a:t>
            </a:r>
            <a:endParaRPr lang="en-US" sz="1400" dirty="0">
              <a:latin typeface="IM FELL Double Pic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4191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3" b="8642"/>
          <a:stretch/>
        </p:blipFill>
        <p:spPr>
          <a:xfrm>
            <a:off x="0" y="-48127"/>
            <a:ext cx="12192000" cy="695425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398" y="5460247"/>
            <a:ext cx="4255169" cy="1325563"/>
          </a:xfrm>
        </p:spPr>
        <p:txBody>
          <a:bodyPr>
            <a:normAutofit/>
          </a:bodyPr>
          <a:lstStyle/>
          <a:p>
            <a:pPr algn="r"/>
            <a:r>
              <a:rPr lang="en-US" sz="8000" dirty="0" smtClean="0">
                <a:solidFill>
                  <a:schemeClr val="tx1"/>
                </a:solidFill>
              </a:rPr>
              <a:t>BIFOCALS</a:t>
            </a:r>
            <a:endParaRPr lang="en-US" sz="80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899" y="6368352"/>
            <a:ext cx="1718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IM FELL Double Pica" panose="02000000000000000000" pitchFamily="2" charset="0"/>
              </a:rPr>
              <a:t>Photo by </a:t>
            </a:r>
            <a:r>
              <a:rPr lang="en-US" dirty="0">
                <a:latin typeface="IM FELL Double Pica" panose="02000000000000000000" pitchFamily="2" charset="0"/>
              </a:rPr>
              <a:t>liz </a:t>
            </a:r>
            <a:r>
              <a:rPr lang="en-US" dirty="0" smtClean="0">
                <a:latin typeface="IM FELL Double Pica" panose="02000000000000000000" pitchFamily="2" charset="0"/>
              </a:rPr>
              <a:t>west</a:t>
            </a:r>
            <a:endParaRPr lang="en-US" dirty="0">
              <a:latin typeface="IM FELL Double Pic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06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upload.wikimedia.org/wikipedia/commons/thumb/a/aa/Thomas_Paine_rev1.jpg/640px-Thomas_Paine_rev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011" y="316999"/>
            <a:ext cx="4615280" cy="621620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" y="1408153"/>
            <a:ext cx="7243010" cy="2086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9E8D7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0" dirty="0" smtClean="0">
                <a:ln>
                  <a:solidFill>
                    <a:srgbClr val="1D1326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PAINE</a:t>
            </a:r>
            <a:endParaRPr lang="en-US" sz="16000" dirty="0">
              <a:ln>
                <a:solidFill>
                  <a:srgbClr val="1D1326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 rot="21414187">
            <a:off x="389268" y="133897"/>
            <a:ext cx="593566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500" b="1" dirty="0" smtClean="0">
                <a:solidFill>
                  <a:srgbClr val="BDD7EE"/>
                </a:solidFill>
                <a:effectLst>
                  <a:glow rad="101600">
                    <a:srgbClr val="1D1326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Thomas</a:t>
            </a:r>
            <a:endParaRPr lang="en-US" sz="3600" dirty="0">
              <a:effectLst>
                <a:glow rad="101600">
                  <a:srgbClr val="1D1326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59558" y="3756594"/>
            <a:ext cx="5977720" cy="258881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 FELL Double Pica" panose="02000000000000000000" pitchFamily="2" charset="0"/>
              </a:rPr>
              <a:t>Professional </a:t>
            </a:r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 FELL Double Pica" panose="02000000000000000000" pitchFamily="2" charset="0"/>
              </a:rPr>
              <a:t>Revolutionary</a:t>
            </a:r>
            <a:endParaRPr lang="en-US" sz="8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 FELL Double Pic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06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upload.wikimedia.org/wikipedia/commons/thumb/a/aa/Thomas_Paine_rev1.jpg/640px-Thomas_Paine_rev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011" y="316999"/>
            <a:ext cx="4615280" cy="621620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" y="316999"/>
            <a:ext cx="7243010" cy="6216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9E8D7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 smtClean="0">
                <a:ln>
                  <a:solidFill>
                    <a:srgbClr val="1D1326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COMMON </a:t>
            </a:r>
            <a:r>
              <a:rPr lang="en-US" sz="7200" dirty="0" smtClean="0">
                <a:ln>
                  <a:solidFill>
                    <a:srgbClr val="1D1326"/>
                  </a:solidFill>
                </a:ln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SENSE</a:t>
            </a:r>
          </a:p>
          <a:p>
            <a:pPr algn="ctr"/>
            <a:r>
              <a:rPr lang="en-US" sz="2400" dirty="0" smtClean="0">
                <a:ln>
                  <a:solidFill>
                    <a:srgbClr val="1D1326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2400" dirty="0">
              <a:ln>
                <a:solidFill>
                  <a:srgbClr val="1D1326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7200" dirty="0" smtClean="0">
                <a:ln>
                  <a:solidFill>
                    <a:srgbClr val="1D1326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7200" dirty="0" smtClean="0">
                <a:ln>
                  <a:solidFill>
                    <a:srgbClr val="1D1326"/>
                  </a:solidFill>
                </a:ln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RIGHTS</a:t>
            </a:r>
            <a:r>
              <a:rPr lang="en-US" sz="7200" dirty="0" smtClean="0">
                <a:ln>
                  <a:solidFill>
                    <a:srgbClr val="1D1326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7200" dirty="0" smtClean="0">
                <a:ln>
                  <a:solidFill>
                    <a:srgbClr val="1D1326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7200" dirty="0" smtClean="0">
                <a:ln>
                  <a:solidFill>
                    <a:srgbClr val="1D1326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MAN</a:t>
            </a:r>
          </a:p>
          <a:p>
            <a:pPr algn="ctr"/>
            <a:r>
              <a:rPr lang="en-US" sz="2400" dirty="0" smtClean="0">
                <a:ln>
                  <a:solidFill>
                    <a:srgbClr val="1D1326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2400" dirty="0">
              <a:ln>
                <a:solidFill>
                  <a:srgbClr val="1D1326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7200" dirty="0" smtClean="0">
                <a:ln>
                  <a:solidFill>
                    <a:srgbClr val="1D1326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AGE </a:t>
            </a:r>
            <a:br>
              <a:rPr lang="en-US" sz="7200" dirty="0" smtClean="0">
                <a:ln>
                  <a:solidFill>
                    <a:srgbClr val="1D1326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7200" dirty="0" smtClean="0">
                <a:ln>
                  <a:solidFill>
                    <a:srgbClr val="1D1326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</a:t>
            </a:r>
            <a:r>
              <a:rPr lang="en-US" sz="7200" dirty="0" smtClean="0">
                <a:ln>
                  <a:solidFill>
                    <a:srgbClr val="1D1326"/>
                  </a:solidFill>
                </a:ln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REASON</a:t>
            </a:r>
            <a:endParaRPr lang="en-US" sz="7200" dirty="0">
              <a:ln>
                <a:solidFill>
                  <a:srgbClr val="1D1326"/>
                </a:solidFill>
              </a:ln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00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upload.wikimedia.org/wikipedia/commons/thumb/a/aa/Thomas_Paine_rev1.jpg/640px-Thomas_Paine_rev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288" y="677943"/>
            <a:ext cx="4106711" cy="553122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upload.wikimedia.org/wikipedia/commons/4/46/T_Jefferson_by_Charles_Willson_Peale_1791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3" y="677943"/>
            <a:ext cx="3935260" cy="553122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http://upload.wikimedia.org/wikipedia/commons/c/cc/BenFranklinDuplessi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0"/>
          <a:stretch/>
        </p:blipFill>
        <p:spPr bwMode="auto">
          <a:xfrm>
            <a:off x="3888865" y="677942"/>
            <a:ext cx="4414269" cy="554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2211"/>
            <a:ext cx="12195173" cy="2556959"/>
          </a:xfrm>
        </p:spPr>
        <p:txBody>
          <a:bodyPr>
            <a:noAutofit/>
          </a:bodyPr>
          <a:lstStyle/>
          <a:p>
            <a:pPr algn="ctr"/>
            <a:r>
              <a:rPr lang="en-US" sz="19900" dirty="0" smtClean="0">
                <a:ln w="38100"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DEISTS</a:t>
            </a:r>
            <a:endParaRPr lang="en-US" sz="19900" dirty="0">
              <a:ln w="38100"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8013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189" y="4804551"/>
            <a:ext cx="5913438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92" y="4804551"/>
            <a:ext cx="59690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29" y="230121"/>
            <a:ext cx="11271341" cy="515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99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0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978025"/>
            <a:ext cx="8305800" cy="1668391"/>
          </a:xfrm>
        </p:spPr>
        <p:txBody>
          <a:bodyPr>
            <a:noAutofit/>
          </a:bodyPr>
          <a:lstStyle/>
          <a:p>
            <a:pPr algn="ctr"/>
            <a:r>
              <a:rPr lang="en-US" sz="16000" dirty="0" smtClean="0">
                <a:solidFill>
                  <a:schemeClr val="accent3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NEWTON</a:t>
            </a:r>
            <a:endParaRPr lang="en-US" sz="16000" dirty="0">
              <a:solidFill>
                <a:schemeClr val="accent3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942" y="3465095"/>
            <a:ext cx="7768470" cy="304906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8000" b="1" i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 FELL Double Pica" panose="02000000000000000000" pitchFamily="2" charset="0"/>
              </a:rPr>
              <a:t>Rational View </a:t>
            </a:r>
            <a:r>
              <a:rPr lang="en-US" sz="7200" b="1" i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 FELL Double Pica" panose="02000000000000000000" pitchFamily="2" charset="0"/>
              </a:rPr>
              <a:t/>
            </a:r>
            <a:br>
              <a:rPr lang="en-US" sz="7200" b="1" i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 FELL Double Pica" panose="02000000000000000000" pitchFamily="2" charset="0"/>
              </a:rPr>
            </a:br>
            <a:r>
              <a:rPr lang="en-US" sz="7200" b="1" i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 FELL Double Pica" panose="02000000000000000000" pitchFamily="2" charset="0"/>
              </a:rPr>
              <a:t>of the Universe</a:t>
            </a:r>
          </a:p>
        </p:txBody>
      </p:sp>
      <p:pic>
        <p:nvPicPr>
          <p:cNvPr id="1026" name="Picture 2" descr="http://upload.wikimedia.org/wikipedia/commons/3/39/GodfreyKneller-IsaacNewton-16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56" y="978025"/>
            <a:ext cx="3890394" cy="534331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84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Locke">
      <a:dk1>
        <a:srgbClr val="181818"/>
      </a:dk1>
      <a:lt1>
        <a:sysClr val="window" lastClr="FFFFFF"/>
      </a:lt1>
      <a:dk2>
        <a:srgbClr val="484860"/>
      </a:dk2>
      <a:lt2>
        <a:srgbClr val="F7E1CB"/>
      </a:lt2>
      <a:accent1>
        <a:srgbClr val="483048"/>
      </a:accent1>
      <a:accent2>
        <a:srgbClr val="F7CBAC"/>
      </a:accent2>
      <a:accent3>
        <a:srgbClr val="BDD7EE"/>
      </a:accent3>
      <a:accent4>
        <a:srgbClr val="D7B5C6"/>
      </a:accent4>
      <a:accent5>
        <a:srgbClr val="473330"/>
      </a:accent5>
      <a:accent6>
        <a:srgbClr val="F7E1CB"/>
      </a:accent6>
      <a:hlink>
        <a:srgbClr val="F7E1CB"/>
      </a:hlink>
      <a:folHlink>
        <a:srgbClr val="ECB680"/>
      </a:folHlink>
    </a:clrScheme>
    <a:fontScheme name="Enlightenment">
      <a:majorFont>
        <a:latin typeface="Futura XBlkCn BT"/>
        <a:ea typeface=""/>
        <a:cs typeface=""/>
      </a:majorFont>
      <a:minorFont>
        <a:latin typeface="Gabriell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Custom 17">
      <a:dk1>
        <a:srgbClr val="072F54"/>
      </a:dk1>
      <a:lt1>
        <a:sysClr val="window" lastClr="FFFFFF"/>
      </a:lt1>
      <a:dk2>
        <a:srgbClr val="072F54"/>
      </a:dk2>
      <a:lt2>
        <a:srgbClr val="FFFFFF"/>
      </a:lt2>
      <a:accent1>
        <a:srgbClr val="FFFFFF"/>
      </a:accent1>
      <a:accent2>
        <a:srgbClr val="FDDF8B"/>
      </a:accent2>
      <a:accent3>
        <a:srgbClr val="FDDF8B"/>
      </a:accent3>
      <a:accent4>
        <a:srgbClr val="9ECCF6"/>
      </a:accent4>
      <a:accent5>
        <a:srgbClr val="FDDF8B"/>
      </a:accent5>
      <a:accent6>
        <a:srgbClr val="FDDF8B"/>
      </a:accent6>
      <a:hlink>
        <a:srgbClr val="FDDF8B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Locke">
    <a:dk1>
      <a:srgbClr val="181818"/>
    </a:dk1>
    <a:lt1>
      <a:sysClr val="window" lastClr="FFFFFF"/>
    </a:lt1>
    <a:dk2>
      <a:srgbClr val="484860"/>
    </a:dk2>
    <a:lt2>
      <a:srgbClr val="F7E1CB"/>
    </a:lt2>
    <a:accent1>
      <a:srgbClr val="483048"/>
    </a:accent1>
    <a:accent2>
      <a:srgbClr val="F7CBAC"/>
    </a:accent2>
    <a:accent3>
      <a:srgbClr val="BDD7EE"/>
    </a:accent3>
    <a:accent4>
      <a:srgbClr val="D7B5C6"/>
    </a:accent4>
    <a:accent5>
      <a:srgbClr val="473330"/>
    </a:accent5>
    <a:accent6>
      <a:srgbClr val="F7E1CB"/>
    </a:accent6>
    <a:hlink>
      <a:srgbClr val="F7E1CB"/>
    </a:hlink>
    <a:folHlink>
      <a:srgbClr val="ECB680"/>
    </a:folHlink>
  </a:clrScheme>
</a:themeOverride>
</file>

<file path=ppt/theme/themeOverride2.xml><?xml version="1.0" encoding="utf-8"?>
<a:themeOverride xmlns:a="http://schemas.openxmlformats.org/drawingml/2006/main">
  <a:clrScheme name="Locke">
    <a:dk1>
      <a:srgbClr val="181818"/>
    </a:dk1>
    <a:lt1>
      <a:sysClr val="window" lastClr="FFFFFF"/>
    </a:lt1>
    <a:dk2>
      <a:srgbClr val="484860"/>
    </a:dk2>
    <a:lt2>
      <a:srgbClr val="F7E1CB"/>
    </a:lt2>
    <a:accent1>
      <a:srgbClr val="483048"/>
    </a:accent1>
    <a:accent2>
      <a:srgbClr val="F7CBAC"/>
    </a:accent2>
    <a:accent3>
      <a:srgbClr val="BDD7EE"/>
    </a:accent3>
    <a:accent4>
      <a:srgbClr val="D7B5C6"/>
    </a:accent4>
    <a:accent5>
      <a:srgbClr val="473330"/>
    </a:accent5>
    <a:accent6>
      <a:srgbClr val="F7E1CB"/>
    </a:accent6>
    <a:hlink>
      <a:srgbClr val="F7E1CB"/>
    </a:hlink>
    <a:folHlink>
      <a:srgbClr val="ECB6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2664</TotalTime>
  <Words>646</Words>
  <Application>Microsoft Office PowerPoint</Application>
  <PresentationFormat>Custom</PresentationFormat>
  <Paragraphs>221</Paragraphs>
  <Slides>89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89</vt:i4>
      </vt:variant>
    </vt:vector>
  </HeadingPairs>
  <TitlesOfParts>
    <vt:vector size="97" baseType="lpstr">
      <vt:lpstr>Arial</vt:lpstr>
      <vt:lpstr>Calibri</vt:lpstr>
      <vt:lpstr>Futura XBlkCn BT</vt:lpstr>
      <vt:lpstr>IM FELL Double Pica</vt:lpstr>
      <vt:lpstr>Armalite Rifle</vt:lpstr>
      <vt:lpstr>Gabrielle</vt:lpstr>
      <vt:lpstr>Office Theme</vt:lpstr>
      <vt:lpstr>3_Office Theme</vt:lpstr>
      <vt:lpstr>PHILOSOPHES</vt:lpstr>
      <vt:lpstr>PHILOSOPHE</vt:lpstr>
      <vt:lpstr>PHILOSOPHE</vt:lpstr>
      <vt:lpstr>PHILOSOPHE</vt:lpstr>
      <vt:lpstr>PHILOSOPHE</vt:lpstr>
      <vt:lpstr>WHO’S WHO</vt:lpstr>
      <vt:lpstr>PRECURSORS</vt:lpstr>
      <vt:lpstr>NEWTON</vt:lpstr>
      <vt:lpstr>NEWTON</vt:lpstr>
      <vt:lpstr>NATURAL LAW</vt:lpstr>
      <vt:lpstr>LOCKE</vt:lpstr>
      <vt:lpstr>LOCKE</vt:lpstr>
      <vt:lpstr>NATURAL RIGHTS</vt:lpstr>
      <vt:lpstr>PowerPoint Presentation</vt:lpstr>
      <vt:lpstr>THE PHILOSOPHES</vt:lpstr>
      <vt:lpstr>VOLTAIRE</vt:lpstr>
      <vt:lpstr>PowerPoint Presentation</vt:lpstr>
      <vt:lpstr>NOTABLE WORKS</vt:lpstr>
      <vt:lpstr>POPULARIZER</vt:lpstr>
      <vt:lpstr>PowerPoint Presentation</vt:lpstr>
      <vt:lpstr>PowerPoint Presentation</vt:lpstr>
      <vt:lpstr>CHÂTELET</vt:lpstr>
      <vt:lpstr>PowerPoint Presentation</vt:lpstr>
      <vt:lpstr>PowerPoint Presentation</vt:lpstr>
      <vt:lpstr>PowerPoint Presentation</vt:lpstr>
      <vt:lpstr>ADVOCATE</vt:lpstr>
      <vt:lpstr>CRITIC</vt:lpstr>
      <vt:lpstr>DEISM</vt:lpstr>
      <vt:lpstr>DIDEROT</vt:lpstr>
      <vt:lpstr>PowerPoint Presentation</vt:lpstr>
      <vt:lpstr>PowerPoint Presentation</vt:lpstr>
      <vt:lpstr>POET</vt:lpstr>
      <vt:lpstr>PowerPoint Presentation</vt:lpstr>
      <vt:lpstr>CONTEXT</vt:lpstr>
      <vt:lpstr>AUTHOR</vt:lpstr>
      <vt:lpstr>The Nun</vt:lpstr>
      <vt:lpstr>HAHA  SO FUNNY</vt:lpstr>
      <vt:lpstr>EXPECTO PATRONUM!</vt:lpstr>
      <vt:lpstr>PATRONUS</vt:lpstr>
      <vt:lpstr>PATRONUS</vt:lpstr>
      <vt:lpstr>PowerPoint Presentation</vt:lpstr>
      <vt:lpstr>POLITICAL THEORY</vt:lpstr>
      <vt:lpstr>MONTESQUIEU</vt:lpstr>
      <vt:lpstr>GOVERNMENT</vt:lpstr>
      <vt:lpstr>SEPARATION</vt:lpstr>
      <vt:lpstr>SEPARATION</vt:lpstr>
      <vt:lpstr>JEALOUSY</vt:lpstr>
      <vt:lpstr>CHECKS</vt:lpstr>
      <vt:lpstr>VETO</vt:lpstr>
      <vt:lpstr>EMPIRICISM</vt:lpstr>
      <vt:lpstr>PowerPoint Presentation</vt:lpstr>
      <vt:lpstr>JEALOUSY</vt:lpstr>
      <vt:lpstr>PowerPoint Presentation</vt:lpstr>
      <vt:lpstr>ROUSSEAU</vt:lpstr>
      <vt:lpstr>MAN IS BORN FREE</vt:lpstr>
      <vt:lpstr>LEGITIMATE?</vt:lpstr>
      <vt:lpstr>FREEDOM?</vt:lpstr>
      <vt:lpstr>GENERAL WILL</vt:lpstr>
      <vt:lpstr>EMILE</vt:lpstr>
      <vt:lpstr>GENDER ROLES</vt:lpstr>
      <vt:lpstr>KANT</vt:lpstr>
      <vt:lpstr>ENLIGHTENMENT?</vt:lpstr>
      <vt:lpstr>PURE REASON</vt:lpstr>
      <vt:lpstr>PowerPoint Presentation</vt:lpstr>
      <vt:lpstr>REASON</vt:lpstr>
      <vt:lpstr>ETHICS</vt:lpstr>
      <vt:lpstr>CATEGORICAL IMPERATIVE</vt:lpstr>
      <vt:lpstr>SMITH</vt:lpstr>
      <vt:lpstr>WEALTH</vt:lpstr>
      <vt:lpstr>SELF-         INTEREST</vt:lpstr>
      <vt:lpstr>SELFISHNESS</vt:lpstr>
      <vt:lpstr>THE BUTCHER</vt:lpstr>
      <vt:lpstr>PowerPoint Presentation</vt:lpstr>
      <vt:lpstr>MUTUALLY BENEFICIAL EXCHANGE</vt:lpstr>
      <vt:lpstr>PowerPoint Presentation</vt:lpstr>
      <vt:lpstr>EMPIRICISM</vt:lpstr>
      <vt:lpstr>NATURAL LAW</vt:lpstr>
      <vt:lpstr>THE AMERICAN ENLIGHTENMENT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LIGHTNING ROD</vt:lpstr>
      <vt:lpstr>BIFOCALS</vt:lpstr>
      <vt:lpstr>PowerPoint Presentation</vt:lpstr>
      <vt:lpstr>PowerPoint Presentation</vt:lpstr>
      <vt:lpstr>DEISTS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Philosophes (The Enlightenment - AP Euro)</dc:title>
  <dc:creator>Tom Richey</dc:creator>
  <cp:lastModifiedBy>Tom Richey</cp:lastModifiedBy>
  <cp:revision>92</cp:revision>
  <dcterms:created xsi:type="dcterms:W3CDTF">2014-12-26T17:29:01Z</dcterms:created>
  <dcterms:modified xsi:type="dcterms:W3CDTF">2015-12-16T19:11:41Z</dcterms:modified>
</cp:coreProperties>
</file>