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77" r:id="rId2"/>
  </p:sldMasterIdLst>
  <p:notesMasterIdLst>
    <p:notesMasterId r:id="rId94"/>
  </p:notesMasterIdLst>
  <p:sldIdLst>
    <p:sldId id="256" r:id="rId3"/>
    <p:sldId id="378" r:id="rId4"/>
    <p:sldId id="355" r:id="rId5"/>
    <p:sldId id="379" r:id="rId6"/>
    <p:sldId id="347" r:id="rId7"/>
    <p:sldId id="353" r:id="rId8"/>
    <p:sldId id="259" r:id="rId9"/>
    <p:sldId id="356" r:id="rId10"/>
    <p:sldId id="376" r:id="rId11"/>
    <p:sldId id="365" r:id="rId12"/>
    <p:sldId id="362" r:id="rId13"/>
    <p:sldId id="377" r:id="rId14"/>
    <p:sldId id="268" r:id="rId15"/>
    <p:sldId id="371" r:id="rId16"/>
    <p:sldId id="363" r:id="rId17"/>
    <p:sldId id="359" r:id="rId18"/>
    <p:sldId id="370" r:id="rId19"/>
    <p:sldId id="373" r:id="rId20"/>
    <p:sldId id="372" r:id="rId21"/>
    <p:sldId id="427" r:id="rId22"/>
    <p:sldId id="393" r:id="rId23"/>
    <p:sldId id="394" r:id="rId24"/>
    <p:sldId id="395" r:id="rId25"/>
    <p:sldId id="391" r:id="rId26"/>
    <p:sldId id="392" r:id="rId27"/>
    <p:sldId id="396" r:id="rId28"/>
    <p:sldId id="261" r:id="rId29"/>
    <p:sldId id="360" r:id="rId30"/>
    <p:sldId id="366" r:id="rId31"/>
    <p:sldId id="404" r:id="rId32"/>
    <p:sldId id="401" r:id="rId33"/>
    <p:sldId id="402" r:id="rId34"/>
    <p:sldId id="374" r:id="rId35"/>
    <p:sldId id="351" r:id="rId36"/>
    <p:sldId id="352" r:id="rId37"/>
    <p:sldId id="368" r:id="rId38"/>
    <p:sldId id="397" r:id="rId39"/>
    <p:sldId id="398" r:id="rId40"/>
    <p:sldId id="403" r:id="rId41"/>
    <p:sldId id="407" r:id="rId42"/>
    <p:sldId id="408" r:id="rId43"/>
    <p:sldId id="405" r:id="rId44"/>
    <p:sldId id="428" r:id="rId45"/>
    <p:sldId id="429" r:id="rId46"/>
    <p:sldId id="409" r:id="rId47"/>
    <p:sldId id="410" r:id="rId48"/>
    <p:sldId id="414" r:id="rId49"/>
    <p:sldId id="400" r:id="rId50"/>
    <p:sldId id="437" r:id="rId51"/>
    <p:sldId id="431" r:id="rId52"/>
    <p:sldId id="432" r:id="rId53"/>
    <p:sldId id="369" r:id="rId54"/>
    <p:sldId id="411" r:id="rId55"/>
    <p:sldId id="275" r:id="rId56"/>
    <p:sldId id="364" r:id="rId57"/>
    <p:sldId id="358" r:id="rId58"/>
    <p:sldId id="413" r:id="rId59"/>
    <p:sldId id="415" r:id="rId60"/>
    <p:sldId id="417" r:id="rId61"/>
    <p:sldId id="418" r:id="rId62"/>
    <p:sldId id="419" r:id="rId63"/>
    <p:sldId id="380" r:id="rId64"/>
    <p:sldId id="420" r:id="rId65"/>
    <p:sldId id="436" r:id="rId66"/>
    <p:sldId id="421" r:id="rId67"/>
    <p:sldId id="424" r:id="rId68"/>
    <p:sldId id="422" r:id="rId69"/>
    <p:sldId id="423" r:id="rId70"/>
    <p:sldId id="425" r:id="rId71"/>
    <p:sldId id="433" r:id="rId72"/>
    <p:sldId id="412" r:id="rId73"/>
    <p:sldId id="382" r:id="rId74"/>
    <p:sldId id="381" r:id="rId75"/>
    <p:sldId id="273" r:id="rId76"/>
    <p:sldId id="390" r:id="rId77"/>
    <p:sldId id="438" r:id="rId78"/>
    <p:sldId id="387" r:id="rId79"/>
    <p:sldId id="361" r:id="rId80"/>
    <p:sldId id="271" r:id="rId81"/>
    <p:sldId id="430" r:id="rId82"/>
    <p:sldId id="386" r:id="rId83"/>
    <p:sldId id="389" r:id="rId84"/>
    <p:sldId id="388" r:id="rId85"/>
    <p:sldId id="383" r:id="rId86"/>
    <p:sldId id="385" r:id="rId87"/>
    <p:sldId id="384" r:id="rId88"/>
    <p:sldId id="439" r:id="rId89"/>
    <p:sldId id="274" r:id="rId90"/>
    <p:sldId id="434" r:id="rId91"/>
    <p:sldId id="435" r:id="rId92"/>
    <p:sldId id="357" r:id="rId93"/>
  </p:sldIdLst>
  <p:sldSz cx="13004800" cy="9753600"/>
  <p:notesSz cx="6858000" cy="9144000"/>
  <p:embeddedFontLst>
    <p:embeddedFont>
      <p:font typeface="Tahoma" panose="020B0604030504040204" pitchFamily="34" charset="0"/>
      <p:regular r:id="rId95"/>
      <p:bold r:id="rId96"/>
    </p:embeddedFon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FTY SKORZHEN NCV" pitchFamily="2" charset="0"/>
      <p:regular r:id="rId101"/>
    </p:embeddedFont>
    <p:embeddedFont>
      <p:font typeface="Book Antiqua" panose="02040602050305030304" pitchFamily="18" charset="0"/>
      <p:regular r:id="rId102"/>
      <p:bold r:id="rId103"/>
      <p:italic r:id="rId104"/>
      <p:boldItalic r:id="rId105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56917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913837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70753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27676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84596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41515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198437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55356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311"/>
    <a:srgbClr val="01080E"/>
    <a:srgbClr val="CDB083"/>
    <a:srgbClr val="1C2220"/>
    <a:srgbClr val="D8CAC1"/>
    <a:srgbClr val="BDCBDF"/>
    <a:srgbClr val="E5E5E5"/>
    <a:srgbClr val="432726"/>
    <a:srgbClr val="605250"/>
    <a:srgbClr val="FAF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0" d="100"/>
          <a:sy n="50" d="100"/>
        </p:scale>
        <p:origin x="564" y="5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6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9.fntdata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7C4E0-F186-5546-BDB1-9B3664CEEC2D}" type="datetimeFigureOut">
              <a:rPr lang="en-US" smtClean="0"/>
              <a:pPr/>
              <a:t>5/25/2014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ED55-6434-F74B-BE0D-D462BBD1B8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9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119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177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23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300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357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41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17" indent="0" algn="ctr">
              <a:buNone/>
              <a:defRPr/>
            </a:lvl2pPr>
            <a:lvl3pPr marL="913837" indent="0" algn="ctr">
              <a:buNone/>
              <a:defRPr/>
            </a:lvl3pPr>
            <a:lvl4pPr marL="1370753" indent="0" algn="ctr">
              <a:buNone/>
              <a:defRPr/>
            </a:lvl4pPr>
            <a:lvl5pPr marL="1827676" indent="0" algn="ctr">
              <a:buNone/>
              <a:defRPr/>
            </a:lvl5pPr>
            <a:lvl6pPr marL="2284596" indent="0" algn="ctr">
              <a:buNone/>
              <a:defRPr/>
            </a:lvl6pPr>
            <a:lvl7pPr marL="2741515" indent="0" algn="ctr">
              <a:buNone/>
              <a:defRPr/>
            </a:lvl7pPr>
            <a:lvl8pPr marL="3198437" indent="0" algn="ctr">
              <a:buNone/>
              <a:defRPr/>
            </a:lvl8pPr>
            <a:lvl9pPr marL="36553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44701"/>
            <a:ext cx="2616201" cy="4076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6" y="2044701"/>
            <a:ext cx="7696201" cy="4076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8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1706882"/>
            <a:ext cx="5743787" cy="4827129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1706882"/>
            <a:ext cx="5743787" cy="4827129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8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3"/>
            <a:ext cx="5746045" cy="90988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1" y="2183273"/>
            <a:ext cx="5748302" cy="90988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1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3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8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7"/>
            <a:ext cx="4278490" cy="1652695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5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1"/>
            <a:ext cx="7802880" cy="806029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8"/>
            <a:ext cx="7802880" cy="114469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39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93511"/>
            <a:ext cx="2926080" cy="6240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93511"/>
            <a:ext cx="8561493" cy="62404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7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7" indent="0">
              <a:buNone/>
              <a:defRPr sz="1800"/>
            </a:lvl2pPr>
            <a:lvl3pPr marL="913837" indent="0">
              <a:buNone/>
              <a:defRPr sz="1600"/>
            </a:lvl3pPr>
            <a:lvl4pPr marL="1370753" indent="0">
              <a:buNone/>
              <a:defRPr sz="1400"/>
            </a:lvl4pPr>
            <a:lvl5pPr marL="1827676" indent="0">
              <a:buNone/>
              <a:defRPr sz="1400"/>
            </a:lvl5pPr>
            <a:lvl6pPr marL="2284596" indent="0">
              <a:buNone/>
              <a:defRPr sz="1400"/>
            </a:lvl6pPr>
            <a:lvl7pPr marL="2741515" indent="0">
              <a:buNone/>
              <a:defRPr sz="1400"/>
            </a:lvl7pPr>
            <a:lvl8pPr marL="3198437" indent="0">
              <a:buNone/>
              <a:defRPr sz="1400"/>
            </a:lvl8pPr>
            <a:lvl9pPr marL="365535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09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09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7" indent="0">
              <a:buNone/>
              <a:defRPr sz="2000" b="1"/>
            </a:lvl2pPr>
            <a:lvl3pPr marL="913837" indent="0">
              <a:buNone/>
              <a:defRPr sz="1800" b="1"/>
            </a:lvl3pPr>
            <a:lvl4pPr marL="1370753" indent="0">
              <a:buNone/>
              <a:defRPr sz="1600" b="1"/>
            </a:lvl4pPr>
            <a:lvl5pPr marL="182767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5" indent="0">
              <a:buNone/>
              <a:defRPr sz="1600" b="1"/>
            </a:lvl7pPr>
            <a:lvl8pPr marL="3198437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7" indent="0">
              <a:buNone/>
              <a:defRPr sz="2000" b="1"/>
            </a:lvl2pPr>
            <a:lvl3pPr marL="913837" indent="0">
              <a:buNone/>
              <a:defRPr sz="1800" b="1"/>
            </a:lvl3pPr>
            <a:lvl4pPr marL="1370753" indent="0">
              <a:buNone/>
              <a:defRPr sz="1600" b="1"/>
            </a:lvl4pPr>
            <a:lvl5pPr marL="182767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5" indent="0">
              <a:buNone/>
              <a:defRPr sz="1600" b="1"/>
            </a:lvl7pPr>
            <a:lvl8pPr marL="3198437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2" y="38895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17" indent="0">
              <a:buNone/>
              <a:defRPr sz="1100"/>
            </a:lvl2pPr>
            <a:lvl3pPr marL="913837" indent="0">
              <a:buNone/>
              <a:defRPr sz="1000"/>
            </a:lvl3pPr>
            <a:lvl4pPr marL="1370753" indent="0">
              <a:buNone/>
              <a:defRPr sz="900"/>
            </a:lvl4pPr>
            <a:lvl5pPr marL="1827676" indent="0">
              <a:buNone/>
              <a:defRPr sz="900"/>
            </a:lvl5pPr>
            <a:lvl6pPr marL="2284596" indent="0">
              <a:buNone/>
              <a:defRPr sz="900"/>
            </a:lvl6pPr>
            <a:lvl7pPr marL="2741515" indent="0">
              <a:buNone/>
              <a:defRPr sz="900"/>
            </a:lvl7pPr>
            <a:lvl8pPr marL="3198437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17" indent="0">
              <a:buNone/>
              <a:defRPr sz="2800"/>
            </a:lvl2pPr>
            <a:lvl3pPr marL="913837" indent="0">
              <a:buNone/>
              <a:defRPr sz="2400"/>
            </a:lvl3pPr>
            <a:lvl4pPr marL="1370753" indent="0">
              <a:buNone/>
              <a:defRPr sz="2000"/>
            </a:lvl4pPr>
            <a:lvl5pPr marL="1827676" indent="0">
              <a:buNone/>
              <a:defRPr sz="2000"/>
            </a:lvl5pPr>
            <a:lvl6pPr marL="2284596" indent="0">
              <a:buNone/>
              <a:defRPr sz="2000"/>
            </a:lvl6pPr>
            <a:lvl7pPr marL="2741515" indent="0">
              <a:buNone/>
              <a:defRPr sz="2000"/>
            </a:lvl7pPr>
            <a:lvl8pPr marL="3198437" indent="0">
              <a:buNone/>
              <a:defRPr sz="2000"/>
            </a:lvl8pPr>
            <a:lvl9pPr marL="36553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17" indent="0">
              <a:buNone/>
              <a:defRPr sz="1100"/>
            </a:lvl2pPr>
            <a:lvl3pPr marL="913837" indent="0">
              <a:buNone/>
              <a:defRPr sz="1000"/>
            </a:lvl3pPr>
            <a:lvl4pPr marL="1370753" indent="0">
              <a:buNone/>
              <a:defRPr sz="900"/>
            </a:lvl4pPr>
            <a:lvl5pPr marL="1827676" indent="0">
              <a:buNone/>
              <a:defRPr sz="900"/>
            </a:lvl5pPr>
            <a:lvl6pPr marL="2284596" indent="0">
              <a:buNone/>
              <a:defRPr sz="900"/>
            </a:lvl6pPr>
            <a:lvl7pPr marL="2741515" indent="0">
              <a:buNone/>
              <a:defRPr sz="900"/>
            </a:lvl7pPr>
            <a:lvl8pPr marL="3198437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7" y="2044701"/>
            <a:ext cx="10464801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opperplat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7" y="5029200"/>
            <a:ext cx="10464801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opperplate" charset="0"/>
              </a:rPr>
              <a:t>Click to edit Master text styles</a:t>
            </a:r>
          </a:p>
          <a:p>
            <a:pPr lvl="1"/>
            <a:r>
              <a:rPr lang="en-US" smtClean="0">
                <a:sym typeface="Copperplate" charset="0"/>
              </a:rPr>
              <a:t>Second level</a:t>
            </a:r>
          </a:p>
          <a:p>
            <a:pPr lvl="2"/>
            <a:r>
              <a:rPr lang="en-US" smtClean="0">
                <a:sym typeface="Copperplate" charset="0"/>
              </a:rPr>
              <a:t>Third level</a:t>
            </a:r>
          </a:p>
          <a:p>
            <a:pPr lvl="3"/>
            <a:r>
              <a:rPr lang="en-US" smtClean="0">
                <a:sym typeface="Copperplate" charset="0"/>
              </a:rPr>
              <a:t>Fourth level</a:t>
            </a:r>
          </a:p>
          <a:p>
            <a:pPr lvl="4"/>
            <a:r>
              <a:rPr lang="en-US" smtClean="0">
                <a:sym typeface="Copperplate" charset="0"/>
              </a:rPr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917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837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753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676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691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383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075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767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3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5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8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5/25/2014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130046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commons.wikimedia.org/wiki/User:David_Liuzz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hyperlink" Target="http://de.wikipedia.org/wiki/Benutzer:kgberge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Benutzer:kgberge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dreapun.com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germanhistorydocs.ghi-dc.org/sub_document.cfm?document_id=250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hyperlink" Target="http://commons.wikimedia.org/wiki/User:52_Pickup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hyperlink" Target="http://commons.wikimedia.org/wiki/User:52_Pickup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hyperlink" Target="http://commons.wikimedia.org/wiki/User:52_Pickup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hyperlink" Target="http://commons.wikimedia.org/wiki/User:52_Pickup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dreapun.com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4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de.wikipedia.org/wiki/Benutzer:kgberger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hyperlink" Target="http://commons.wikimedia.org/wiki/User:David_Liuzzo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openxmlformats.org/officeDocument/2006/relationships/hyperlink" Target="http://commons.wikimedia.org/wiki/User:David_Liuzzo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4" Type="http://schemas.microsoft.com/office/2007/relationships/hdphoto" Target="../media/hdphoto10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de.wikipedia.org/wiki/Benutzer:kgberger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hyperlink" Target="http://www.youtube.com/tomforamer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13004800" cy="5334000"/>
          </a:xfrm>
          <a:prstGeom prst="rect">
            <a:avLst/>
          </a:prstGeom>
          <a:gradFill flip="none" rotWithShape="1">
            <a:gsLst>
              <a:gs pos="30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600" y="8229600"/>
            <a:ext cx="6121399" cy="64633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127000"/>
          </a:effectLst>
        </p:spPr>
        <p:txBody>
          <a:bodyPr wrap="square" lIns="91383" tIns="45690" rIns="91383" bIns="45690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030915">
                      <a:alpha val="60000"/>
                    </a:srgbClr>
                  </a:glow>
                </a:effectLst>
                <a:latin typeface="+mn-lt"/>
              </a:rPr>
              <a:t>Co-Author:  Paul Stewart</a:t>
            </a:r>
            <a:endParaRPr lang="en-US" sz="36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rgbClr val="030915">
                    <a:alpha val="60000"/>
                  </a:srgbClr>
                </a:glow>
              </a:effectLst>
              <a:latin typeface="+mn-lt"/>
            </a:endParaRPr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826000" y="381000"/>
            <a:ext cx="7950200" cy="4114800"/>
          </a:xfrm>
          <a:ln/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lang="en-US" sz="19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German</a:t>
            </a:r>
            <a:r>
              <a:rPr lang="en-US" sz="173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  </a:t>
            </a:r>
            <a:r>
              <a:rPr lang="en-US" sz="12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/>
            </a:r>
            <a:br>
              <a:rPr lang="en-US" sz="12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</a:br>
            <a:r>
              <a:rPr lang="en-US" sz="12000" dirty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 </a:t>
            </a:r>
            <a:r>
              <a:rPr lang="en-US" sz="12000" dirty="0" smtClean="0">
                <a:ln w="19050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Unification</a:t>
            </a:r>
            <a:endParaRPr lang="en-US" sz="12000" dirty="0">
              <a:ln w="19050">
                <a:solidFill>
                  <a:schemeClr val="bg1">
                    <a:lumMod val="90000"/>
                    <a:lumOff val="1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88900">
                  <a:srgbClr val="01080E">
                    <a:alpha val="8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TY SKORZHEN NC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7696200"/>
            <a:ext cx="3886200" cy="17780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-5347"/>
            <a:ext cx="7416800" cy="97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588000" y="0"/>
            <a:ext cx="2286000" cy="97536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eaLnBrk="0" hangingPunct="0"/>
            <a:endParaRPr lang="en-US" sz="1920">
              <a:solidFill>
                <a:srgbClr val="030303"/>
              </a:solidFill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5400" y="1143000"/>
            <a:ext cx="77216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3B0F06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>
                <a:solidFill>
                  <a:srgbClr val="FEFDED"/>
                </a:solidFill>
              </a:rPr>
              <a:t>Austrian </a:t>
            </a:r>
            <a:r>
              <a:rPr lang="en-US" sz="9600" dirty="0">
                <a:solidFill>
                  <a:srgbClr val="FEFDED"/>
                </a:solidFill>
              </a:rPr>
              <a:t/>
            </a:r>
            <a:br>
              <a:rPr lang="en-US" sz="9600" dirty="0">
                <a:solidFill>
                  <a:srgbClr val="FEFDED"/>
                </a:solidFill>
              </a:rPr>
            </a:br>
            <a:r>
              <a:rPr lang="en-US" sz="10500" dirty="0">
                <a:solidFill>
                  <a:srgbClr val="FEFDED"/>
                </a:solidFill>
              </a:rPr>
              <a:t>Dominance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50535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The Congress of Vienna established </a:t>
            </a:r>
            <a:r>
              <a:rPr lang="en-US" sz="8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FTY SKORZHEN NCV" pitchFamily="2" charset="0"/>
                <a:sym typeface="Copperplate" charset="0"/>
              </a:rPr>
              <a:t>Austria</a:t>
            </a:r>
            <a:r>
              <a:rPr lang="en-US" sz="8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 </a:t>
            </a:r>
            <a:r>
              <a:rPr lang="en-US" sz="6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/>
            </a:r>
            <a:br>
              <a:rPr lang="en-US" sz="6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</a:br>
            <a:r>
              <a:rPr lang="en-US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as the dominant German state.</a:t>
            </a:r>
            <a:endParaRPr lang="en-US" sz="4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7645400" cy="3987801"/>
          </a:xfrm>
        </p:spPr>
        <p:txBody>
          <a:bodyPr/>
          <a:lstStyle/>
          <a:p>
            <a:r>
              <a:rPr lang="en-US" sz="13800" dirty="0" smtClean="0"/>
              <a:t>PRUSSIAN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ASCENDANCE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800" y="5029199"/>
            <a:ext cx="4800600" cy="3869153"/>
          </a:xfrm>
        </p:spPr>
        <p:txBody>
          <a:bodyPr/>
          <a:lstStyle/>
          <a:p>
            <a:pPr algn="l"/>
            <a:r>
              <a:rPr lang="en-US" sz="5400" b="1" dirty="0" smtClean="0"/>
              <a:t>Modern Industrialized Military</a:t>
            </a:r>
          </a:p>
          <a:p>
            <a:pPr algn="l"/>
            <a:r>
              <a:rPr lang="en-US" sz="5400" b="1" dirty="0" smtClean="0"/>
              <a:t>State</a:t>
            </a:r>
            <a:endParaRPr lang="en-US" sz="5400" b="1" dirty="0"/>
          </a:p>
        </p:txBody>
      </p:sp>
      <p:pic>
        <p:nvPicPr>
          <p:cNvPr id="3074" name="Picture 2" descr="File:Wappen Preuß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717800"/>
            <a:ext cx="4600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45400" y="8559799"/>
            <a:ext cx="4600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</a:rPr>
              <a:t>Some Rights Reserved by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600" dirty="0" err="1" smtClean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35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89" y="0"/>
            <a:ext cx="9710819" cy="9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274" y="1600200"/>
            <a:ext cx="4572000" cy="1524000"/>
          </a:xfrm>
        </p:spPr>
        <p:txBody>
          <a:bodyPr/>
          <a:lstStyle/>
          <a:p>
            <a:r>
              <a:rPr lang="en-US" sz="6000" dirty="0" smtClean="0">
                <a:solidFill>
                  <a:srgbClr val="F3F3F3"/>
                </a:solidFill>
                <a:effectLst>
                  <a:glow rad="203200">
                    <a:srgbClr val="72A0D5">
                      <a:alpha val="80000"/>
                    </a:srgbClr>
                  </a:glow>
                </a:effectLst>
              </a:rPr>
              <a:t>PRUSSIA</a:t>
            </a:r>
            <a:endParaRPr lang="en-US" sz="6000" dirty="0">
              <a:solidFill>
                <a:srgbClr val="F3F3F3"/>
              </a:solidFill>
              <a:effectLst>
                <a:glow rad="203200">
                  <a:srgbClr val="72A0D5">
                    <a:alpha val="80000"/>
                  </a:srgb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876" y="9251449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45200" y="4181167"/>
            <a:ext cx="4572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6000" kern="0" dirty="0" smtClean="0">
                <a:solidFill>
                  <a:schemeClr val="bg1"/>
                </a:solidFill>
                <a:effectLst>
                  <a:glow rad="203200">
                    <a:srgbClr val="E9B50C"/>
                  </a:glow>
                </a:effectLst>
              </a:rPr>
              <a:t>Austria</a:t>
            </a:r>
            <a:endParaRPr lang="en-US" sz="6000" kern="0" dirty="0">
              <a:solidFill>
                <a:schemeClr val="bg1"/>
              </a:solidFill>
              <a:effectLst>
                <a:glow rad="203200">
                  <a:srgbClr val="E9B50C"/>
                </a:glow>
              </a:effectLst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49497" y="5527021"/>
            <a:ext cx="3657602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3F3F3"/>
                </a:solidFill>
                <a:latin typeface="+mj-lt"/>
              </a:rPr>
              <a:t>How to unify?</a:t>
            </a:r>
            <a:endParaRPr lang="en-US" sz="6600" dirty="0">
              <a:solidFill>
                <a:srgbClr val="F3F3F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87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8600"/>
            <a:ext cx="13004799" cy="3505200"/>
          </a:xfrm>
        </p:spPr>
        <p:txBody>
          <a:bodyPr/>
          <a:lstStyle/>
          <a:p>
            <a:r>
              <a:rPr lang="en-US" sz="13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 MODELS </a:t>
            </a: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UNIFICATION</a:t>
            </a:r>
            <a:endParaRPr lang="en-US" sz="8800" b="1" spc="50" dirty="0">
              <a:ln w="0"/>
              <a:solidFill>
                <a:schemeClr val="tx1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761697"/>
              </p:ext>
            </p:extLst>
          </p:nvPr>
        </p:nvGraphicFramePr>
        <p:xfrm>
          <a:off x="482599" y="4038600"/>
          <a:ext cx="6400801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1"/>
              </a:tblGrid>
              <a:tr h="209042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BIG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GERMANY</a:t>
                      </a:r>
                    </a:p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(GROSSDEUTSCHLAND</a:t>
                      </a:r>
                      <a:r>
                        <a:rPr lang="en-US" sz="32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)</a:t>
                      </a:r>
                      <a:endParaRPr lang="en-US" sz="32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2090420"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INCLUDES</a:t>
                      </a: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b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Austria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8600"/>
            <a:ext cx="13004799" cy="3505200"/>
          </a:xfrm>
        </p:spPr>
        <p:txBody>
          <a:bodyPr/>
          <a:lstStyle/>
          <a:p>
            <a:r>
              <a:rPr lang="en-US" sz="13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 MODELS </a:t>
            </a: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UNIFICATION</a:t>
            </a:r>
            <a:endParaRPr lang="en-US" sz="8800" b="1" spc="50" dirty="0">
              <a:ln w="0"/>
              <a:solidFill>
                <a:schemeClr val="tx1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84767"/>
              </p:ext>
            </p:extLst>
          </p:nvPr>
        </p:nvGraphicFramePr>
        <p:xfrm>
          <a:off x="482599" y="4038600"/>
          <a:ext cx="12039599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1"/>
                <a:gridCol w="5638798"/>
              </a:tblGrid>
              <a:tr h="209042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BIG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GERMANY</a:t>
                      </a:r>
                    </a:p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(GROSSDEUTSCHLAND</a:t>
                      </a:r>
                      <a:r>
                        <a:rPr lang="en-US" sz="32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)</a:t>
                      </a:r>
                      <a:endParaRPr lang="en-US" sz="32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</a:t>
                      </a:r>
                      <a:r>
                        <a:rPr lang="en-US" sz="54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mall 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G</a:t>
                      </a:r>
                      <a:r>
                        <a:rPr lang="en-US" sz="54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ermany</a:t>
                      </a:r>
                      <a:endParaRPr lang="en-US" sz="54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(Kleindeutschland)</a:t>
                      </a:r>
                    </a:p>
                  </a:txBody>
                  <a:tcPr anchor="ctr"/>
                </a:tc>
              </a:tr>
              <a:tr h="2090420"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INCLUDES</a:t>
                      </a: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b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Austria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EXCLUDES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b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Austria</a:t>
                      </a:r>
                      <a:endParaRPr lang="en-US" sz="48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22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19200"/>
            <a:ext cx="13004800" cy="2857500"/>
          </a:xfrm>
        </p:spPr>
        <p:txBody>
          <a:bodyPr/>
          <a:lstStyle/>
          <a:p>
            <a:r>
              <a:rPr lang="en-US" sz="19900" dirty="0" smtClean="0"/>
              <a:t>Zollverein</a:t>
            </a:r>
            <a:endParaRPr lang="en-US" sz="19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4769316"/>
            <a:ext cx="5715000" cy="3612684"/>
          </a:xfrm>
        </p:spPr>
        <p:txBody>
          <a:bodyPr anchor="ctr"/>
          <a:lstStyle/>
          <a:p>
            <a:r>
              <a:rPr lang="en-US" sz="9600" b="1" dirty="0" smtClean="0"/>
              <a:t>German </a:t>
            </a: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>Free Trade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6600" b="1" dirty="0" smtClean="0"/>
              <a:t>Agreement</a:t>
            </a:r>
            <a:endParaRPr lang="en-US" sz="5400" b="1" dirty="0" smtClean="0"/>
          </a:p>
        </p:txBody>
      </p:sp>
      <p:pic>
        <p:nvPicPr>
          <p:cNvPr id="4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5800" y="4800600"/>
            <a:ext cx="4826000" cy="3612684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8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051"/>
            <a:ext cx="13054784" cy="9772651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8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38200"/>
            <a:ext cx="13004800" cy="365760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3800" dirty="0" smtClean="0"/>
              <a:t>Economic Union</a:t>
            </a:r>
            <a:br>
              <a:rPr lang="en-US" sz="13800" dirty="0" smtClean="0"/>
            </a:br>
            <a:r>
              <a:rPr lang="en-US" sz="13800" strike="sngStrike" dirty="0" smtClean="0"/>
              <a:t>Political Union</a:t>
            </a:r>
            <a:endParaRPr lang="en-US" sz="13800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0" y="4800600"/>
            <a:ext cx="5334000" cy="3612684"/>
          </a:xfrm>
        </p:spPr>
        <p:txBody>
          <a:bodyPr anchor="ctr"/>
          <a:lstStyle/>
          <a:p>
            <a:pPr algn="l"/>
            <a:r>
              <a:rPr lang="en-US" sz="5400" b="1" i="1" dirty="0" smtClean="0"/>
              <a:t>The Zollverein was the first agreement of its kind in Europe.</a:t>
            </a:r>
            <a:endParaRPr lang="en-US" sz="2800" b="1" i="1" dirty="0" smtClean="0"/>
          </a:p>
        </p:txBody>
      </p:sp>
      <p:pic>
        <p:nvPicPr>
          <p:cNvPr id="4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5800" y="4800600"/>
            <a:ext cx="4826000" cy="3612684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1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b/b7/Maerz1848_berl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4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838200"/>
            <a:ext cx="10312398" cy="3429000"/>
          </a:xfrm>
        </p:spPr>
        <p:txBody>
          <a:bodyPr/>
          <a:lstStyle/>
          <a:p>
            <a:pPr algn="l"/>
            <a:r>
              <a:rPr lang="en-US" sz="115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Revolutions </a:t>
            </a:r>
            <a:br>
              <a:rPr lang="en-US" sz="115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1848</a:t>
            </a:r>
            <a:endParaRPr lang="en-US" sz="11500" dirty="0">
              <a:ln>
                <a:solidFill>
                  <a:schemeClr val="tx2">
                    <a:lumMod val="1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7162800"/>
            <a:ext cx="8001000" cy="1092200"/>
          </a:xfrm>
        </p:spPr>
        <p:txBody>
          <a:bodyPr/>
          <a:lstStyle/>
          <a:p>
            <a:pPr algn="l"/>
            <a:r>
              <a:rPr lang="en-US" dirty="0" smtClean="0"/>
              <a:t>Nationalists &amp; Liberals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74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399" y="1752600"/>
            <a:ext cx="9144001" cy="5334000"/>
          </a:xfrm>
        </p:spPr>
        <p:txBody>
          <a:bodyPr/>
          <a:lstStyle/>
          <a:p>
            <a:r>
              <a:rPr lang="en-US" sz="151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Frankfurt</a:t>
            </a:r>
            <a:r>
              <a:rPr lang="en-US" sz="138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 </a:t>
            </a:r>
            <a: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/>
            </a:r>
            <a:b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</a:br>
            <a: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Parliament</a:t>
            </a:r>
            <a:b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</a:br>
            <a:r>
              <a:rPr lang="en-US" sz="72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(1848)</a:t>
            </a:r>
            <a:endParaRPr lang="en-US" sz="72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88900">
                  <a:srgbClr val="E7D6D2">
                    <a:alpha val="8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942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2/German_Reich1.png/1024px-German_Reich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4"/>
          <a:stretch/>
        </p:blipFill>
        <p:spPr bwMode="auto">
          <a:xfrm>
            <a:off x="482600" y="-21771"/>
            <a:ext cx="12065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2600" y="9445823"/>
            <a:ext cx="19030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3F3F3"/>
                </a:solidFill>
                <a:latin typeface="+mn-lt"/>
              </a:rPr>
              <a:t>Map Credit: </a:t>
            </a:r>
            <a:r>
              <a:rPr lang="en-US" sz="1400" dirty="0" smtClean="0">
                <a:solidFill>
                  <a:srgbClr val="F3F3F3"/>
                </a:solidFill>
                <a:latin typeface="+mn-lt"/>
                <a:hlinkClick r:id="rId3" tooltip="de:Benutzer:kgberger"/>
              </a:rPr>
              <a:t>kgberger</a:t>
            </a:r>
            <a:endParaRPr lang="en-US" sz="1400" dirty="0">
              <a:solidFill>
                <a:srgbClr val="F3F3F3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13004800" cy="1323439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The single most important political development 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</a:b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in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Europe between 1848 and 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1914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01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1" y="1219200"/>
            <a:ext cx="111252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51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PAN-GERMAN PARLIAMENT</a:t>
            </a:r>
            <a:endParaRPr lang="en-US" sz="7200" dirty="0">
              <a:ln w="57150"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9746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67000"/>
            <a:ext cx="1300480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Frankfurt Parliament drafted a</a:t>
            </a:r>
            <a:b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en-US" sz="16600" b="1" dirty="0" smtClean="0">
                <a:ln w="38100">
                  <a:solidFill>
                    <a:schemeClr val="bg2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Constitution</a:t>
            </a: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a unified Germany.</a:t>
            </a:r>
          </a:p>
        </p:txBody>
      </p:sp>
    </p:spTree>
    <p:extLst>
      <p:ext uri="{BB962C8B-B14F-4D97-AF65-F5344CB8AC3E}">
        <p14:creationId xmlns:p14="http://schemas.microsoft.com/office/powerpoint/2010/main" val="1604903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209" y="3751739"/>
            <a:ext cx="4403764" cy="1429861"/>
          </a:xfrm>
        </p:spPr>
        <p:txBody>
          <a:bodyPr/>
          <a:lstStyle/>
          <a:p>
            <a:r>
              <a:rPr lang="en-US" sz="4800" dirty="0" smtClean="0"/>
              <a:t>Constitutional </a:t>
            </a:r>
            <a:br>
              <a:rPr lang="en-US" sz="4800" dirty="0" smtClean="0"/>
            </a:br>
            <a:r>
              <a:rPr lang="en-US" sz="4800" dirty="0" smtClean="0"/>
              <a:t>Monarch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2" y="4430017"/>
            <a:ext cx="3885248" cy="3430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08" y="490062"/>
            <a:ext cx="4398417" cy="3109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11" y="4430017"/>
            <a:ext cx="3885248" cy="34308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16000" y="7893304"/>
            <a:ext cx="3914659" cy="798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4800" kern="0" dirty="0" err="1" smtClean="0"/>
              <a:t>Staatenhaus</a:t>
            </a:r>
            <a:endParaRPr lang="en-US" sz="4800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026400" y="7893303"/>
            <a:ext cx="3914659" cy="798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4800" kern="0" dirty="0" err="1" smtClean="0"/>
              <a:t>Volkshaus</a:t>
            </a:r>
            <a:endParaRPr 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267715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0/07/FrWIV-Karikatur-1849-Far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200" y="-1"/>
            <a:ext cx="119634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0/07/FrWIV-Karikatur-1849-Farb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1625599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391400"/>
            <a:ext cx="6197599" cy="1524000"/>
          </a:xfrm>
          <a:solidFill>
            <a:srgbClr val="731C25"/>
          </a:solidFill>
        </p:spPr>
        <p:txBody>
          <a:bodyPr anchor="ctr"/>
          <a:lstStyle/>
          <a:p>
            <a:r>
              <a:rPr lang="en-US" sz="5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Frederick William IV </a:t>
            </a:r>
            <a:br>
              <a:rPr lang="en-US" sz="5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of Prussia</a:t>
            </a:r>
            <a:endParaRPr lang="en-US" sz="4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loud Callout 1"/>
          <p:cNvSpPr/>
          <p:nvPr/>
        </p:nvSpPr>
        <p:spPr bwMode="auto">
          <a:xfrm>
            <a:off x="9169400" y="457200"/>
            <a:ext cx="3581400" cy="1524000"/>
          </a:xfrm>
          <a:prstGeom prst="cloudCallout">
            <a:avLst>
              <a:gd name="adj1" fmla="val -55939"/>
              <a:gd name="adj2" fmla="val 9201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ea typeface="ヒラギノ明朝 ProN W3" charset="0"/>
                <a:cs typeface="ヒラギノ明朝 ProN W3" charset="0"/>
                <a:sym typeface="Palatino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ea typeface="ヒラギノ明朝 ProN W3" charset="0"/>
                <a:cs typeface="ヒラギノ明朝 ProN W3" charset="0"/>
                <a:sym typeface="Palatino" charset="0"/>
              </a:rPr>
              <a:t>Should I?</a:t>
            </a:r>
          </a:p>
        </p:txBody>
      </p:sp>
    </p:spTree>
    <p:extLst>
      <p:ext uri="{BB962C8B-B14F-4D97-AF65-F5344CB8AC3E}">
        <p14:creationId xmlns:p14="http://schemas.microsoft.com/office/powerpoint/2010/main" val="2793594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22000">
              <a:srgbClr val="B6A8A6"/>
            </a:gs>
            <a:gs pos="75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3/36/Franz_Kr%C3%BCger_-_Bildnis_des_K%C3%B6nigs_Friedrich_Wilhelm_IV._von_Preu%C3%9Fe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70" y="0"/>
            <a:ext cx="973409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" y="7239000"/>
            <a:ext cx="12998450" cy="1536699"/>
          </a:xfrm>
          <a:solidFill>
            <a:schemeClr val="bg1">
              <a:alpha val="60000"/>
            </a:schemeClr>
          </a:solidFill>
        </p:spPr>
        <p:txBody>
          <a:bodyPr anchor="ctr"/>
          <a:lstStyle/>
          <a:p>
            <a:r>
              <a:rPr lang="en-US" sz="11500" dirty="0" smtClean="0"/>
              <a:t>NO THANKS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01719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177800" y="0"/>
            <a:ext cx="8229600" cy="975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63600" cy="975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5" t="11111"/>
          <a:stretch/>
        </p:blipFill>
        <p:spPr>
          <a:xfrm>
            <a:off x="7188200" y="0"/>
            <a:ext cx="58166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400" y="1752600"/>
            <a:ext cx="6045200" cy="40512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600" dirty="0" smtClean="0">
                <a:solidFill>
                  <a:schemeClr val="bg1"/>
                </a:solidFill>
              </a:rPr>
              <a:t>PIG’S </a:t>
            </a:r>
            <a:r>
              <a:rPr lang="en-US" sz="9600" dirty="0" smtClean="0">
                <a:solidFill>
                  <a:schemeClr val="bg1"/>
                </a:solidFill>
              </a:rPr>
              <a:t/>
            </a:r>
            <a:br>
              <a:rPr lang="en-US" sz="96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CROWN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6600" y="89548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Photo by Tiffany Terry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Some Rights Reserved (2.0)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&quot;No&quot; Symbol 8"/>
          <p:cNvSpPr/>
          <p:nvPr/>
        </p:nvSpPr>
        <p:spPr bwMode="auto">
          <a:xfrm>
            <a:off x="6959600" y="1371600"/>
            <a:ext cx="5715000" cy="4876800"/>
          </a:xfrm>
          <a:prstGeom prst="noSmoking">
            <a:avLst>
              <a:gd name="adj" fmla="val 243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67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" y="1752600"/>
            <a:ext cx="12979383" cy="5334000"/>
          </a:xfrm>
        </p:spPr>
        <p:txBody>
          <a:bodyPr anchor="ctr"/>
          <a:lstStyle/>
          <a:p>
            <a:r>
              <a:rPr lang="en-US" sz="41300" dirty="0" smtClean="0">
                <a:ln w="57150">
                  <a:solidFill>
                    <a:schemeClr val="tx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</a:t>
            </a:r>
            <a:endParaRPr lang="en-US" sz="41300" dirty="0">
              <a:ln w="57150">
                <a:solidFill>
                  <a:schemeClr val="tx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73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071363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7071362" y="637675"/>
            <a:ext cx="5898680" cy="3781925"/>
          </a:xfrm>
          <a:ln/>
        </p:spPr>
        <p:txBody>
          <a:bodyPr anchor="ctr"/>
          <a:lstStyle/>
          <a:p>
            <a:r>
              <a:rPr lang="en-US" sz="15100" b="1" dirty="0" smtClean="0"/>
              <a:t>Kaiser </a:t>
            </a:r>
            <a:br>
              <a:rPr lang="en-US" sz="15100" b="1" dirty="0" smtClean="0"/>
            </a:br>
            <a:r>
              <a:rPr lang="en-US" sz="9600" b="1" dirty="0" smtClean="0"/>
              <a:t>William I</a:t>
            </a:r>
            <a:endParaRPr lang="en-US" sz="9600" b="1" u="sng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7493000" y="5638800"/>
            <a:ext cx="5029200" cy="3048000"/>
          </a:xfrm>
          <a:ln/>
        </p:spPr>
        <p:txBody>
          <a:bodyPr/>
          <a:lstStyle/>
          <a:p>
            <a:r>
              <a:rPr lang="en-US" sz="4800" b="1" dirty="0" smtClean="0"/>
              <a:t>Appointed Otto von Bismarck as Prime Minister</a:t>
            </a:r>
            <a:endParaRPr lang="en-US" sz="48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1150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200" y="1485900"/>
            <a:ext cx="6959600" cy="2857500"/>
          </a:xfrm>
        </p:spPr>
        <p:txBody>
          <a:bodyPr/>
          <a:lstStyle/>
          <a:p>
            <a:r>
              <a:rPr lang="en-US" sz="10500" dirty="0" smtClean="0"/>
              <a:t>Otto von </a:t>
            </a:r>
            <a:r>
              <a:rPr lang="en-US" sz="10500" dirty="0" smtClean="0">
                <a:solidFill>
                  <a:srgbClr val="E5AF2C"/>
                </a:solidFill>
              </a:rPr>
              <a:t>Bismarck</a:t>
            </a:r>
            <a:endParaRPr lang="en-US" sz="10500" dirty="0">
              <a:solidFill>
                <a:srgbClr val="E5AF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200" y="4724400"/>
            <a:ext cx="6959600" cy="2743200"/>
          </a:xfrm>
        </p:spPr>
        <p:txBody>
          <a:bodyPr/>
          <a:lstStyle/>
          <a:p>
            <a:r>
              <a:rPr lang="en-US" sz="4800" b="1" i="1" dirty="0" err="1" smtClean="0"/>
              <a:t>Ministerpräsident</a:t>
            </a:r>
            <a:r>
              <a:rPr lang="en-US" sz="4800" b="1" i="1" dirty="0" smtClean="0"/>
              <a:t> </a:t>
            </a:r>
            <a:br>
              <a:rPr lang="en-US" sz="4800" b="1" i="1" dirty="0" smtClean="0"/>
            </a:br>
            <a:r>
              <a:rPr lang="en-US" sz="4800" b="1" dirty="0" smtClean="0"/>
              <a:t>of Prussia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4800" dirty="0" smtClean="0"/>
              <a:t>1862-1873</a:t>
            </a:r>
          </a:p>
        </p:txBody>
      </p:sp>
    </p:spTree>
    <p:extLst>
      <p:ext uri="{BB962C8B-B14F-4D97-AF65-F5344CB8AC3E}">
        <p14:creationId xmlns:p14="http://schemas.microsoft.com/office/powerpoint/2010/main" val="1902448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1150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0" y="1714500"/>
            <a:ext cx="6121400" cy="1714500"/>
          </a:xfrm>
        </p:spPr>
        <p:txBody>
          <a:bodyPr anchor="ctr"/>
          <a:lstStyle/>
          <a:p>
            <a:r>
              <a:rPr lang="en-US" sz="18100" dirty="0" smtClean="0"/>
              <a:t>GOAL:</a:t>
            </a:r>
            <a:endParaRPr lang="en-US" sz="18100" dirty="0">
              <a:solidFill>
                <a:srgbClr val="E5AF2C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112000" y="4419600"/>
            <a:ext cx="5257800" cy="32766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400" b="1" dirty="0" smtClean="0"/>
              <a:t>A strong, unified </a:t>
            </a:r>
            <a:r>
              <a:rPr lang="en-US" sz="6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German State </a:t>
            </a:r>
            <a:r>
              <a:rPr lang="en-US" sz="4400" b="1" dirty="0" smtClean="0"/>
              <a:t>under Prussian dominance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716895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1" y="1506859"/>
            <a:ext cx="13051857" cy="82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 flipV="1">
            <a:off x="-21388" y="7086599"/>
            <a:ext cx="13073244" cy="2666996"/>
          </a:xfrm>
          <a:prstGeom prst="rect">
            <a:avLst/>
          </a:prstGeom>
          <a:gradFill flip="none" rotWithShape="1">
            <a:gsLst>
              <a:gs pos="3700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67"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-76816"/>
            <a:ext cx="13051857" cy="3963015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67">
              <a:latin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4439" y="9144000"/>
            <a:ext cx="3576620" cy="32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93" b="1" dirty="0">
                <a:solidFill>
                  <a:schemeClr val="accent5"/>
                </a:solidFill>
                <a:latin typeface="Arial" panose="020B0604020202020204" pitchFamily="34" charset="0"/>
              </a:rPr>
              <a:t> </a:t>
            </a:r>
            <a:r>
              <a:rPr lang="en-US" sz="1493" b="1" dirty="0">
                <a:solidFill>
                  <a:schemeClr val="accent5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93" b="1" dirty="0">
                <a:solidFill>
                  <a:schemeClr val="accent5"/>
                </a:solidFill>
                <a:latin typeface="Arial" panose="020B0604020202020204" pitchFamily="34" charset="0"/>
              </a:rPr>
              <a:t> by </a:t>
            </a:r>
            <a:r>
              <a:rPr lang="en-US" sz="1493" b="1" dirty="0">
                <a:solidFill>
                  <a:schemeClr val="accent5"/>
                </a:solidFill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93" b="1" dirty="0" err="1">
                <a:solidFill>
                  <a:schemeClr val="accent5"/>
                </a:solidFill>
                <a:latin typeface="Arial" panose="020B0604020202020204" pitchFamily="34" charset="0"/>
                <a:hlinkClick r:id="rId4"/>
              </a:rPr>
              <a:t>Melki</a:t>
            </a:r>
            <a:endParaRPr lang="en-US" sz="1493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034" y="609600"/>
            <a:ext cx="1082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 fundamentally altered the </a:t>
            </a:r>
            <a:br>
              <a:rPr lang="en-US" sz="6000" b="1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Balance of Power in Europe.</a:t>
            </a:r>
            <a:endParaRPr lang="en-US" sz="6000" b="1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697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6" r="15049" b="11756"/>
          <a:stretch/>
        </p:blipFill>
        <p:spPr>
          <a:xfrm>
            <a:off x="-50800" y="-1"/>
            <a:ext cx="13106400" cy="9829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9914" y="4573250"/>
            <a:ext cx="10261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>
                <a:solidFill>
                  <a:schemeClr val="bg1"/>
                </a:solidFill>
                <a:latin typeface="FTY SKORZHEN NCV"/>
              </a:rPr>
              <a:t>CONSERVATIVE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00592" y="9369623"/>
            <a:ext cx="2502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Photo by le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vent le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cri (cc 2.0)</a:t>
            </a:r>
            <a:endParaRPr lang="en-US" sz="14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13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" y="0"/>
            <a:ext cx="129540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" y="6400800"/>
            <a:ext cx="7975599" cy="2438400"/>
          </a:xfrm>
        </p:spPr>
        <p:txBody>
          <a:bodyPr/>
          <a:lstStyle/>
          <a:p>
            <a:r>
              <a:rPr lang="en-US" sz="12500" i="1" dirty="0" smtClean="0">
                <a:ln w="38100">
                  <a:solidFill>
                    <a:srgbClr val="1C2220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</a:rPr>
              <a:t>Realpolitik</a:t>
            </a:r>
            <a:endParaRPr lang="en-US" sz="12500" i="1" dirty="0">
              <a:ln w="38100">
                <a:solidFill>
                  <a:srgbClr val="1C2220"/>
                </a:solidFill>
              </a:ln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600" y="9296400"/>
            <a:ext cx="2816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Photo by *Light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Painting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* (cc 2.0)</a:t>
            </a:r>
            <a:endParaRPr lang="en-US" sz="14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510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3004799" cy="9753600"/>
          </a:xfrm>
        </p:spPr>
        <p:txBody>
          <a:bodyPr anchor="ctr"/>
          <a:lstStyle/>
          <a:p>
            <a:r>
              <a:rPr lang="en-US" sz="8000" b="1" dirty="0" smtClean="0">
                <a:solidFill>
                  <a:srgbClr val="F5AEA9"/>
                </a:solidFill>
              </a:rPr>
              <a:t>POLITICS BASED ON</a:t>
            </a:r>
            <a:r>
              <a:rPr lang="en-US" sz="9600" dirty="0" smtClean="0">
                <a:solidFill>
                  <a:srgbClr val="F5AEA9"/>
                </a:solidFill>
              </a:rPr>
              <a:t/>
            </a:r>
            <a:br>
              <a:rPr lang="en-US" sz="9600" dirty="0" smtClean="0">
                <a:solidFill>
                  <a:srgbClr val="F5AEA9"/>
                </a:solidFill>
              </a:rPr>
            </a:br>
            <a:r>
              <a:rPr lang="en-US" sz="310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power</a:t>
            </a:r>
            <a:r>
              <a:rPr lang="en-US" sz="287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9600" dirty="0" smtClean="0">
                <a:solidFill>
                  <a:srgbClr val="F5AEA9"/>
                </a:solidFill>
              </a:rPr>
              <a:t/>
            </a:r>
            <a:br>
              <a:rPr lang="en-US" sz="9600" dirty="0" smtClean="0">
                <a:solidFill>
                  <a:srgbClr val="F5AEA9"/>
                </a:solidFill>
              </a:rPr>
            </a:br>
            <a:r>
              <a:rPr lang="en-US" sz="8000" b="1" i="1" dirty="0" smtClean="0">
                <a:solidFill>
                  <a:srgbClr val="F5AEA9"/>
                </a:solidFill>
              </a:rPr>
              <a:t>rather than ideals. </a:t>
            </a:r>
            <a:endParaRPr lang="en-US" sz="8000" b="1" i="1" dirty="0">
              <a:solidFill>
                <a:srgbClr val="F5A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2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e/e2/Portrait_of_Niccol%C3%B2_Machiavelli_by_Santi_di_Ti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119117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400800"/>
            <a:ext cx="13119117" cy="1828800"/>
          </a:xfrm>
          <a:solidFill>
            <a:srgbClr val="630712">
              <a:alpha val="50000"/>
            </a:srgbClr>
          </a:solidFill>
        </p:spPr>
        <p:txBody>
          <a:bodyPr anchor="ctr"/>
          <a:lstStyle/>
          <a:p>
            <a:r>
              <a:rPr lang="en-US" sz="13800" dirty="0" smtClean="0"/>
              <a:t>I can Dig It.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2889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13004799" cy="6324600"/>
          </a:xfrm>
        </p:spPr>
        <p:txBody>
          <a:bodyPr anchor="ctr"/>
          <a:lstStyle/>
          <a:p>
            <a:r>
              <a:rPr lang="en-US" sz="37300" strike="sngStrike" dirty="0" smtClean="0">
                <a:ln w="57150">
                  <a:solidFill>
                    <a:schemeClr val="bg2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ISMS</a:t>
            </a:r>
            <a:endParaRPr lang="en-US" sz="21600" strike="sngStrike" dirty="0">
              <a:ln w="57150">
                <a:solidFill>
                  <a:schemeClr val="bg2"/>
                </a:solidFill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48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799" cy="80772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8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Idealistic </a:t>
            </a: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b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Unrealistic</a:t>
            </a:r>
            <a:endParaRPr lang="en-US" sz="96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89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17" y="2044700"/>
            <a:ext cx="10464801" cy="5956299"/>
          </a:xfrm>
        </p:spPr>
        <p:txBody>
          <a:bodyPr/>
          <a:lstStyle/>
          <a:p>
            <a:r>
              <a:rPr lang="en-US" sz="19900" dirty="0" smtClean="0">
                <a:solidFill>
                  <a:schemeClr val="bg1"/>
                </a:solidFill>
              </a:rPr>
              <a:t>DOMESTIC policy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8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13004799" cy="6642099"/>
          </a:xfrm>
        </p:spPr>
        <p:txBody>
          <a:bodyPr/>
          <a:lstStyle/>
          <a:p>
            <a:r>
              <a:rPr lang="en-US" sz="225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Socialism</a:t>
            </a:r>
            <a:r>
              <a:rPr lang="en-US" sz="250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7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Threat</a:t>
            </a:r>
            <a:endParaRPr lang="en-US" sz="20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42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14400"/>
            <a:ext cx="13004801" cy="2222499"/>
          </a:xfrm>
        </p:spPr>
        <p:txBody>
          <a:bodyPr anchor="ctr"/>
          <a:lstStyle/>
          <a:p>
            <a:r>
              <a:rPr lang="en-US" sz="19000" dirty="0" smtClean="0">
                <a:solidFill>
                  <a:schemeClr val="bg2"/>
                </a:solidFill>
              </a:rPr>
              <a:t>realpolitik</a:t>
            </a:r>
            <a:endParaRPr lang="en-US" sz="19000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99603"/>
              </p:ext>
            </p:extLst>
          </p:nvPr>
        </p:nvGraphicFramePr>
        <p:xfrm>
          <a:off x="1092200" y="3563786"/>
          <a:ext cx="11049000" cy="547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5524500"/>
              </a:tblGrid>
              <a:tr h="14654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“State Socialism”</a:t>
                      </a:r>
                      <a:endParaRPr lang="en-US" sz="8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35186"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  <a:p>
                      <a:pPr algn="ctr"/>
                      <a:r>
                        <a:rPr lang="en-US" sz="13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BAN</a:t>
                      </a:r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/>
                      </a:r>
                      <a:b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Social Democratic Party </a:t>
                      </a:r>
                      <a:b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&amp; Socialist Political Propaganda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35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14400"/>
            <a:ext cx="13004801" cy="2222499"/>
          </a:xfrm>
        </p:spPr>
        <p:txBody>
          <a:bodyPr anchor="ctr"/>
          <a:lstStyle/>
          <a:p>
            <a:r>
              <a:rPr lang="en-US" sz="19000" dirty="0" smtClean="0">
                <a:solidFill>
                  <a:schemeClr val="bg2"/>
                </a:solidFill>
              </a:rPr>
              <a:t>realpolitik</a:t>
            </a:r>
            <a:endParaRPr lang="en-US" sz="19000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08686"/>
              </p:ext>
            </p:extLst>
          </p:nvPr>
        </p:nvGraphicFramePr>
        <p:xfrm>
          <a:off x="1092200" y="3563786"/>
          <a:ext cx="11049000" cy="547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5524500"/>
              </a:tblGrid>
              <a:tr h="14654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“State Socialism”</a:t>
                      </a:r>
                      <a:endParaRPr lang="en-US" sz="8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35186"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  <a:p>
                      <a:pPr algn="ctr"/>
                      <a:r>
                        <a:rPr lang="en-US" sz="13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BAN</a:t>
                      </a:r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/>
                      </a:r>
                      <a:b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Social Democratic Party </a:t>
                      </a:r>
                      <a:b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&amp; Socialist Political Propaganda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Sponsor Europe’s </a:t>
                      </a:r>
                    </a:p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First</a:t>
                      </a: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/>
                      </a:r>
                      <a:b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Social Welfare </a:t>
                      </a:r>
                      <a:b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Programs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713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17" y="2044700"/>
            <a:ext cx="10464801" cy="5727699"/>
          </a:xfrm>
        </p:spPr>
        <p:txBody>
          <a:bodyPr/>
          <a:lstStyle/>
          <a:p>
            <a:r>
              <a:rPr lang="en-US" sz="21600" dirty="0" smtClean="0"/>
              <a:t>A HISTORY</a:t>
            </a:r>
            <a:r>
              <a:rPr lang="en-US" sz="19900" dirty="0" smtClean="0"/>
              <a:t/>
            </a:r>
            <a:br>
              <a:rPr lang="en-US" sz="19900" dirty="0" smtClean="0"/>
            </a:br>
            <a:r>
              <a:rPr lang="en-US" sz="19900" dirty="0" smtClean="0"/>
              <a:t>OF DIVISON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2170433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" y="0"/>
            <a:ext cx="13030201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0" y="381000"/>
            <a:ext cx="7467600" cy="411480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50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</a:rPr>
              <a:t>Old Age </a:t>
            </a:r>
            <a:r>
              <a:rPr lang="en-US" sz="115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</a:rPr>
              <a:t>Pensions</a:t>
            </a:r>
            <a:endParaRPr lang="en-US" sz="11500" dirty="0">
              <a:ln w="3810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85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/>
          <a:stretch/>
        </p:blipFill>
        <p:spPr>
          <a:xfrm>
            <a:off x="2844800" y="0"/>
            <a:ext cx="9561113" cy="9747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47"/>
            <a:ext cx="3149601" cy="9747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8800" y="-5747"/>
            <a:ext cx="1016000" cy="9759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5334000"/>
            <a:ext cx="5918183" cy="2857500"/>
          </a:xfrm>
        </p:spPr>
        <p:txBody>
          <a:bodyPr/>
          <a:lstStyle/>
          <a:p>
            <a:r>
              <a:rPr lang="en-US" sz="8800" dirty="0" smtClean="0">
                <a:solidFill>
                  <a:srgbClr val="24312D"/>
                </a:solidFill>
              </a:rPr>
              <a:t>ACCIDENT INSURANCE</a:t>
            </a:r>
            <a:endParaRPr lang="en-US" sz="8800" dirty="0">
              <a:solidFill>
                <a:srgbClr val="2431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9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30556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5429250"/>
            <a:ext cx="7162800" cy="379095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38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2"/>
                </a:solidFill>
              </a:rPr>
              <a:t>Health </a:t>
            </a:r>
            <a:r>
              <a:rPr lang="en-US" sz="8800" dirty="0" smtClean="0">
                <a:ln w="285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2"/>
                </a:solidFill>
              </a:rPr>
              <a:t>Insurance</a:t>
            </a:r>
            <a:endParaRPr lang="en-US" sz="8800" dirty="0">
              <a:ln w="28575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Führernationalliber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00" y="-32657"/>
            <a:ext cx="12065000" cy="97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2057400"/>
            <a:ext cx="6172199" cy="2857500"/>
          </a:xfrm>
        </p:spPr>
        <p:txBody>
          <a:bodyPr/>
          <a:lstStyle/>
          <a:p>
            <a:r>
              <a:rPr lang="en-US" sz="115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glow rad="127000">
                    <a:schemeClr val="tx2"/>
                  </a:glow>
                  <a:outerShdw blurRad="50800" dist="50800" dir="5400000" algn="ctr" rotWithShape="0">
                    <a:schemeClr val="tx2"/>
                  </a:outerShdw>
                </a:effectLst>
              </a:rPr>
              <a:t>LIBERALS</a:t>
            </a:r>
            <a:endParaRPr lang="en-US" sz="11500" dirty="0">
              <a:solidFill>
                <a:schemeClr val="bg2">
                  <a:lumMod val="90000"/>
                  <a:lumOff val="10000"/>
                </a:schemeClr>
              </a:solidFill>
              <a:effectLst>
                <a:glow rad="127000">
                  <a:schemeClr val="tx2"/>
                </a:glow>
                <a:outerShdw blurRad="50800" dist="50800" dir="5400000" algn="ctr" rotWithShape="0">
                  <a:schemeClr val="tx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908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0" y="1295400"/>
            <a:ext cx="6121400" cy="4991100"/>
          </a:xfrm>
        </p:spPr>
        <p:txBody>
          <a:bodyPr anchor="ctr"/>
          <a:lstStyle/>
          <a:p>
            <a:r>
              <a:rPr lang="en-US" sz="18100" dirty="0" smtClean="0"/>
              <a:t>I got this</a:t>
            </a:r>
            <a:endParaRPr lang="en-US" sz="181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07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05250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1/Kladderadatsch_1875_-_Zwischen_Berlin_und_Rom.png/1280px-Kladderadatsch_1875_-_Zwischen_Berlin_und_Ro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261" r="1368" b="11822"/>
          <a:stretch/>
        </p:blipFill>
        <p:spPr bwMode="auto">
          <a:xfrm>
            <a:off x="0" y="770259"/>
            <a:ext cx="13004800" cy="82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162800"/>
            <a:ext cx="13004800" cy="1905000"/>
          </a:xfrm>
          <a:gradFill>
            <a:gsLst>
              <a:gs pos="0">
                <a:srgbClr val="605250">
                  <a:alpha val="70000"/>
                </a:srgbClr>
              </a:gs>
              <a:gs pos="100000">
                <a:schemeClr val="bg2">
                  <a:shade val="20000"/>
                  <a:satMod val="255000"/>
                  <a:alpha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anchor="ctr"/>
          <a:lstStyle/>
          <a:p>
            <a:r>
              <a:rPr lang="en-US" sz="13000" dirty="0" err="1" smtClean="0"/>
              <a:t>Kulturkampf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3919195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05250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1/Kladderadatsch_1875_-_Zwischen_Berlin_und_Rom.png/1280px-Kladderadatsch_1875_-_Zwischen_Berlin_und_Ro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261" r="1368" b="11822"/>
          <a:stretch/>
        </p:blipFill>
        <p:spPr bwMode="auto">
          <a:xfrm>
            <a:off x="0" y="770259"/>
            <a:ext cx="13004800" cy="82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70259"/>
            <a:ext cx="13004800" cy="8297541"/>
          </a:xfrm>
          <a:gradFill>
            <a:gsLst>
              <a:gs pos="0">
                <a:srgbClr val="605250">
                  <a:alpha val="70000"/>
                </a:srgbClr>
              </a:gs>
              <a:gs pos="100000">
                <a:schemeClr val="bg2">
                  <a:shade val="20000"/>
                  <a:satMod val="255000"/>
                  <a:alpha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anchor="ctr"/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Bismarck’s anti-Catholic 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policies appealed to anticlerical liberals who were otherwise 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turned off by his authoritarian conservatism.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539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3" r="99529">
                        <a14:foregroundMark x1="9894" y1="7774" x2="12485" y2="45230"/>
                        <a14:foregroundMark x1="7067" y1="10601" x2="2238" y2="3004"/>
                        <a14:foregroundMark x1="32155" y1="39223" x2="471" y2="73498"/>
                        <a14:foregroundMark x1="90695" y1="43110" x2="99529" y2="45760"/>
                      </a14:backgroundRemoval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" r="5122"/>
          <a:stretch/>
        </p:blipFill>
        <p:spPr>
          <a:xfrm>
            <a:off x="-50800" y="0"/>
            <a:ext cx="13106400" cy="973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550" y="5867400"/>
            <a:ext cx="10775950" cy="1485900"/>
          </a:xfrm>
          <a:gradFill>
            <a:gsLst>
              <a:gs pos="0">
                <a:schemeClr val="dk1">
                  <a:shade val="51000"/>
                  <a:satMod val="130000"/>
                  <a:alpha val="80000"/>
                </a:schemeClr>
              </a:gs>
              <a:gs pos="80000">
                <a:schemeClr val="dk1">
                  <a:shade val="93000"/>
                  <a:satMod val="130000"/>
                  <a:alpha val="90000"/>
                </a:schemeClr>
              </a:gs>
              <a:gs pos="100000">
                <a:schemeClr val="dk1">
                  <a:shade val="94000"/>
                  <a:satMod val="135000"/>
                  <a:alpha val="9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+mj-lt"/>
              </a:rPr>
              <a:t>Industrialization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0" y="685800"/>
            <a:ext cx="5943600" cy="213359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Liberals were also placated by Bismarck’s support of industrialization.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9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4700"/>
            <a:ext cx="13004799" cy="5956299"/>
          </a:xfrm>
        </p:spPr>
        <p:txBody>
          <a:bodyPr anchor="ctr"/>
          <a:lstStyle/>
          <a:p>
            <a:r>
              <a:rPr lang="en-US" sz="26000" dirty="0" smtClean="0">
                <a:solidFill>
                  <a:schemeClr val="bg1"/>
                </a:solidFill>
              </a:rPr>
              <a:t>FOREIGN policy</a:t>
            </a:r>
            <a:endParaRPr lang="en-US" sz="2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7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/>
          <a:stretch/>
        </p:blipFill>
        <p:spPr>
          <a:xfrm>
            <a:off x="-1" y="-76200"/>
            <a:ext cx="13055601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62001"/>
            <a:ext cx="7924799" cy="5486399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8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DB083"/>
                  </a:outerShdw>
                </a:effectLst>
              </a:rPr>
              <a:t>BLOOD &amp; IRON</a:t>
            </a:r>
            <a:endParaRPr lang="en-US" sz="18000" dirty="0">
              <a:solidFill>
                <a:schemeClr val="bg2"/>
              </a:solidFill>
              <a:effectLst>
                <a:outerShdw blurRad="38100" dist="38100" dir="2700000" algn="tl">
                  <a:srgbClr val="CDB083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1800" y="8763001"/>
            <a:ext cx="360680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Photo © </a:t>
            </a:r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  <a:hlinkClick r:id="rId3"/>
              </a:rPr>
              <a:t>Andrea Pun</a:t>
            </a:r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 </a:t>
            </a:r>
            <a:r>
              <a:rPr lang="en-US" sz="2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Used with Permission</a:t>
            </a:r>
            <a:endParaRPr lang="en-US" sz="2000" dirty="0">
              <a:solidFill>
                <a:srgbClr val="F8DB77">
                  <a:lumMod val="20000"/>
                  <a:lumOff val="8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4194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04799"/>
            <a:ext cx="1301833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3004800" cy="2362200"/>
          </a:xfrm>
        </p:spPr>
        <p:txBody>
          <a:bodyPr/>
          <a:lstStyle/>
          <a:p>
            <a:r>
              <a:rPr lang="en-US" sz="10200" dirty="0" smtClean="0">
                <a:solidFill>
                  <a:schemeClr val="bg2"/>
                </a:solidFill>
                <a:effectLst>
                  <a:glow rad="76200">
                    <a:schemeClr val="accent2">
                      <a:lumMod val="20000"/>
                      <a:lumOff val="8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Holy Roman Empire</a:t>
            </a:r>
            <a:endParaRPr lang="en-US" sz="10200" dirty="0">
              <a:solidFill>
                <a:schemeClr val="bg2"/>
              </a:solidFill>
              <a:effectLst>
                <a:glow rad="76200">
                  <a:schemeClr val="accent2">
                    <a:lumMod val="20000"/>
                    <a:lumOff val="80000"/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9800" y="3175000"/>
            <a:ext cx="3754120" cy="1092200"/>
          </a:xfrm>
        </p:spPr>
        <p:txBody>
          <a:bodyPr/>
          <a:lstStyle/>
          <a:p>
            <a:r>
              <a:rPr lang="en-US" sz="7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962-1806</a:t>
            </a:r>
            <a:endParaRPr lang="en-US" sz="7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66" y="9220200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Map by Astrokey44 (Wikipedia)</a:t>
            </a:r>
            <a:endParaRPr lang="en-US" sz="1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400" y="4869760"/>
            <a:ext cx="6172200" cy="2123658"/>
          </a:xfrm>
          <a:prstGeom prst="rect">
            <a:avLst/>
          </a:prstGeom>
          <a:solidFill>
            <a:srgbClr val="F6D3A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</a:rPr>
              <a:t>Several States</a:t>
            </a:r>
          </a:p>
          <a:p>
            <a:pPr algn="l"/>
            <a:r>
              <a:rPr lang="en-US" sz="6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</a:rPr>
              <a:t>Frequent Wars</a:t>
            </a:r>
            <a:endParaRPr lang="en-US" sz="6600" b="1" dirty="0">
              <a:solidFill>
                <a:schemeClr val="bg1">
                  <a:lumMod val="90000"/>
                  <a:lumOff val="1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19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19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3429000"/>
            <a:ext cx="76581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"The position of Prussia in Germany will not be determined by its liberalism but by its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power... </a:t>
            </a: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Prussia must concentrate its strength and hold it for the favorable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moment... Not </a:t>
            </a: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through speeches and majority decisions will the great questions of the day be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decided... </a:t>
            </a:r>
            <a:endParaRPr lang="en-US" sz="3800" b="1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28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19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19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4169926"/>
            <a:ext cx="7658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indent="-577850" algn="l">
              <a:spcAft>
                <a:spcPts val="1200"/>
              </a:spcAft>
            </a:pPr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“</a:t>
            </a:r>
            <a:r>
              <a:rPr lang="en-US" sz="96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but </a:t>
            </a:r>
            <a:r>
              <a:rPr lang="en-US" sz="96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by 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iron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96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and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blood</a:t>
            </a:r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.”</a:t>
            </a:r>
          </a:p>
          <a:p>
            <a:pPr algn="l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		-- 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hlinkClick r:id="rId2"/>
              </a:rPr>
              <a:t>Otto von Bismarck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(1862)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05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321800" cy="3048000"/>
          </a:xfrm>
        </p:spPr>
        <p:txBody>
          <a:bodyPr/>
          <a:lstStyle/>
          <a:p>
            <a:r>
              <a:rPr lang="en-US" sz="9600" dirty="0" smtClean="0"/>
              <a:t>WARS OF GERMAN </a:t>
            </a:r>
            <a:r>
              <a:rPr lang="en-US" sz="11500" dirty="0" smtClean="0"/>
              <a:t>UNIFICATION</a:t>
            </a:r>
            <a:endParaRPr lang="en-US" sz="115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377112"/>
              </p:ext>
            </p:extLst>
          </p:nvPr>
        </p:nvGraphicFramePr>
        <p:xfrm>
          <a:off x="939800" y="4267200"/>
          <a:ext cx="11201400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2263"/>
                <a:gridCol w="5519137"/>
              </a:tblGrid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Schleswig Wars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Established German dominance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over German-speaking territories</a:t>
                      </a:r>
                      <a:endParaRPr lang="en-US" sz="28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Austro-Prussian War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Established Prussia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as dominant German state</a:t>
                      </a:r>
                      <a:endParaRPr lang="en-US" sz="3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Franco-Prussian War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United Northern and Southern Germany</a:t>
                      </a:r>
                      <a:endParaRPr lang="en-US" sz="3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File:Bundesadler Bundesorgan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756919"/>
            <a:ext cx="3048000" cy="284480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84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427965" cy="98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965" y="228600"/>
            <a:ext cx="7576835" cy="4343400"/>
          </a:xfrm>
        </p:spPr>
        <p:txBody>
          <a:bodyPr/>
          <a:lstStyle/>
          <a:p>
            <a:r>
              <a:rPr lang="en-US" sz="12500" dirty="0"/>
              <a:t>Schleswig</a:t>
            </a:r>
            <a:r>
              <a:rPr lang="en-US" sz="13800" dirty="0"/>
              <a:t> </a:t>
            </a:r>
            <a:r>
              <a:rPr lang="en-US" sz="13800" dirty="0" smtClean="0"/>
              <a:t>Wars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965" y="4953000"/>
            <a:ext cx="7576835" cy="39624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Prussia &amp; Austria </a:t>
            </a:r>
            <a:r>
              <a:rPr lang="en-US" sz="115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rPr>
              <a:t>vs. </a:t>
            </a:r>
            <a:r>
              <a:rPr lang="en-US" sz="6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6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Denmark</a:t>
            </a:r>
            <a:endParaRPr lang="en-US" sz="40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18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427965" cy="98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282" y="4724400"/>
            <a:ext cx="6172200" cy="3962400"/>
          </a:xfrm>
        </p:spPr>
        <p:txBody>
          <a:bodyPr/>
          <a:lstStyle/>
          <a:p>
            <a:r>
              <a:rPr lang="en-US" sz="6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Fought on the </a:t>
            </a:r>
            <a:r>
              <a:rPr lang="en-US" sz="96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pretense</a:t>
            </a:r>
            <a:r>
              <a:rPr lang="en-US" sz="96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11500" dirty="0" smtClean="0">
              <a:solidFill>
                <a:schemeClr val="bg2">
                  <a:lumMod val="25000"/>
                  <a:lumOff val="75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of </a:t>
            </a:r>
            <a:r>
              <a:rPr lang="en-US" sz="4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liberating pockets of ethnic Germans under Danish </a:t>
            </a:r>
            <a:r>
              <a:rPr lang="en-US" sz="4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control</a:t>
            </a:r>
            <a:endParaRPr lang="en-US" sz="4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27965" y="228600"/>
            <a:ext cx="7576835" cy="4343400"/>
          </a:xfrm>
        </p:spPr>
        <p:txBody>
          <a:bodyPr/>
          <a:lstStyle/>
          <a:p>
            <a:r>
              <a:rPr lang="en-US" sz="12500" dirty="0"/>
              <a:t>Schleswig</a:t>
            </a:r>
            <a:r>
              <a:rPr lang="en-US" sz="13800" dirty="0"/>
              <a:t> </a:t>
            </a:r>
            <a:r>
              <a:rPr lang="en-US" sz="13800" dirty="0" smtClean="0"/>
              <a:t>Wars</a:t>
            </a:r>
            <a:endParaRPr lang="en-US" sz="96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/>
          <a:stretch/>
        </p:blipFill>
        <p:spPr bwMode="auto">
          <a:xfrm>
            <a:off x="1193817" y="0"/>
            <a:ext cx="10583369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5600" y="3886200"/>
            <a:ext cx="4013183" cy="243143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</a:rPr>
              <a:t>Schleswig</a:t>
            </a:r>
            <a:endParaRPr lang="en-US" dirty="0" smtClean="0">
              <a:latin typeface="+mj-lt"/>
            </a:endParaRPr>
          </a:p>
          <a:p>
            <a:r>
              <a:rPr lang="en-US" sz="3200" dirty="0" smtClean="0"/>
              <a:t>Administered by </a:t>
            </a:r>
            <a:r>
              <a:rPr lang="en-US" sz="4800" dirty="0" smtClean="0">
                <a:latin typeface="+mj-lt"/>
              </a:rPr>
              <a:t>Prussia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600" y="6721782"/>
            <a:ext cx="4013183" cy="24314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HOLSTEIN</a:t>
            </a:r>
            <a:endParaRPr lang="en-US" dirty="0" smtClean="0">
              <a:solidFill>
                <a:schemeClr val="tx1">
                  <a:lumMod val="20000"/>
                  <a:lumOff val="80000"/>
                </a:schemeClr>
              </a:solidFill>
              <a:latin typeface="+mj-lt"/>
            </a:endParaRPr>
          </a:p>
          <a:p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Administered by </a:t>
            </a:r>
            <a:r>
              <a:rPr lang="en-US" sz="48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412137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6324600"/>
            <a:ext cx="6053154" cy="2857500"/>
          </a:xfrm>
        </p:spPr>
        <p:txBody>
          <a:bodyPr/>
          <a:lstStyle/>
          <a:p>
            <a:r>
              <a:rPr lang="en-US" sz="7200" dirty="0">
                <a:solidFill>
                  <a:srgbClr val="AA0000"/>
                </a:solidFill>
              </a:rPr>
              <a:t>North</a:t>
            </a:r>
            <a:r>
              <a:rPr lang="en-US" sz="7200" dirty="0" smtClean="0">
                <a:solidFill>
                  <a:srgbClr val="AA0000"/>
                </a:solidFill>
              </a:rPr>
              <a:t> </a:t>
            </a:r>
            <a:r>
              <a:rPr lang="en-US" sz="7200" dirty="0" smtClean="0">
                <a:solidFill>
                  <a:schemeClr val="bg2"/>
                </a:solidFill>
              </a:rPr>
              <a:t>German </a:t>
            </a:r>
            <a:r>
              <a:rPr lang="en-US" sz="6800" dirty="0" smtClean="0">
                <a:solidFill>
                  <a:schemeClr val="bg2"/>
                </a:solidFill>
              </a:rPr>
              <a:t>Confederation</a:t>
            </a:r>
            <a:endParaRPr lang="en-US" sz="68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Map Credit: 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 (Wikipedia)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62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46" y="2552700"/>
            <a:ext cx="6586554" cy="2857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6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Prussia annexed several smaller German states.</a:t>
            </a:r>
            <a:endParaRPr lang="en-US" sz="60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Map Credit: 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 (Wikipedia)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545246" y="6591300"/>
            <a:ext cx="4986354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algn="r"/>
            <a:r>
              <a:rPr lang="en-US" sz="3600" b="1" kern="0" dirty="0" smtClean="0">
                <a:solidFill>
                  <a:schemeClr val="bg1"/>
                </a:solidFill>
                <a:latin typeface="+mn-lt"/>
              </a:rPr>
              <a:t>South German states resisted Prussian dominance.</a:t>
            </a:r>
            <a:endParaRPr lang="en-US" sz="3600" b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672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4199"/>
            <a:ext cx="13004799" cy="147320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92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AND THEN THERE WERE TWO</a:t>
            </a:r>
            <a:endParaRPr lang="en-US" sz="9200" dirty="0">
              <a:solidFill>
                <a:schemeClr val="tx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5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200" y="2927350"/>
            <a:ext cx="3581401" cy="12954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8000" dirty="0" smtClean="0">
                <a:latin typeface="+mj-lt"/>
              </a:rPr>
              <a:t>PRUSSIA</a:t>
            </a:r>
            <a:endParaRPr lang="en-US" sz="80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26300" y="6480175"/>
            <a:ext cx="3740151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err="1" smtClean="0">
                <a:solidFill>
                  <a:schemeClr val="bg1"/>
                </a:solidFill>
                <a:latin typeface="+mj-lt"/>
              </a:rPr>
              <a:t>austria</a:t>
            </a:r>
            <a:endParaRPr lang="en-US" sz="8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12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5/50/Jacques-Louis_David_-_The_Emperor_Napoleon_in_His_Study_at_the_Tuileries_-_Google_Art_Proje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/>
          <a:stretch/>
        </p:blipFill>
        <p:spPr bwMode="auto">
          <a:xfrm>
            <a:off x="2006600" y="0"/>
            <a:ext cx="11049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5/50/Jacques-Louis_David_-_The_Emperor_Napoleon_in_His_Study_at_the_Tuileries_-_Google_Art_Projec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"/>
          <a:stretch/>
        </p:blipFill>
        <p:spPr bwMode="auto">
          <a:xfrm>
            <a:off x="0" y="0"/>
            <a:ext cx="4749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771650"/>
            <a:ext cx="7041122" cy="1885950"/>
          </a:xfrm>
        </p:spPr>
        <p:txBody>
          <a:bodyPr/>
          <a:lstStyle/>
          <a:p>
            <a:r>
              <a:rPr lang="en-US" sz="11500" dirty="0" smtClean="0"/>
              <a:t>ABOLISHED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69" y="3657600"/>
            <a:ext cx="4546583" cy="2057400"/>
          </a:xfrm>
        </p:spPr>
        <p:txBody>
          <a:bodyPr/>
          <a:lstStyle/>
          <a:p>
            <a:r>
              <a:rPr lang="en-US" sz="11500" dirty="0" smtClean="0"/>
              <a:t>1806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16919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79"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26300" y="6480175"/>
            <a:ext cx="3740151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err="1" smtClean="0">
                <a:solidFill>
                  <a:schemeClr val="bg1"/>
                </a:solidFill>
                <a:latin typeface="+mj-lt"/>
              </a:rPr>
              <a:t>austria</a:t>
            </a:r>
            <a:endParaRPr lang="en-US" sz="8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600" y="4876800"/>
            <a:ext cx="5791200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WILL DOMINATE?</a:t>
            </a:r>
            <a:endParaRPr lang="en-US" sz="60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283200" y="2927350"/>
            <a:ext cx="3581401" cy="12954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smtClean="0">
                <a:latin typeface="+mj-lt"/>
              </a:rPr>
              <a:t>PRUSSIA</a:t>
            </a:r>
            <a:endParaRPr lang="en-US" sz="8000" kern="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26300" y="6480175"/>
            <a:ext cx="3740151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err="1" smtClean="0">
                <a:solidFill>
                  <a:schemeClr val="bg1"/>
                </a:solidFill>
                <a:latin typeface="+mj-lt"/>
              </a:rPr>
              <a:t>austria</a:t>
            </a:r>
            <a:endParaRPr lang="en-US" sz="8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283200" y="2927350"/>
            <a:ext cx="3581401" cy="12954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smtClean="0">
                <a:latin typeface="+mj-lt"/>
              </a:rPr>
              <a:t>PRUSSIA</a:t>
            </a:r>
            <a:endParaRPr lang="en-US" sz="8000" kern="0" dirty="0">
              <a:latin typeface="+mj-lt"/>
            </a:endParaRPr>
          </a:p>
        </p:txBody>
      </p:sp>
      <p:sp>
        <p:nvSpPr>
          <p:cNvPr id="2" name="Explosion 2 1"/>
          <p:cNvSpPr/>
          <p:nvPr/>
        </p:nvSpPr>
        <p:spPr bwMode="auto">
          <a:xfrm>
            <a:off x="6654800" y="3886200"/>
            <a:ext cx="3124200" cy="2895600"/>
          </a:xfrm>
          <a:prstGeom prst="irregularSeal2">
            <a:avLst/>
          </a:prstGeom>
          <a:gradFill flip="none" rotWithShape="1">
            <a:gsLst>
              <a:gs pos="0">
                <a:schemeClr val="bg2">
                  <a:lumMod val="25000"/>
                  <a:lumOff val="75000"/>
                </a:schemeClr>
              </a:gs>
              <a:gs pos="5000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50000"/>
                  <a:lumOff val="50000"/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89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1868_Bleibtreu_Schlacht_bei_Koeniggraetz_anagoria.JPG/1280px-1868_Bleibtreu_Schlacht_bei_Koeniggraetz_anago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17451"/>
          <a:stretch/>
        </p:blipFill>
        <p:spPr bwMode="auto">
          <a:xfrm>
            <a:off x="-50801" y="0"/>
            <a:ext cx="13030201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82" y="609600"/>
            <a:ext cx="10337818" cy="3581400"/>
          </a:xfrm>
        </p:spPr>
        <p:txBody>
          <a:bodyPr/>
          <a:lstStyle/>
          <a:p>
            <a:pPr marL="1992313" indent="-1992313" algn="l">
              <a:lnSpc>
                <a:spcPct val="90000"/>
              </a:lnSpc>
            </a:pPr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BDCBDF"/>
                  </a:outerShdw>
                </a:effectLst>
              </a:rPr>
              <a:t>Austro-Prussian War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BDCBDF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8054" y="2688771"/>
            <a:ext cx="4253831" cy="1092200"/>
          </a:xfrm>
        </p:spPr>
        <p:txBody>
          <a:bodyPr anchor="ctr"/>
          <a:lstStyle/>
          <a:p>
            <a:r>
              <a:rPr lang="en-US" sz="8800" b="1" dirty="0" smtClean="0">
                <a:solidFill>
                  <a:schemeClr val="bg2"/>
                </a:solidFill>
                <a:effectLst>
                  <a:outerShdw blurRad="50800" dist="50800" dir="5400000" algn="ctr" rotWithShape="0">
                    <a:srgbClr val="BDCBDF"/>
                  </a:outerShdw>
                </a:effectLst>
              </a:rPr>
              <a:t>1866</a:t>
            </a:r>
            <a:endParaRPr lang="en-US" sz="8800" b="1" dirty="0">
              <a:solidFill>
                <a:schemeClr val="bg2"/>
              </a:solidFill>
              <a:effectLst>
                <a:outerShdw blurRad="50800" dist="50800" dir="5400000" algn="ctr" rotWithShape="0">
                  <a:srgbClr val="BDCBD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Georg </a:t>
            </a:r>
            <a:r>
              <a:rPr lang="en-US" sz="2800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Bleibtreu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Battle of </a:t>
            </a:r>
            <a:r>
              <a:rPr lang="en-US" sz="2800" i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Königgrätz</a:t>
            </a:r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(1869)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4196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1868_Bleibtreu_Schlacht_bei_Koeniggraetz_anagoria.JPG/1280px-1868_Bleibtreu_Schlacht_bei_Koeniggraetz_anago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1" y="0"/>
            <a:ext cx="13030201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2979400" cy="3657600"/>
          </a:xfrm>
        </p:spPr>
        <p:txBody>
          <a:bodyPr anchor="ctr"/>
          <a:lstStyle/>
          <a:p>
            <a:pPr marL="1992313" indent="-1992313">
              <a:lnSpc>
                <a:spcPct val="90000"/>
              </a:lnSpc>
            </a:pPr>
            <a:r>
              <a:rPr lang="en-US" sz="23900" dirty="0" smtClean="0">
                <a:ln w="5715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BDCBDF"/>
                  </a:outerShdw>
                </a:effectLst>
              </a:rPr>
              <a:t>7 weeks</a:t>
            </a:r>
            <a:endParaRPr lang="en-US" sz="23900" dirty="0">
              <a:ln w="57150"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BDCBD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Georg </a:t>
            </a:r>
            <a:r>
              <a:rPr lang="en-US" sz="2800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Bleibtreu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Battle of </a:t>
            </a:r>
            <a:r>
              <a:rPr lang="en-US" sz="2800" i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Königgrätz</a:t>
            </a:r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(1869)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23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0" y="1295400"/>
            <a:ext cx="7188200" cy="4991100"/>
          </a:xfrm>
        </p:spPr>
        <p:txBody>
          <a:bodyPr anchor="ctr"/>
          <a:lstStyle/>
          <a:p>
            <a:r>
              <a:rPr lang="en-US" sz="12600" dirty="0" smtClean="0"/>
              <a:t>#winning</a:t>
            </a:r>
            <a:endParaRPr lang="en-US" sz="126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16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7" y="4267200"/>
            <a:ext cx="10464801" cy="1092200"/>
          </a:xfrm>
        </p:spPr>
        <p:txBody>
          <a:bodyPr anchor="ctr"/>
          <a:lstStyle/>
          <a:p>
            <a:r>
              <a:rPr lang="en-US" sz="6000" dirty="0" smtClean="0"/>
              <a:t>Kleindeutschland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3827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ultiply 4"/>
          <p:cNvSpPr/>
          <p:nvPr/>
        </p:nvSpPr>
        <p:spPr bwMode="auto">
          <a:xfrm>
            <a:off x="5892791" y="5038271"/>
            <a:ext cx="6019809" cy="5477329"/>
          </a:xfrm>
          <a:prstGeom prst="mathMultiply">
            <a:avLst>
              <a:gd name="adj1" fmla="val 1200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04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6972300"/>
            <a:ext cx="6053154" cy="2247900"/>
          </a:xfrm>
        </p:spPr>
        <p:txBody>
          <a:bodyPr anchor="ctr"/>
          <a:lstStyle/>
          <a:p>
            <a:r>
              <a:rPr lang="en-US" sz="13800" dirty="0" smtClean="0">
                <a:solidFill>
                  <a:schemeClr val="bg1"/>
                </a:solidFill>
              </a:rPr>
              <a:t>losers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Map Credit: </a:t>
            </a:r>
            <a:r>
              <a:rPr lang="en-US" sz="1600" dirty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 (Wikipedia)</a:t>
            </a:r>
            <a:endParaRPr lang="en-US" sz="1600" dirty="0">
              <a:solidFill>
                <a:srgbClr val="F8DB7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 flipH="1">
            <a:off x="3987800" y="6800850"/>
            <a:ext cx="2514616" cy="2590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47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0" y="6972300"/>
            <a:ext cx="5291154" cy="2247900"/>
          </a:xfrm>
        </p:spPr>
        <p:txBody>
          <a:bodyPr anchor="ctr"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Predominantly Catholic Southern German states had sided with Austria.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Map Credit: </a:t>
            </a:r>
            <a:r>
              <a:rPr lang="en-US" sz="1600" dirty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 (Wikipedia)</a:t>
            </a:r>
            <a:endParaRPr lang="en-US" sz="1600" dirty="0">
              <a:solidFill>
                <a:srgbClr val="F8DB77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8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1371600"/>
            <a:ext cx="7493000" cy="4876800"/>
          </a:xfrm>
        </p:spPr>
        <p:txBody>
          <a:bodyPr anchor="ctr"/>
          <a:lstStyle/>
          <a:p>
            <a:r>
              <a:rPr lang="en-US" sz="9600" dirty="0" smtClean="0"/>
              <a:t>HOW Will Germany be Unified?</a:t>
            </a:r>
            <a:endParaRPr lang="en-US" sz="96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829560"/>
            <a:ext cx="4698999" cy="52641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87400" y="2819400"/>
            <a:ext cx="65024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“The first, original, and truly natural boundaries of states are beyond doubt their internal boundaries. Those who speak the same language are joined to each other by a multitude of invisible bonds by nature herself, long before any human art begins; they understand each 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other... they </a:t>
            </a:r>
            <a: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belong together and are by nature one and an inseparable whole.”</a:t>
            </a:r>
            <a:b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/>
            </a:r>
            <a:b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		-- Johann </a:t>
            </a:r>
            <a: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Gottlieb </a:t>
            </a: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Fichte</a:t>
            </a: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2533666"/>
          </a:xfrm>
        </p:spPr>
        <p:txBody>
          <a:bodyPr anchor="ctr"/>
          <a:lstStyle/>
          <a:p>
            <a:r>
              <a:rPr lang="en-US" sz="11500" dirty="0" smtClean="0"/>
              <a:t>GERMAN NATIONALISM</a:t>
            </a:r>
            <a:endParaRPr lang="en-US" sz="115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/>
          <a:stretch/>
        </p:blipFill>
        <p:spPr>
          <a:xfrm>
            <a:off x="-1" y="-76200"/>
            <a:ext cx="13055601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62001"/>
            <a:ext cx="7924799" cy="5486399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8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DB083"/>
                  </a:outerShdw>
                </a:effectLst>
              </a:rPr>
              <a:t>BLOOD &amp; IRON</a:t>
            </a:r>
            <a:endParaRPr lang="en-US" sz="18000" dirty="0">
              <a:solidFill>
                <a:schemeClr val="bg2"/>
              </a:solidFill>
              <a:effectLst>
                <a:outerShdw blurRad="38100" dist="38100" dir="2700000" algn="tl">
                  <a:srgbClr val="CDB083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1800" y="8763001"/>
            <a:ext cx="360680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Photo © 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3"/>
              </a:rPr>
              <a:t>Andrea Pun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Used with Permission</a:t>
            </a:r>
            <a:endParaRPr lang="en-US" sz="20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1942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lt.de/multimedia/archive/01241/bs_26_10_DW_Kultur_1241166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609600"/>
            <a:ext cx="8280418" cy="2857500"/>
          </a:xfrm>
        </p:spPr>
        <p:txBody>
          <a:bodyPr/>
          <a:lstStyle/>
          <a:p>
            <a:pPr marL="1992313" indent="-1992313" algn="l"/>
            <a:r>
              <a:rPr lang="en-US" dirty="0" smtClean="0">
                <a:solidFill>
                  <a:schemeClr val="bg1"/>
                </a:solidFill>
              </a:rPr>
              <a:t>Franco-Prussian War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3600" y="2171700"/>
            <a:ext cx="3407247" cy="1092200"/>
          </a:xfrm>
        </p:spPr>
        <p:txBody>
          <a:bodyPr anchor="ctr"/>
          <a:lstStyle/>
          <a:p>
            <a:pPr algn="r"/>
            <a:r>
              <a:rPr lang="en-US" sz="5400" b="1" dirty="0" smtClean="0">
                <a:solidFill>
                  <a:schemeClr val="bg2"/>
                </a:solidFill>
              </a:rPr>
              <a:t>1870-1871</a:t>
            </a:r>
            <a:endParaRPr lang="en-US" sz="5400" b="1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Anton von Werner - </a:t>
            </a:r>
            <a:r>
              <a:rPr lang="en-US" sz="2800" dirty="0" err="1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Moltke</a:t>
            </a:r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his staff near Paris</a:t>
            </a:r>
          </a:p>
        </p:txBody>
      </p:sp>
    </p:spTree>
    <p:extLst>
      <p:ext uri="{BB962C8B-B14F-4D97-AF65-F5344CB8AC3E}">
        <p14:creationId xmlns:p14="http://schemas.microsoft.com/office/powerpoint/2010/main" val="288709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lt.de/multimedia/archive/01241/bs_26_10_DW_Kultur_1241166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3004800" cy="83058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war to </a:t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7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</a:t>
            </a: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  <a:endParaRPr lang="en-US" sz="166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173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19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19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3590865"/>
            <a:ext cx="76581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"I always considered that a war with France would naturally follow a war against Austria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... I </a:t>
            </a: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was convinced that the gulf which was created over time between the north and the south of Germany could not be better overcome than by a national 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war... </a:t>
            </a: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I did not doubt that it was necessary to make a French-German war before the general reorganization of Germany could be realized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.”</a:t>
            </a:r>
          </a:p>
          <a:p>
            <a:pPr algn="l"/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		-- Otto von Bismarck (Memoirs)</a:t>
            </a:r>
            <a:endParaRPr lang="en-US" sz="3000" dirty="0">
              <a:solidFill>
                <a:srgbClr val="F8DB77">
                  <a:lumMod val="20000"/>
                  <a:lumOff val="80000"/>
                </a:srgbClr>
              </a:solidFill>
              <a:latin typeface="Book Antiqua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8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9677400" cy="2590800"/>
          </a:xfrm>
          <a:ln/>
        </p:spPr>
        <p:txBody>
          <a:bodyPr/>
          <a:lstStyle/>
          <a:p>
            <a:pPr algn="l"/>
            <a:r>
              <a:rPr lang="en-US" sz="8000" dirty="0" smtClean="0"/>
              <a:t>SUPERIOR Technology </a:t>
            </a:r>
            <a:br>
              <a:rPr lang="en-US" sz="8000" dirty="0" smtClean="0"/>
            </a:br>
            <a:r>
              <a:rPr lang="en-US" sz="8000" dirty="0" smtClean="0"/>
              <a:t>and ORGANIZATION</a:t>
            </a:r>
            <a:endParaRPr lang="en-US" sz="8000" dirty="0"/>
          </a:p>
        </p:txBody>
      </p:sp>
      <p:pic>
        <p:nvPicPr>
          <p:cNvPr id="1026" name="Picture 2" descr="http://4.bp.blogspot.com/-CvhAKtR30xg/TgacE4-KdkI/AAAAAAAAAZ4/FIWLQ6XbnFs/s1600/Prussian+staff+1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581400"/>
            <a:ext cx="7162800" cy="50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9400" y="8610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Bismarck and the Prussian General Staff</a:t>
            </a:r>
            <a:endParaRPr lang="en-US" sz="2800" i="1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400" y="3752195"/>
            <a:ext cx="4737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The 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Prussian army, with its efficient </a:t>
            </a:r>
            <a:r>
              <a:rPr lang="en-US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General Staff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, employed </a:t>
            </a:r>
            <a:r>
              <a:rPr lang="en-US" b="1" dirty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railroads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and </a:t>
            </a:r>
            <a:r>
              <a:rPr lang="en-US" b="1" dirty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artillery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more effectively than the 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French.</a:t>
            </a:r>
            <a:endParaRPr lang="en-US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6" name="Picture 2" descr="File:Bundesadler Bundesorgan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723900"/>
            <a:ext cx="2438400" cy="227584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9/9f/Bundesarchiv_Bild_183-H26707%2C_Deutsch-franz%C3%B6sischer_Krieg_1870-71%2C_Paris%2C_Belageru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3055600" cy="2057400"/>
          </a:xfrm>
        </p:spPr>
        <p:txBody>
          <a:bodyPr/>
          <a:lstStyle/>
          <a:p>
            <a:r>
              <a:rPr lang="en-US" sz="10200" dirty="0" smtClean="0">
                <a:solidFill>
                  <a:srgbClr val="030915"/>
                </a:solidFill>
              </a:rPr>
              <a:t>Prussian Artillerymen</a:t>
            </a:r>
            <a:endParaRPr lang="en-US" sz="10200" dirty="0">
              <a:solidFill>
                <a:srgbClr val="0309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9400" y="9067800"/>
            <a:ext cx="3726543" cy="5334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rgbClr val="030915"/>
                </a:solidFill>
              </a:rPr>
              <a:t>German Federal Archive</a:t>
            </a:r>
            <a:endParaRPr lang="en-US" sz="2400" dirty="0">
              <a:solidFill>
                <a:srgbClr val="0309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6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5/53/Siege_of_Paris.jpg/1280px-Siege_of_Par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 bwMode="auto">
          <a:xfrm>
            <a:off x="-18716" y="0"/>
            <a:ext cx="13023516" cy="97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685800"/>
            <a:ext cx="5156183" cy="28575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Siege of Paris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200" y="1193800"/>
            <a:ext cx="5054600" cy="1092200"/>
          </a:xfrm>
        </p:spPr>
        <p:txBody>
          <a:bodyPr/>
          <a:lstStyle/>
          <a:p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Sep. 1870 – </a:t>
            </a:r>
            <a:b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Jan. 1871</a:t>
            </a:r>
            <a:endParaRPr lang="en-US" sz="4400" b="1" i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082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c/cf/BismarckundNapoleonI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81000"/>
            <a:ext cx="4800600" cy="3657600"/>
          </a:xfrm>
        </p:spPr>
        <p:txBody>
          <a:bodyPr/>
          <a:lstStyle/>
          <a:p>
            <a:pPr algn="l"/>
            <a:r>
              <a:rPr lang="en-US" sz="1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E5E5E5"/>
                  </a:outerShdw>
                </a:effectLst>
              </a:rPr>
              <a:t>PRUSSIA WINS</a:t>
            </a:r>
            <a:endParaRPr lang="en-US" sz="11500" dirty="0">
              <a:solidFill>
                <a:schemeClr val="bg2"/>
              </a:solidFill>
              <a:effectLst>
                <a:outerShdw blurRad="38100" dist="38100" dir="2700000" algn="tl">
                  <a:srgbClr val="E5E5E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0" y="7726740"/>
            <a:ext cx="3200400" cy="1569660"/>
          </a:xfrm>
          <a:prstGeom prst="rect">
            <a:avLst/>
          </a:prstGeom>
          <a:solidFill>
            <a:srgbClr val="D3D3D3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kern="0" dirty="0">
                <a:solidFill>
                  <a:srgbClr val="080E1A"/>
                </a:solidFill>
                <a:latin typeface="Book Antiqua"/>
                <a:sym typeface="Copperplate" charset="0"/>
              </a:rPr>
              <a:t>Bismarck </a:t>
            </a:r>
            <a:r>
              <a:rPr lang="en-US" sz="3200" kern="0" dirty="0" err="1">
                <a:solidFill>
                  <a:srgbClr val="080E1A"/>
                </a:solidFill>
                <a:latin typeface="Book Antiqua"/>
                <a:sym typeface="Copperplate" charset="0"/>
              </a:rPr>
              <a:t>chillin</a:t>
            </a:r>
            <a:r>
              <a:rPr lang="en-US" sz="3200" kern="0" dirty="0">
                <a:solidFill>
                  <a:srgbClr val="080E1A"/>
                </a:solidFill>
                <a:latin typeface="Book Antiqua"/>
                <a:sym typeface="Copperplate" charset="0"/>
              </a:rPr>
              <a:t>’ with POW Napoleon III</a:t>
            </a:r>
          </a:p>
        </p:txBody>
      </p:sp>
    </p:spTree>
    <p:extLst>
      <p:ext uri="{BB962C8B-B14F-4D97-AF65-F5344CB8AC3E}">
        <p14:creationId xmlns:p14="http://schemas.microsoft.com/office/powerpoint/2010/main" val="181373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-76200"/>
            <a:ext cx="111252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-76200"/>
            <a:ext cx="3991966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200" y="3048000"/>
            <a:ext cx="6934200" cy="2819400"/>
          </a:xfrm>
        </p:spPr>
        <p:txBody>
          <a:bodyPr anchor="ctr"/>
          <a:lstStyle/>
          <a:p>
            <a:pPr algn="r"/>
            <a:r>
              <a:rPr lang="en-US" sz="10500" dirty="0" smtClean="0">
                <a:solidFill>
                  <a:srgbClr val="E5AF2C"/>
                </a:solidFill>
              </a:rPr>
              <a:t>CHANCELLOR</a:t>
            </a:r>
            <a:br>
              <a:rPr lang="en-US" sz="10500" dirty="0" smtClean="0">
                <a:solidFill>
                  <a:srgbClr val="E5AF2C"/>
                </a:solidFill>
              </a:rPr>
            </a:br>
            <a:r>
              <a:rPr lang="en-US" sz="8000" dirty="0" smtClean="0">
                <a:solidFill>
                  <a:srgbClr val="D8CAC1"/>
                </a:solidFill>
              </a:rPr>
              <a:t>OF Germany</a:t>
            </a:r>
            <a:endParaRPr lang="en-US" sz="8000" dirty="0">
              <a:solidFill>
                <a:srgbClr val="D8CA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85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gradFill flip="none" rotWithShape="1">
            <a:gsLst>
              <a:gs pos="77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7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13004800" cy="6400800"/>
          </a:xfrm>
          <a:prstGeom prst="rect">
            <a:avLst/>
          </a:prstGeom>
          <a:gradFill flip="none" rotWithShape="1">
            <a:gsLst>
              <a:gs pos="30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3004799" cy="2895600"/>
          </a:xfrm>
        </p:spPr>
        <p:txBody>
          <a:bodyPr/>
          <a:lstStyle/>
          <a:p>
            <a:r>
              <a:rPr lang="en-US" sz="10500" dirty="0" smtClean="0">
                <a:effectLst>
                  <a:glow rad="88900">
                    <a:srgbClr val="030915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Proclamation of the German Empire</a:t>
            </a:r>
            <a:endParaRPr lang="en-US" sz="10500" dirty="0">
              <a:effectLst>
                <a:glow rad="88900">
                  <a:srgbClr val="030915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0000" y="7899400"/>
            <a:ext cx="10312400" cy="1092200"/>
          </a:xfrm>
        </p:spPr>
        <p:txBody>
          <a:bodyPr/>
          <a:lstStyle/>
          <a:p>
            <a:r>
              <a:rPr lang="en-US" sz="6000" b="1" dirty="0" smtClean="0">
                <a:effectLst>
                  <a:glow rad="127000">
                    <a:srgbClr val="01070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 of Mirrors (Versailles)</a:t>
            </a:r>
            <a:endParaRPr lang="en-US" sz="6000" b="1" dirty="0">
              <a:effectLst>
                <a:glow rad="127000">
                  <a:srgbClr val="01070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13004799" cy="1600199"/>
          </a:xfrm>
        </p:spPr>
        <p:txBody>
          <a:bodyPr/>
          <a:lstStyle/>
          <a:p>
            <a:r>
              <a:rPr lang="en-US" sz="8800" dirty="0" smtClean="0"/>
              <a:t>The German Confederation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3124200"/>
            <a:ext cx="5943600" cy="5458326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b="1" dirty="0" smtClean="0"/>
              <a:t>Association of </a:t>
            </a:r>
            <a:br>
              <a:rPr lang="en-US" sz="5400" b="1" dirty="0" smtClean="0"/>
            </a:br>
            <a:endParaRPr lang="en-US" sz="5400" b="1" dirty="0" smtClean="0"/>
          </a:p>
          <a:p>
            <a:pPr>
              <a:lnSpc>
                <a:spcPct val="70000"/>
              </a:lnSpc>
            </a:pPr>
            <a:r>
              <a:rPr lang="en-US" sz="23900" dirty="0" smtClean="0">
                <a:solidFill>
                  <a:schemeClr val="tx2"/>
                </a:solidFill>
                <a:latin typeface="+mj-lt"/>
              </a:rPr>
              <a:t>39</a:t>
            </a:r>
            <a:r>
              <a:rPr lang="en-US" sz="6000" dirty="0" smtClean="0">
                <a:solidFill>
                  <a:schemeClr val="tx2"/>
                </a:solidFill>
              </a:rPr>
              <a:t> </a:t>
            </a:r>
            <a:endParaRPr lang="en-US" sz="4800" dirty="0"/>
          </a:p>
          <a:p>
            <a:pPr>
              <a:lnSpc>
                <a:spcPct val="70000"/>
              </a:lnSpc>
            </a:pPr>
            <a:r>
              <a:rPr lang="en-US" sz="5400" b="1" dirty="0" smtClean="0"/>
              <a:t>German States</a:t>
            </a:r>
            <a:endParaRPr lang="en-US" sz="5400" b="1" dirty="0"/>
          </a:p>
        </p:txBody>
      </p:sp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124200"/>
            <a:ext cx="5403067" cy="54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88221" y="8207877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527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5/5f/Louis_XIV_of_Fra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0" y="-76199"/>
            <a:ext cx="131318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0" y="1066800"/>
            <a:ext cx="6172200" cy="3581400"/>
          </a:xfrm>
        </p:spPr>
        <p:txBody>
          <a:bodyPr anchor="ctr"/>
          <a:lstStyle/>
          <a:p>
            <a:r>
              <a:rPr lang="en-US" sz="199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#SMH</a:t>
            </a:r>
            <a:endParaRPr lang="en-US" sz="166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248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9/9c/Deutsches_Reich_%28Karte%29_Elsa%C3%9F-Lothringen.svg/1000px-Deutsches_Reich_%28Karte%29_Elsa%C3%9F-Lothring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8" y="304800"/>
            <a:ext cx="10058400" cy="84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200" y="6057900"/>
            <a:ext cx="6959600" cy="2857500"/>
          </a:xfrm>
        </p:spPr>
        <p:txBody>
          <a:bodyPr/>
          <a:lstStyle/>
          <a:p>
            <a:r>
              <a:rPr lang="en-US" sz="7200" dirty="0" smtClean="0"/>
              <a:t>Annexation of Alsace-Lorraine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10581731" y="9331523"/>
            <a:ext cx="2321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Map Credit:  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" name="Donut 4"/>
          <p:cNvSpPr/>
          <p:nvPr/>
        </p:nvSpPr>
        <p:spPr bwMode="auto">
          <a:xfrm>
            <a:off x="1270017" y="5638801"/>
            <a:ext cx="2489184" cy="2971799"/>
          </a:xfrm>
          <a:prstGeom prst="donut">
            <a:avLst>
              <a:gd name="adj" fmla="val 7008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4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9/9c/Deutsches_Reich_%28Karte%29_Elsa%C3%9F-Lothringen.svg/1000px-Deutsches_Reich_%28Karte%29_Elsa%C3%9F-Lothring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8" y="304800"/>
            <a:ext cx="10058400" cy="84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381" y="6400800"/>
            <a:ext cx="5105419" cy="27432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Alsace-Lorraine included many French speakers, and many German speakers there resented annexation into the Empire.</a:t>
            </a: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81731" y="9331523"/>
            <a:ext cx="2321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Map Credit:  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" name="Donut 4"/>
          <p:cNvSpPr/>
          <p:nvPr/>
        </p:nvSpPr>
        <p:spPr bwMode="auto">
          <a:xfrm>
            <a:off x="1270017" y="5638801"/>
            <a:ext cx="2489184" cy="2971799"/>
          </a:xfrm>
          <a:prstGeom prst="donut">
            <a:avLst>
              <a:gd name="adj" fmla="val 7008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2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21"/>
          <a:stretch/>
        </p:blipFill>
        <p:spPr>
          <a:xfrm>
            <a:off x="0" y="0"/>
            <a:ext cx="130556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14400"/>
            <a:ext cx="13004800" cy="2679699"/>
          </a:xfrm>
        </p:spPr>
        <p:txBody>
          <a:bodyPr/>
          <a:lstStyle/>
          <a:p>
            <a:r>
              <a:rPr lang="en-US" sz="18000" dirty="0" smtClean="0">
                <a:solidFill>
                  <a:schemeClr val="accent4">
                    <a:lumMod val="10000"/>
                  </a:schemeClr>
                </a:solidFill>
              </a:rPr>
              <a:t>reparations</a:t>
            </a:r>
            <a:endParaRPr lang="en-US" sz="18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0" y="4038600"/>
            <a:ext cx="6629400" cy="1295400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accent4">
                    <a:lumMod val="10000"/>
                  </a:schemeClr>
                </a:solidFill>
              </a:rPr>
              <a:t>5,000,000,000 ₣</a:t>
            </a:r>
          </a:p>
        </p:txBody>
      </p:sp>
      <p:sp>
        <p:nvSpPr>
          <p:cNvPr id="6" name="Rectangle 5"/>
          <p:cNvSpPr/>
          <p:nvPr/>
        </p:nvSpPr>
        <p:spPr>
          <a:xfrm>
            <a:off x="9870857" y="9262646"/>
            <a:ext cx="3108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Photo by Marcel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Grieder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 (cc 2.0)</a:t>
            </a:r>
            <a:endParaRPr lang="en-US" sz="16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21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8/85/Pierre_Puvis_de_Chavannes_-_Hope_-_Walters_37156.jpg/1280px-Pierre_Puvis_de_Chavannes_-_Hope_-_Walters_37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07400" y="9262646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DDFDC"/>
                </a:solidFill>
                <a:latin typeface="+mn-lt"/>
              </a:rPr>
              <a:t>Pierre </a:t>
            </a:r>
            <a:r>
              <a:rPr lang="en-US" sz="1600" b="1" dirty="0" err="1">
                <a:solidFill>
                  <a:srgbClr val="DDDFDC"/>
                </a:solidFill>
                <a:latin typeface="+mn-lt"/>
              </a:rPr>
              <a:t>Puvis</a:t>
            </a:r>
            <a:r>
              <a:rPr lang="en-US" sz="1600" b="1" dirty="0">
                <a:solidFill>
                  <a:srgbClr val="DDDFDC"/>
                </a:solidFill>
                <a:latin typeface="+mn-lt"/>
              </a:rPr>
              <a:t> de </a:t>
            </a:r>
            <a:r>
              <a:rPr lang="en-US" sz="1600" b="1" dirty="0" smtClean="0">
                <a:solidFill>
                  <a:srgbClr val="DDDFDC"/>
                </a:solidFill>
                <a:latin typeface="+mn-lt"/>
              </a:rPr>
              <a:t>Chavannes, </a:t>
            </a:r>
            <a:r>
              <a:rPr lang="en-US" sz="1600" b="1" i="1" dirty="0" smtClean="0">
                <a:solidFill>
                  <a:srgbClr val="DDDFDC"/>
                </a:solidFill>
                <a:latin typeface="+mn-lt"/>
              </a:rPr>
              <a:t>Hope </a:t>
            </a:r>
            <a:r>
              <a:rPr lang="en-US" sz="1600" b="1" dirty="0" smtClean="0">
                <a:solidFill>
                  <a:srgbClr val="DDDFDC"/>
                </a:solidFill>
                <a:latin typeface="+mn-lt"/>
              </a:rPr>
              <a:t>(1872)</a:t>
            </a:r>
            <a:endParaRPr lang="en-US" sz="1600" dirty="0">
              <a:solidFill>
                <a:srgbClr val="DDDFD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607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upload.wikimedia.org/wikipedia/commons/thumb/0/00/1887_Bettanier_Der_Schwarze_Fleck_anagoria.JPG/1024px-1887_Bettanier_Der_Schwarze_Fleck_anago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" y="95250"/>
            <a:ext cx="12987483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2400" y="89154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30915"/>
                </a:solidFill>
                <a:latin typeface="+mn-lt"/>
              </a:rPr>
              <a:t>Albert </a:t>
            </a:r>
            <a:r>
              <a:rPr lang="en-US" sz="2400" dirty="0" err="1" smtClean="0">
                <a:solidFill>
                  <a:srgbClr val="030915"/>
                </a:solidFill>
                <a:latin typeface="+mn-lt"/>
              </a:rPr>
              <a:t>Bettannier</a:t>
            </a:r>
            <a:r>
              <a:rPr lang="en-US" sz="2400" dirty="0" smtClean="0">
                <a:solidFill>
                  <a:srgbClr val="030915"/>
                </a:solidFill>
                <a:latin typeface="+mn-lt"/>
              </a:rPr>
              <a:t>, </a:t>
            </a:r>
            <a:r>
              <a:rPr lang="en-US" sz="2400" i="1" dirty="0" smtClean="0">
                <a:solidFill>
                  <a:srgbClr val="030915"/>
                </a:solidFill>
                <a:latin typeface="+mn-lt"/>
              </a:rPr>
              <a:t>The Black Spot </a:t>
            </a:r>
            <a:r>
              <a:rPr lang="en-US" sz="2400" dirty="0" smtClean="0">
                <a:solidFill>
                  <a:srgbClr val="030915"/>
                </a:solidFill>
                <a:latin typeface="+mn-lt"/>
              </a:rPr>
              <a:t>(1887)</a:t>
            </a:r>
            <a:endParaRPr lang="en-US" sz="2400" dirty="0">
              <a:solidFill>
                <a:srgbClr val="03091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6663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8/85/Pierre_Puvis_de_Chavannes_-_Hope_-_Walters_37156.jpg/1280px-Pierre_Puvis_de_Chavannes_-_Hope_-_Walters_37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07400" y="9262646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DDFDC"/>
                </a:solidFill>
                <a:latin typeface="+mn-lt"/>
              </a:rPr>
              <a:t>Pierre </a:t>
            </a:r>
            <a:r>
              <a:rPr lang="en-US" sz="1600" b="1" dirty="0" err="1">
                <a:solidFill>
                  <a:srgbClr val="DDDFDC"/>
                </a:solidFill>
                <a:latin typeface="+mn-lt"/>
              </a:rPr>
              <a:t>Puvis</a:t>
            </a:r>
            <a:r>
              <a:rPr lang="en-US" sz="1600" b="1" dirty="0">
                <a:solidFill>
                  <a:srgbClr val="DDDFDC"/>
                </a:solidFill>
                <a:latin typeface="+mn-lt"/>
              </a:rPr>
              <a:t> de </a:t>
            </a:r>
            <a:r>
              <a:rPr lang="en-US" sz="1600" b="1" dirty="0" smtClean="0">
                <a:solidFill>
                  <a:srgbClr val="DDDFDC"/>
                </a:solidFill>
                <a:latin typeface="+mn-lt"/>
              </a:rPr>
              <a:t>Chavannes, </a:t>
            </a:r>
            <a:r>
              <a:rPr lang="en-US" sz="1600" b="1" i="1" dirty="0" smtClean="0">
                <a:solidFill>
                  <a:srgbClr val="DDDFDC"/>
                </a:solidFill>
                <a:latin typeface="+mn-lt"/>
              </a:rPr>
              <a:t>Hope </a:t>
            </a:r>
            <a:r>
              <a:rPr lang="en-US" sz="1600" b="1" dirty="0" smtClean="0">
                <a:solidFill>
                  <a:srgbClr val="DDDFDC"/>
                </a:solidFill>
                <a:latin typeface="+mn-lt"/>
              </a:rPr>
              <a:t>(1872)</a:t>
            </a:r>
            <a:endParaRPr lang="en-US" sz="1600" dirty="0">
              <a:solidFill>
                <a:srgbClr val="DDDFDC"/>
              </a:solidFill>
              <a:latin typeface="+mn-lt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749800" y="914400"/>
            <a:ext cx="7696200" cy="685800"/>
          </a:xfrm>
          <a:prstGeom prst="wedgeRoundRectCallout">
            <a:avLst>
              <a:gd name="adj1" fmla="val -58720"/>
              <a:gd name="adj2" fmla="val 958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ea typeface="ヒラギノ明朝 ProN W3" charset="0"/>
                <a:cs typeface="ヒラギノ明朝 ProN W3" charset="0"/>
                <a:sym typeface="Palatino" charset="0"/>
              </a:rPr>
              <a:t>We’ll stick it to the Germans next time.</a:t>
            </a:r>
          </a:p>
        </p:txBody>
      </p:sp>
    </p:spTree>
    <p:extLst>
      <p:ext uri="{BB962C8B-B14F-4D97-AF65-F5344CB8AC3E}">
        <p14:creationId xmlns:p14="http://schemas.microsoft.com/office/powerpoint/2010/main" val="2522826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-athenaeum.org/art/display_image.php?id=440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969000" cy="97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826000" y="-1"/>
            <a:ext cx="1143000" cy="9705691"/>
          </a:xfrm>
          <a:prstGeom prst="rect">
            <a:avLst/>
          </a:prstGeom>
          <a:gradFill flip="none" rotWithShape="1">
            <a:gsLst>
              <a:gs pos="46000">
                <a:srgbClr val="141311">
                  <a:alpha val="0"/>
                </a:srgbClr>
              </a:gs>
              <a:gs pos="83000">
                <a:srgbClr val="14131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0600" y="685800"/>
            <a:ext cx="9474200" cy="4216401"/>
          </a:xfrm>
        </p:spPr>
        <p:txBody>
          <a:bodyPr anchor="ctr"/>
          <a:lstStyle/>
          <a:p>
            <a:r>
              <a:rPr lang="en-US" sz="13800" dirty="0" smtClean="0"/>
              <a:t>WOE TO THE VICTORS</a:t>
            </a:r>
            <a:endParaRPr lang="en-US" sz="1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491" y="6211745"/>
            <a:ext cx="4622818" cy="1092200"/>
          </a:xfrm>
        </p:spPr>
        <p:txBody>
          <a:bodyPr/>
          <a:lstStyle/>
          <a:p>
            <a:r>
              <a:rPr lang="en-US" b="1" dirty="0"/>
              <a:t>Charles </a:t>
            </a:r>
            <a:r>
              <a:rPr lang="en-US" b="1" dirty="0" err="1"/>
              <a:t>Zacharie</a:t>
            </a:r>
            <a:r>
              <a:rPr lang="en-US" b="1" dirty="0"/>
              <a:t> </a:t>
            </a:r>
            <a:r>
              <a:rPr lang="en-US" b="1" dirty="0" err="1" smtClean="0"/>
              <a:t>Landelle</a:t>
            </a:r>
            <a:r>
              <a:rPr lang="en-US" b="1" dirty="0" smtClean="0"/>
              <a:t>, 1871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618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457200"/>
            <a:ext cx="8001000" cy="2667000"/>
          </a:xfrm>
          <a:ln/>
        </p:spPr>
        <p:txBody>
          <a:bodyPr/>
          <a:lstStyle/>
          <a:p>
            <a:r>
              <a:rPr lang="en-US" sz="16600" dirty="0" smtClean="0"/>
              <a:t>Timeline </a:t>
            </a:r>
            <a:endParaRPr lang="en-US" sz="8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32535"/>
              </p:ext>
            </p:extLst>
          </p:nvPr>
        </p:nvGraphicFramePr>
        <p:xfrm>
          <a:off x="1092200" y="3261360"/>
          <a:ext cx="10820400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079"/>
                <a:gridCol w="8311321"/>
              </a:tblGrid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1815</a:t>
                      </a:r>
                      <a:endParaRPr lang="en-US" sz="6000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German</a:t>
                      </a:r>
                      <a:r>
                        <a:rPr lang="en-US" sz="4000" b="1" kern="12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Confederation Created</a:t>
                      </a:r>
                      <a:endParaRPr lang="en-US" sz="4000" b="1" kern="12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1848</a:t>
                      </a:r>
                      <a:endParaRPr lang="en-US" sz="6000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Frankfurt Parliament</a:t>
                      </a: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1864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Second Schleswig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1866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Austro-Prussian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1870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en-US" sz="4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Franco-Prussian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1871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German Empire Proclaimed</a:t>
                      </a:r>
                      <a:endParaRPr lang="en-US" sz="4000" b="1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874000" y="869354"/>
            <a:ext cx="464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kern="0" dirty="0">
                <a:solidFill>
                  <a:srgbClr val="DFDFDF"/>
                </a:solidFill>
                <a:latin typeface="FTY SKORZHEN NCV"/>
                <a:sym typeface="Copperplate" charset="0"/>
              </a:rPr>
              <a:t>of German </a:t>
            </a:r>
            <a:r>
              <a:rPr lang="en-US" sz="6000" kern="0" dirty="0">
                <a:solidFill>
                  <a:srgbClr val="DFDFDF"/>
                </a:solidFill>
                <a:latin typeface="FTY SKORZHEN NCV"/>
                <a:sym typeface="Copperplate" charset="0"/>
              </a:rPr>
              <a:t>Unification 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1" y="1506859"/>
            <a:ext cx="13051857" cy="82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 flipV="1">
            <a:off x="-21388" y="7086599"/>
            <a:ext cx="13073244" cy="2666996"/>
          </a:xfrm>
          <a:prstGeom prst="rect">
            <a:avLst/>
          </a:prstGeom>
          <a:gradFill flip="none" rotWithShape="1">
            <a:gsLst>
              <a:gs pos="3700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z="4267"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-76816"/>
            <a:ext cx="13051857" cy="3963015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z="4267">
              <a:latin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4439" y="9144000"/>
            <a:ext cx="3576620" cy="32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</a:rPr>
              <a:t> 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</a:rPr>
              <a:t> by 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93" b="1" dirty="0" err="1">
                <a:solidFill>
                  <a:srgbClr val="E3E0BF"/>
                </a:solidFill>
                <a:latin typeface="Arial" panose="020B0604020202020204" pitchFamily="34" charset="0"/>
                <a:hlinkClick r:id="rId4"/>
              </a:rPr>
              <a:t>Melki</a:t>
            </a:r>
            <a:endParaRPr lang="en-US" sz="1493" b="1" dirty="0">
              <a:solidFill>
                <a:srgbClr val="E3E0B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130518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rgbClr val="F8DB7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Auf Wiedersehen!</a:t>
            </a:r>
          </a:p>
        </p:txBody>
      </p:sp>
    </p:spTree>
    <p:extLst>
      <p:ext uri="{BB962C8B-B14F-4D97-AF65-F5344CB8AC3E}">
        <p14:creationId xmlns:p14="http://schemas.microsoft.com/office/powerpoint/2010/main" val="202969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89" y="0"/>
            <a:ext cx="9710819" cy="9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274" y="1600200"/>
            <a:ext cx="4572000" cy="1524000"/>
          </a:xfrm>
        </p:spPr>
        <p:txBody>
          <a:bodyPr/>
          <a:lstStyle/>
          <a:p>
            <a:r>
              <a:rPr lang="en-US" sz="6000" dirty="0" smtClean="0">
                <a:solidFill>
                  <a:srgbClr val="F3F3F3"/>
                </a:solidFill>
                <a:effectLst>
                  <a:glow rad="203200">
                    <a:srgbClr val="72A0D5">
                      <a:alpha val="80000"/>
                    </a:srgbClr>
                  </a:glow>
                </a:effectLst>
              </a:rPr>
              <a:t>PRUSSIA</a:t>
            </a:r>
            <a:endParaRPr lang="en-US" sz="6000" dirty="0">
              <a:solidFill>
                <a:srgbClr val="F3F3F3"/>
              </a:solidFill>
              <a:effectLst>
                <a:glow rad="203200">
                  <a:srgbClr val="72A0D5">
                    <a:alpha val="80000"/>
                  </a:srgb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876" y="9251449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45200" y="4181167"/>
            <a:ext cx="4572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6000" kern="0" dirty="0" smtClean="0">
                <a:solidFill>
                  <a:schemeClr val="bg1"/>
                </a:solidFill>
                <a:effectLst>
                  <a:glow rad="203200">
                    <a:srgbClr val="E9B50C"/>
                  </a:glow>
                </a:effectLst>
              </a:rPr>
              <a:t>Austria</a:t>
            </a:r>
            <a:endParaRPr lang="en-US" sz="6000" kern="0" dirty="0">
              <a:solidFill>
                <a:schemeClr val="bg1"/>
              </a:solidFill>
              <a:effectLst>
                <a:glow rad="203200">
                  <a:srgbClr val="E9B50C"/>
                </a:glow>
              </a:effectLst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1854198" y="5592583"/>
            <a:ext cx="4648200" cy="23391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3F3F3"/>
                </a:solidFill>
                <a:latin typeface="+mj-lt"/>
              </a:rPr>
              <a:t>WHO WILL </a:t>
            </a:r>
            <a:r>
              <a:rPr lang="en-US" sz="6600" dirty="0" smtClean="0">
                <a:solidFill>
                  <a:srgbClr val="F3F3F3"/>
                </a:solidFill>
                <a:latin typeface="+mj-lt"/>
              </a:rPr>
              <a:t>DOMINATE?</a:t>
            </a:r>
            <a:endParaRPr lang="en-US" sz="6600" dirty="0">
              <a:solidFill>
                <a:srgbClr val="F3F3F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905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1" y="1506859"/>
            <a:ext cx="13051857" cy="82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 flipV="1">
            <a:off x="-21388" y="7086599"/>
            <a:ext cx="13073244" cy="2666996"/>
          </a:xfrm>
          <a:prstGeom prst="rect">
            <a:avLst/>
          </a:prstGeom>
          <a:gradFill flip="none" rotWithShape="1">
            <a:gsLst>
              <a:gs pos="3700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z="4267"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-76816"/>
            <a:ext cx="13051857" cy="3963015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z="4267">
              <a:latin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4439" y="9144000"/>
            <a:ext cx="3576620" cy="32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</a:rPr>
              <a:t> 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</a:rPr>
              <a:t> by </a:t>
            </a:r>
            <a:r>
              <a:rPr lang="en-US" sz="1493" b="1" dirty="0">
                <a:solidFill>
                  <a:srgbClr val="E3E0BF"/>
                </a:solidFill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93" b="1" dirty="0" err="1">
                <a:solidFill>
                  <a:srgbClr val="E3E0BF"/>
                </a:solidFill>
                <a:latin typeface="Arial" panose="020B0604020202020204" pitchFamily="34" charset="0"/>
                <a:hlinkClick r:id="rId4"/>
              </a:rPr>
              <a:t>Melki</a:t>
            </a:r>
            <a:endParaRPr lang="en-US" sz="1493" b="1" dirty="0">
              <a:solidFill>
                <a:srgbClr val="E3E0B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62561"/>
            <a:ext cx="13051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8DB7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(Goodbye)</a:t>
            </a:r>
            <a:endParaRPr lang="en-US" sz="8000" b="1" dirty="0">
              <a:solidFill>
                <a:srgbClr val="F8DB7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31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7911254"/>
            <a:ext cx="7342293" cy="1367502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09"/>
            <a:ext cx="12977707" cy="593771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744" y="7911254"/>
            <a:ext cx="1237517" cy="123751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1" y="7911254"/>
            <a:ext cx="1237517" cy="123751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4" y="7911255"/>
            <a:ext cx="1237515" cy="123751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05" y="5734928"/>
            <a:ext cx="7205284" cy="2176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4" y="5734927"/>
            <a:ext cx="7404708" cy="21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Bismarck">
      <a:dk1>
        <a:srgbClr val="080E1A"/>
      </a:dk1>
      <a:lt1>
        <a:srgbClr val="F8DB77"/>
      </a:lt1>
      <a:dk2>
        <a:srgbClr val="3B0F06"/>
      </a:dk2>
      <a:lt2>
        <a:srgbClr val="E3E0BF"/>
      </a:lt2>
      <a:accent1>
        <a:srgbClr val="B32114"/>
      </a:accent1>
      <a:accent2>
        <a:srgbClr val="F8DB77"/>
      </a:accent2>
      <a:accent3>
        <a:srgbClr val="F8DB77"/>
      </a:accent3>
      <a:accent4>
        <a:srgbClr val="E3E0BF"/>
      </a:accent4>
      <a:accent5>
        <a:srgbClr val="E3E0BF"/>
      </a:accent5>
      <a:accent6>
        <a:srgbClr val="B32114"/>
      </a:accent6>
      <a:hlink>
        <a:srgbClr val="E3E0BF"/>
      </a:hlink>
      <a:folHlink>
        <a:srgbClr val="929286"/>
      </a:folHlink>
    </a:clrScheme>
    <a:fontScheme name="German">
      <a:majorFont>
        <a:latin typeface="FTY SKORZHEN NCV"/>
        <a:ea typeface="ヒラギノ明朝 ProN W3"/>
        <a:cs typeface="ヒラギノ明朝 ProN W3"/>
      </a:majorFont>
      <a:minorFont>
        <a:latin typeface="Book Antiqu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6895</TotalTime>
  <Pages>0</Pages>
  <Words>852</Words>
  <Characters>0</Characters>
  <Application>Microsoft Office PowerPoint</Application>
  <PresentationFormat>Custom</PresentationFormat>
  <Lines>0</Lines>
  <Paragraphs>216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Tahoma</vt:lpstr>
      <vt:lpstr>Calibri</vt:lpstr>
      <vt:lpstr>ヒラギノ明朝 ProN W3</vt:lpstr>
      <vt:lpstr>Arial</vt:lpstr>
      <vt:lpstr>FTY SKORZHEN NCV</vt:lpstr>
      <vt:lpstr>Palatino</vt:lpstr>
      <vt:lpstr>Book Antiqua</vt:lpstr>
      <vt:lpstr>Copperplate</vt:lpstr>
      <vt:lpstr>Title &amp; Subtitle</vt:lpstr>
      <vt:lpstr>1_Office Theme</vt:lpstr>
      <vt:lpstr>German    Unification</vt:lpstr>
      <vt:lpstr>PowerPoint Presentation</vt:lpstr>
      <vt:lpstr>PowerPoint Presentation</vt:lpstr>
      <vt:lpstr>A HISTORY OF DIVISON</vt:lpstr>
      <vt:lpstr>The Holy Roman Empire</vt:lpstr>
      <vt:lpstr>ABOLISHED</vt:lpstr>
      <vt:lpstr>GERMAN NATIONALISM</vt:lpstr>
      <vt:lpstr>The German Confederation</vt:lpstr>
      <vt:lpstr>PRUSSIA</vt:lpstr>
      <vt:lpstr>PowerPoint Presentation</vt:lpstr>
      <vt:lpstr>PRUSSIAN  ASCENDANCE</vt:lpstr>
      <vt:lpstr>PRUSSIA</vt:lpstr>
      <vt:lpstr>TWO MODELS  FOR UNIFICATION</vt:lpstr>
      <vt:lpstr>TWO MODELS  FOR UNIFICATION</vt:lpstr>
      <vt:lpstr>Zollverein</vt:lpstr>
      <vt:lpstr>PowerPoint Presentation</vt:lpstr>
      <vt:lpstr>Economic Union Political Union</vt:lpstr>
      <vt:lpstr>Revolutions  of 1848</vt:lpstr>
      <vt:lpstr>Frankfurt  Parliament (1848)</vt:lpstr>
      <vt:lpstr>PAN-GERMAN PARLIAMENT</vt:lpstr>
      <vt:lpstr>PowerPoint Presentation</vt:lpstr>
      <vt:lpstr>Constitutional  Monarch</vt:lpstr>
      <vt:lpstr>PowerPoint Presentation</vt:lpstr>
      <vt:lpstr>NO THANKS</vt:lpstr>
      <vt:lpstr>PIG’S  CROWN</vt:lpstr>
      <vt:lpstr>FAIL</vt:lpstr>
      <vt:lpstr>Kaiser  William I</vt:lpstr>
      <vt:lpstr>Otto von Bismarck</vt:lpstr>
      <vt:lpstr>GOAL:</vt:lpstr>
      <vt:lpstr>PowerPoint Presentation</vt:lpstr>
      <vt:lpstr>Realpolitik</vt:lpstr>
      <vt:lpstr>PowerPoint Presentation</vt:lpstr>
      <vt:lpstr>I can Dig It.</vt:lpstr>
      <vt:lpstr>ISMS</vt:lpstr>
      <vt:lpstr>Idealistic  =  Unrealistic</vt:lpstr>
      <vt:lpstr>DOMESTIC policy</vt:lpstr>
      <vt:lpstr>Socialism  is a Threat</vt:lpstr>
      <vt:lpstr>realpolitik</vt:lpstr>
      <vt:lpstr>realpolitik</vt:lpstr>
      <vt:lpstr>Old Age Pensions</vt:lpstr>
      <vt:lpstr>ACCIDENT INSURANCE</vt:lpstr>
      <vt:lpstr>Health Insurance</vt:lpstr>
      <vt:lpstr>LIBERALS</vt:lpstr>
      <vt:lpstr>I got this</vt:lpstr>
      <vt:lpstr>Kulturkampf</vt:lpstr>
      <vt:lpstr>Bismarck’s anti-Catholic  policies appealed to anticlerical liberals who were otherwise  turned off by his authoritarian conservatism.</vt:lpstr>
      <vt:lpstr>Industrialization</vt:lpstr>
      <vt:lpstr>FOREIGN policy</vt:lpstr>
      <vt:lpstr>BLOOD &amp; IRON</vt:lpstr>
      <vt:lpstr>BLOOD &amp; IRON</vt:lpstr>
      <vt:lpstr>BLOOD &amp; IRON</vt:lpstr>
      <vt:lpstr>WARS OF GERMAN UNIFICATION</vt:lpstr>
      <vt:lpstr>Schleswig Wars</vt:lpstr>
      <vt:lpstr>Schleswig Wars</vt:lpstr>
      <vt:lpstr>PowerPoint Presentation</vt:lpstr>
      <vt:lpstr>North German Confederation</vt:lpstr>
      <vt:lpstr>Prussia annexed several smaller German states.</vt:lpstr>
      <vt:lpstr>AND THEN THERE WERE TWO</vt:lpstr>
      <vt:lpstr>PowerPoint Presentation</vt:lpstr>
      <vt:lpstr>PowerPoint Presentation</vt:lpstr>
      <vt:lpstr>PowerPoint Presentation</vt:lpstr>
      <vt:lpstr>Austro-Prussian War</vt:lpstr>
      <vt:lpstr>7 weeks</vt:lpstr>
      <vt:lpstr>#winning</vt:lpstr>
      <vt:lpstr>PowerPoint Presentation</vt:lpstr>
      <vt:lpstr>PowerPoint Presentation</vt:lpstr>
      <vt:lpstr>losers</vt:lpstr>
      <vt:lpstr>Predominantly Catholic Southern German states had sided with Austria.</vt:lpstr>
      <vt:lpstr>HOW Will Germany be Unified?</vt:lpstr>
      <vt:lpstr>BLOOD &amp; IRON</vt:lpstr>
      <vt:lpstr>Franco-Prussian War</vt:lpstr>
      <vt:lpstr>A war to  unite  Germany</vt:lpstr>
      <vt:lpstr>BLOOD &amp; IRON</vt:lpstr>
      <vt:lpstr>SUPERIOR Technology  and ORGANIZATION</vt:lpstr>
      <vt:lpstr>Prussian Artillerymen</vt:lpstr>
      <vt:lpstr>Siege of Paris</vt:lpstr>
      <vt:lpstr>PRUSSIA WINS</vt:lpstr>
      <vt:lpstr>CHANCELLOR OF Germany</vt:lpstr>
      <vt:lpstr>Proclamation of the German Empire</vt:lpstr>
      <vt:lpstr>#SMH</vt:lpstr>
      <vt:lpstr>Annexation of Alsace-Lorraine</vt:lpstr>
      <vt:lpstr>PowerPoint Presentation</vt:lpstr>
      <vt:lpstr>reparations</vt:lpstr>
      <vt:lpstr>PowerPoint Presentation</vt:lpstr>
      <vt:lpstr>PowerPoint Presentation</vt:lpstr>
      <vt:lpstr>PowerPoint Presentation</vt:lpstr>
      <vt:lpstr>WOE TO THE VICTORS</vt:lpstr>
      <vt:lpstr>Timeline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Unification of Germany</dc:title>
  <dc:subject/>
  <dc:creator>Tom Richey</dc:creator>
  <cp:keywords/>
  <dc:description/>
  <cp:lastModifiedBy>Tom Richey</cp:lastModifiedBy>
  <cp:revision>184</cp:revision>
  <dcterms:modified xsi:type="dcterms:W3CDTF">2014-05-25T15:51:59Z</dcterms:modified>
</cp:coreProperties>
</file>