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3" r:id="rId4"/>
    <p:sldId id="271" r:id="rId5"/>
    <p:sldId id="272" r:id="rId6"/>
    <p:sldId id="257" r:id="rId7"/>
    <p:sldId id="261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59" r:id="rId19"/>
    <p:sldId id="274" r:id="rId20"/>
  </p:sldIdLst>
  <p:sldSz cx="9144000" cy="6858000" type="screen4x3"/>
  <p:notesSz cx="6858000" cy="9144000"/>
  <p:embeddedFontLst>
    <p:embeddedFont>
      <p:font typeface="Perpetua Titling MT" panose="02020502060505020804" pitchFamily="18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EE0000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3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9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3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4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A4A-64BC-4E4F-9C3E-0A2BC95DBD27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3798-ABF3-4773-930B-BC8D23E10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5/27/2015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18" Type="http://schemas.openxmlformats.org/officeDocument/2006/relationships/slide" Target="slide16.xml"/><Relationship Id="rId3" Type="http://schemas.openxmlformats.org/officeDocument/2006/relationships/slide" Target="slide9.xml"/><Relationship Id="rId21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slide" Target="slide13.xml"/><Relationship Id="rId17" Type="http://schemas.openxmlformats.org/officeDocument/2006/relationships/image" Target="../media/image26.png"/><Relationship Id="rId25" Type="http://schemas.openxmlformats.org/officeDocument/2006/relationships/image" Target="../media/image1.wmf"/><Relationship Id="rId2" Type="http://schemas.openxmlformats.org/officeDocument/2006/relationships/slide" Target="slide5.xml"/><Relationship Id="rId16" Type="http://schemas.openxmlformats.org/officeDocument/2006/relationships/slide" Target="slide15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0.png"/><Relationship Id="rId24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23" Type="http://schemas.openxmlformats.org/officeDocument/2006/relationships/slide" Target="slide4.xml"/><Relationship Id="rId10" Type="http://schemas.openxmlformats.org/officeDocument/2006/relationships/slide" Target="slide12.xml"/><Relationship Id="rId19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14" Type="http://schemas.openxmlformats.org/officeDocument/2006/relationships/slide" Target="slide14.xml"/><Relationship Id="rId22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tomrichey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www.facebook.com/pages/Tom-Richey/14074617563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hyperlink" Target="http://www.youtube.com/tomforamerica" TargetMode="External"/><Relationship Id="rId4" Type="http://schemas.openxmlformats.org/officeDocument/2006/relationships/hyperlink" Target="http://www.tomrichey.net/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cius_Valerius_Flaccus_(consul_195_BC)" TargetMode="External"/><Relationship Id="rId13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12" Type="http://schemas.openxmlformats.org/officeDocument/2006/relationships/image" Target="../media/image1.w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image" Target="../media/image1.w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slide" Target="slide17.xml"/><Relationship Id="rId15" Type="http://schemas.openxmlformats.org/officeDocument/2006/relationships/image" Target="../media/image9.png"/><Relationship Id="rId10" Type="http://schemas.openxmlformats.org/officeDocument/2006/relationships/hyperlink" Target="http://en.wikipedia.org/wiki/Lucius_Valerius_Flaccus_(consul_195_BC)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slide" Target="slide5.xml"/><Relationship Id="rId3" Type="http://schemas.openxmlformats.org/officeDocument/2006/relationships/hyperlink" Target="http://en.wikipedia.org/wiki/Lucius_Valerius_Flaccus_(consul_195_BC)" TargetMode="External"/><Relationship Id="rId21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6.xml"/><Relationship Id="rId17" Type="http://schemas.openxmlformats.org/officeDocument/2006/relationships/slide" Target="slide3.xml"/><Relationship Id="rId2" Type="http://schemas.openxmlformats.org/officeDocument/2006/relationships/image" Target="../media/image1.wmf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en.wikipedia.org/wiki/Scipio_Aemilianus" TargetMode="External"/><Relationship Id="rId5" Type="http://schemas.openxmlformats.org/officeDocument/2006/relationships/slide" Target="slide17.xm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19" Type="http://schemas.openxmlformats.org/officeDocument/2006/relationships/slide" Target="slide4.xml"/><Relationship Id="rId4" Type="http://schemas.openxmlformats.org/officeDocument/2006/relationships/hyperlink" Target="http://en.wikipedia.org/wiki/Quintus_Ennius" TargetMode="Externa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slide" Target="slide17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3" Type="http://schemas.openxmlformats.org/officeDocument/2006/relationships/hyperlink" Target="http://ja.wikipedia.org/wiki/%E3%83%95%E3%82%A1%E3%82%A4%E3%83%AB:Blank_Roman_Empire.png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17.png"/><Relationship Id="rId10" Type="http://schemas.openxmlformats.org/officeDocument/2006/relationships/image" Target="../media/image1.wmf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slide" Target="slide17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0000">
                <a:lumMod val="95000"/>
                <a:lumOff val="5000"/>
              </a:srgbClr>
            </a:gs>
            <a:gs pos="50000">
              <a:srgbClr val="760000">
                <a:lumMod val="85000"/>
                <a:lumOff val="15000"/>
              </a:srgbClr>
            </a:gs>
            <a:gs pos="100000">
              <a:srgbClr val="760000">
                <a:lumMod val="95000"/>
                <a:lumOff val="5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7800" y="596693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This project has been produced and is freely distributed for educational use based on the Facebook®  social networking platform.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7312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1050" b="1" dirty="0" smtClean="0">
              <a:ln w="50800"/>
              <a:solidFill>
                <a:schemeClr val="bg1"/>
              </a:solidFill>
              <a:latin typeface="Perpetua Titling MT" pitchFamily="18" charset="0"/>
            </a:endParaRPr>
          </a:p>
          <a:p>
            <a:pPr algn="ctr"/>
            <a:r>
              <a:rPr lang="en-US" sz="96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ROMEBOOK</a:t>
            </a:r>
            <a:endParaRPr lang="en-US" sz="96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10" name="Picture 3" descr="C:\Users\Tom\AppData\Local\Microsoft\Windows\Temporary Internet Files\Content.IE5\E8DPK5BM\MC900353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41199"/>
            <a:ext cx="3616915" cy="4288113"/>
          </a:xfrm>
          <a:prstGeom prst="rect">
            <a:avLst/>
          </a:prstGeom>
          <a:noFill/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0" y="4267200"/>
            <a:ext cx="4174059" cy="1909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23371"/>
            <a:ext cx="436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ANCIENT HISTORY </a:t>
            </a:r>
            <a:b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MEETS MODERN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SOCIAL NETWORKING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II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39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217 B.C.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A statue of my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 mentor, </a:t>
                      </a:r>
                      <a:r>
                        <a:rPr lang="en-US" sz="1600" dirty="0" err="1" smtClean="0">
                          <a:latin typeface="Perpetua Titling MT" pitchFamily="18" charset="0"/>
                        </a:rPr>
                        <a:t>Fabius</a:t>
                      </a:r>
                      <a:r>
                        <a:rPr lang="en-US" sz="1600" dirty="0" smtClean="0">
                          <a:latin typeface="Perpetua Titling MT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Perpetua Titling MT" pitchFamily="18" charset="0"/>
                        </a:rPr>
                        <a:t>Maximus</a:t>
                      </a:r>
                      <a:r>
                        <a:rPr lang="en-US" sz="1600" dirty="0" smtClean="0">
                          <a:latin typeface="Perpetua Titling MT" pitchFamily="18" charset="0"/>
                        </a:rPr>
                        <a:t>.  LOVE THIS GUY!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0"/>
            <a:ext cx="3429000" cy="68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III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6564"/>
            <a:ext cx="5181600" cy="39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39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date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This is a farm.  I love farms.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IV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65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157 B.C.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Carthage.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  Someone really should get around to destroying this… I’ll remind you again in an hour.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3352800" cy="3508653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 Titling MT" pitchFamily="18" charset="0"/>
              </a:rPr>
              <a:t>Iv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PASTE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Photo Iv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here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905000"/>
            <a:ext cx="5196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V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41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191 B.C.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I visited Athens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, once.  I was not impressed with anything I saw there.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3352800" cy="3508653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 Titling MT" pitchFamily="18" charset="0"/>
              </a:rPr>
              <a:t>v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PASTE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Photo v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here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95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VI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65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date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Perpetua Titling MT" pitchFamily="18" charset="0"/>
                        </a:rPr>
                        <a:t>Plutarch’s</a:t>
                      </a:r>
                      <a:r>
                        <a:rPr lang="en-US" sz="1600" dirty="0" smtClean="0">
                          <a:latin typeface="Perpetua Titling MT" pitchFamily="18" charset="0"/>
                        </a:rPr>
                        <a:t> </a:t>
                      </a:r>
                      <a:r>
                        <a:rPr lang="en-US" sz="1600" i="1" dirty="0" smtClean="0">
                          <a:latin typeface="Perpetua Titling MT" pitchFamily="18" charset="0"/>
                        </a:rPr>
                        <a:t>Lives</a:t>
                      </a:r>
                      <a:r>
                        <a:rPr lang="en-US" sz="1600" i="0" dirty="0" smtClean="0">
                          <a:latin typeface="Perpetua Titling MT" pitchFamily="18" charset="0"/>
                        </a:rPr>
                        <a:t>.  I’m in here!  That makes me kind of a big deal, even though Plutarch compares me to a Greek!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Plutarch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like(s)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solidFill>
                          <a:schemeClr val="tx1"/>
                        </a:solidFill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3352800" cy="3508653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 Titling MT" pitchFamily="18" charset="0"/>
              </a:rPr>
              <a:t>vI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erpetua Titling MT" pitchFamily="18" charset="0"/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PASTE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Photo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vI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here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704064"/>
            <a:ext cx="4349496" cy="5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VII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65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date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  <a:ea typeface="+mn-ea"/>
                          <a:cs typeface="+mn-cs"/>
                        </a:rPr>
                        <a:t>“After I'm dead I'd rather have people ask why I have no monument than why I have one.” -- 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3352800" cy="3508653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 Titling MT" pitchFamily="18" charset="0"/>
              </a:rPr>
              <a:t>vii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PASTE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Photo vii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here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7620" r="8558"/>
          <a:stretch>
            <a:fillRect/>
          </a:stretch>
        </p:blipFill>
        <p:spPr bwMode="auto">
          <a:xfrm>
            <a:off x="533400" y="457200"/>
            <a:ext cx="4114800" cy="618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VIII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371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date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The Old Roman virtues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 – Hellenism’s got </a:t>
                      </a:r>
                      <a:r>
                        <a:rPr lang="en-US" sz="1600" baseline="0" dirty="0" err="1" smtClean="0">
                          <a:latin typeface="Perpetua Titling MT" pitchFamily="18" charset="0"/>
                        </a:rPr>
                        <a:t>nothin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’ on these!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5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Fabius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Maximus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like(s)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3352800" cy="3508653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 Titling MT" pitchFamily="18" charset="0"/>
              </a:rPr>
              <a:t>viiI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erpetua Titling MT" pitchFamily="18" charset="0"/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Post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Photo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viiI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here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295400"/>
            <a:ext cx="50208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200" y="838200"/>
            <a:ext cx="8991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1066800" y="1066800"/>
            <a:ext cx="29718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Cato the Elder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066800"/>
            <a:ext cx="19050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IMAGINES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105400" y="1143000"/>
            <a:ext cx="304800" cy="22860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00000">
            <a:off x="190216" y="2314575"/>
            <a:ext cx="2019584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2400" y="1701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Ruins of Carthage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828800"/>
            <a:ext cx="9477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2209800" y="1701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Perpetua Titling MT" pitchFamily="18" charset="0"/>
              </a:rPr>
              <a:t>Fabius</a:t>
            </a:r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Perpetua Titling MT" pitchFamily="18" charset="0"/>
              </a:rPr>
              <a:t>Maximus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4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t="7952" r="18518" b="16505"/>
          <a:stretch>
            <a:fillRect/>
          </a:stretch>
        </p:blipFill>
        <p:spPr bwMode="auto">
          <a:xfrm>
            <a:off x="4648201" y="2286000"/>
            <a:ext cx="1981200" cy="13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4572000" y="1701225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A Farm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4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r="8042"/>
          <a:stretch>
            <a:fillRect/>
          </a:stretch>
        </p:blipFill>
        <p:spPr bwMode="auto">
          <a:xfrm>
            <a:off x="6858000" y="2362199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6781800" y="1718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Carthage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6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t="11111"/>
          <a:stretch>
            <a:fillRect/>
          </a:stretch>
        </p:blipFill>
        <p:spPr bwMode="auto">
          <a:xfrm>
            <a:off x="228600" y="46228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152400" y="3962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Visit to Athens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63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0" y="4238232"/>
            <a:ext cx="1447800" cy="17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286000" y="3962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Books </a:t>
            </a:r>
            <a:b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I’m in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65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3953" y="4038600"/>
            <a:ext cx="15723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4648200" y="3962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erpetua Titling MT" pitchFamily="18" charset="0"/>
              </a:rPr>
              <a:t>A Statue </a:t>
            </a:r>
            <a:br>
              <a:rPr lang="en-US" sz="16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erpetua Titling MT" pitchFamily="18" charset="0"/>
              </a:rPr>
            </a:br>
            <a:r>
              <a:rPr lang="en-US" sz="16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erpetua Titling MT" pitchFamily="18" charset="0"/>
              </a:rPr>
              <a:t>of Me</a:t>
            </a:r>
            <a:endParaRPr lang="en-US" sz="16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Perpetua Titling MT" pitchFamily="18" charset="0"/>
            </a:endParaRPr>
          </a:p>
        </p:txBody>
      </p:sp>
      <p:pic>
        <p:nvPicPr>
          <p:cNvPr id="67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25740" y="4461359"/>
            <a:ext cx="2013460" cy="15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6858000" y="3962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Virtues!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hlinkClick r:id="rId20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6" name="TextBox 35">
            <a:hlinkClick r:id="rId2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1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38" name="Isosceles Triangle 37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hlinkClick r:id="rId20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44" name="TextBox 43">
            <a:hlinkClick r:id="rId22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45" name="Picture 44">
            <a:hlinkClick r:id="rId23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48" name="Picture 8" descr="C:\Users\Tom\AppData\Local\Microsoft\Windows\Temporary Internet Files\Content.IE5\AJE0FOE6\MC900353606[1].wmf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2" name="Picture 3" descr="E:\Graphics\Stucco Social Media Icons\64px\stucco-facebook-64px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Graphics\Stucco Social Media Icons\64px\stucco-twitter-64px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www.r-speightjr.com/wp-content/uploads/2013/05/youtube_ico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0000">
                <a:lumMod val="95000"/>
                <a:lumOff val="5000"/>
              </a:srgbClr>
            </a:gs>
            <a:gs pos="50000">
              <a:srgbClr val="760000">
                <a:lumMod val="85000"/>
                <a:lumOff val="15000"/>
              </a:srgbClr>
            </a:gs>
            <a:gs pos="100000">
              <a:srgbClr val="760000">
                <a:lumMod val="95000"/>
                <a:lumOff val="5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089"/>
            <a:ext cx="9144000" cy="43858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1400" b="1" dirty="0" smtClean="0">
              <a:ln w="50800"/>
              <a:solidFill>
                <a:schemeClr val="bg1"/>
              </a:solidFill>
              <a:latin typeface="Perpetua Titling MT" pitchFamily="18" charset="0"/>
            </a:endParaRPr>
          </a:p>
          <a:p>
            <a:pPr algn="ctr"/>
            <a:r>
              <a:rPr lang="en-US" sz="15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SAMPLE</a:t>
            </a:r>
          </a:p>
          <a:p>
            <a:pPr algn="ctr"/>
            <a:r>
              <a:rPr lang="en-US" sz="115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PROJECT</a:t>
            </a:r>
            <a:endParaRPr lang="en-US" sz="96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29" y="4895671"/>
            <a:ext cx="778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This sample is designed to give students an idea of what their finished projects should look like.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151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990600" y="9144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CATO THE ELDER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286000" y="762000"/>
            <a:ext cx="76200" cy="6096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" y="1828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FAVORITES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30480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Groups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14600" y="1386840"/>
          <a:ext cx="6248400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0"/>
              </a:tblGrid>
              <a:tr h="79248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Senate observer</a:t>
                      </a: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Some old guy keeps going on about how we need to destroy Carthage…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UNLike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 Comment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150 B.C.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You and 24 others Like This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52400" y="2176046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News Feed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3429000"/>
            <a:ext cx="2057400" cy="30480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Greece Sucks!!!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3810000"/>
            <a:ext cx="2057400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Old </a:t>
            </a:r>
            <a:r>
              <a:rPr lang="en-US" sz="1400" b="1" dirty="0" err="1" smtClean="0">
                <a:latin typeface="Perpetua Titling MT" pitchFamily="18" charset="0"/>
              </a:rPr>
              <a:t>FashionED</a:t>
            </a:r>
            <a:r>
              <a:rPr lang="en-US" sz="1400" b="1" dirty="0" smtClean="0">
                <a:latin typeface="Perpetua Titling MT" pitchFamily="18" charset="0"/>
              </a:rPr>
              <a:t>…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" y="4233446"/>
            <a:ext cx="2057400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REAL ROMANS</a:t>
            </a:r>
            <a:endParaRPr lang="en-US" sz="1400" b="1" dirty="0">
              <a:latin typeface="Perpetua Titling MT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00" y="2971800"/>
            <a:ext cx="6248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14600" y="1295400"/>
            <a:ext cx="6248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38400" y="8382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News Feed</a:t>
            </a:r>
            <a:endParaRPr lang="en-US" sz="1600" b="1" dirty="0">
              <a:latin typeface="Perpetua Titling MT" pitchFamily="18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514600" y="3124200"/>
          <a:ext cx="62484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0"/>
              </a:tblGrid>
              <a:tr h="79248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Hannibal </a:t>
                      </a:r>
                      <a:r>
                        <a:rPr lang="en-US" sz="1600" b="0" baseline="0" dirty="0" smtClean="0">
                          <a:latin typeface="Perpetua Titling MT" pitchFamily="18" charset="0"/>
                        </a:rPr>
                        <a:t>added one new photo to the album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Perpetua Titling MT" pitchFamily="18" charset="0"/>
                        </a:rPr>
                        <a:t>Alps</a:t>
                      </a: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  <a:p>
                      <a:pPr marL="741363" indent="0" algn="l"/>
                      <a:endParaRPr lang="en-US" sz="1800" b="1" baseline="0" dirty="0" smtClean="0">
                        <a:solidFill>
                          <a:srgbClr val="FF0000"/>
                        </a:solidFill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  Comment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218 B.C.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NO ONE IN ROME like(s)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52400" y="2557046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Messages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51" name="TextBox 50">
            <a:hlinkClick r:id="rId2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58" name="TextBox 57">
            <a:hlinkClick r:id="rId6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3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1447800"/>
            <a:ext cx="646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17588" r="26982" b="54564"/>
          <a:stretch>
            <a:fillRect/>
          </a:stretch>
        </p:blipFill>
        <p:spPr bwMode="auto">
          <a:xfrm>
            <a:off x="2585357" y="3200400"/>
            <a:ext cx="636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72890" y="3505200"/>
            <a:ext cx="333291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C:\Users\Tom\AppData\Local\Microsoft\Windows\Temporary Internet Files\Content.IE5\AJE0FOE6\MC900353606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39" name="Picture 38">
            <a:hlinkClick r:id="rId5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40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990600" y="9144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Cato the elder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286000" y="762000"/>
            <a:ext cx="76200" cy="6096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14600" y="1386840"/>
          <a:ext cx="6248400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1371600"/>
              </a:tblGrid>
              <a:tr h="112776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Polybius</a:t>
                      </a: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Thanks for getting me out of jail!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152 B.C.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Scipio </a:t>
                      </a:r>
                      <a:r>
                        <a:rPr lang="en-US" sz="1800" b="1" baseline="0" dirty="0" err="1" smtClean="0">
                          <a:latin typeface="Perpetua Titling MT" pitchFamily="18" charset="0"/>
                        </a:rPr>
                        <a:t>Africanus</a:t>
                      </a:r>
                      <a:endParaRPr lang="en-US" sz="1800" b="1" baseline="0" dirty="0" smtClean="0">
                        <a:latin typeface="Perpetua Titling MT" pitchFamily="18" charset="0"/>
                      </a:endParaRP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Y U ALWAYS B HATIN???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185 B.C.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err="1" smtClean="0">
                          <a:latin typeface="Perpetua Titling MT" pitchFamily="18" charset="0"/>
                        </a:rPr>
                        <a:t>Lucius</a:t>
                      </a:r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Perpetua Titling MT" pitchFamily="18" charset="0"/>
                        </a:rPr>
                        <a:t>Valerius</a:t>
                      </a:r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Perpetua Titling MT" pitchFamily="18" charset="0"/>
                        </a:rPr>
                        <a:t>Flaccus</a:t>
                      </a:r>
                      <a:endParaRPr lang="en-US" sz="1800" b="1" baseline="0" dirty="0" smtClean="0">
                        <a:latin typeface="Perpetua Titling MT" pitchFamily="18" charset="0"/>
                      </a:endParaRP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Congrats on your election as consul!  I look forward to serving with you this year.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195 B.C.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QUINTUS FABIUS MAXIMUS</a:t>
                      </a: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It was an honor to meet such a fine young Roman as yourself.  I will be watching your career closely.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209 B.C.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2514600" y="1295400"/>
            <a:ext cx="6248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38400" y="8382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MESSAGES</a:t>
            </a:r>
            <a:endParaRPr lang="en-US" sz="1600" b="1" dirty="0">
              <a:latin typeface="Perpetua Titling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hlinkClick r:id="rId4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54" name="TextBox 53">
            <a:hlinkClick r:id="rId5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3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76200" y="1828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FAVORITES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30480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erpetua Titling MT" pitchFamily="18" charset="0"/>
              </a:rPr>
              <a:t>Groups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44" name="Rectangle 43">
            <a:hlinkClick r:id="rId4" action="ppaction://hlinksldjump"/>
          </p:cNvPr>
          <p:cNvSpPr/>
          <p:nvPr/>
        </p:nvSpPr>
        <p:spPr>
          <a:xfrm>
            <a:off x="152400" y="2176046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News Feed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8600" y="3429000"/>
            <a:ext cx="2057400" cy="30480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Greece Sucks!!!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8600" y="3810000"/>
            <a:ext cx="2057400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Old </a:t>
            </a:r>
            <a:r>
              <a:rPr lang="en-US" sz="1400" b="1" dirty="0" err="1" smtClean="0">
                <a:latin typeface="Perpetua Titling MT" pitchFamily="18" charset="0"/>
              </a:rPr>
              <a:t>FashionED</a:t>
            </a:r>
            <a:r>
              <a:rPr lang="en-US" sz="1400" b="1" dirty="0" smtClean="0">
                <a:latin typeface="Perpetua Titling MT" pitchFamily="18" charset="0"/>
              </a:rPr>
              <a:t>…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600" y="4233446"/>
            <a:ext cx="2057400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REAL ROMANS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59" name="Rectangle 58">
            <a:hlinkClick r:id="rId7" action="ppaction://hlinksldjump"/>
          </p:cNvPr>
          <p:cNvSpPr/>
          <p:nvPr/>
        </p:nvSpPr>
        <p:spPr>
          <a:xfrm>
            <a:off x="152400" y="2557046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Messages</a:t>
            </a:r>
            <a:endParaRPr lang="en-US" sz="1600" b="1" dirty="0">
              <a:latin typeface="Perpetua Titling MT" pitchFamily="18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8" cstate="print"/>
          <a:srcRect l="26000" r="30000" b="75871"/>
          <a:stretch>
            <a:fillRect/>
          </a:stretch>
        </p:blipFill>
        <p:spPr bwMode="auto">
          <a:xfrm>
            <a:off x="2590800" y="4876800"/>
            <a:ext cx="6221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2590800"/>
            <a:ext cx="614559" cy="54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3733800"/>
            <a:ext cx="646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1447800"/>
            <a:ext cx="646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C:\Users\Tom\AppData\Local\Microsoft\Windows\Temporary Internet Files\Content.IE5\AJE0FOE6\MC900353606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36" name="Picture 35">
            <a:hlinkClick r:id="rId7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3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172200" y="3505200"/>
          <a:ext cx="2743200" cy="306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</a:tblGrid>
              <a:tr h="3810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>
                          <a:latin typeface="Perpetua Titling MT" pitchFamily="18" charset="0"/>
                        </a:rPr>
                        <a:t>AMICI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1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45655"/>
            <a:ext cx="461986" cy="49294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6" name="Rectangle 25"/>
          <p:cNvSpPr/>
          <p:nvPr/>
        </p:nvSpPr>
        <p:spPr>
          <a:xfrm>
            <a:off x="6248400" y="4114800"/>
            <a:ext cx="609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0" y="4038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Perpetua Titling MT" pitchFamily="18" charset="0"/>
              </a:rPr>
              <a:t>Quintus </a:t>
            </a:r>
            <a:r>
              <a:rPr lang="en-US" sz="1200" b="1" dirty="0" err="1" smtClean="0">
                <a:solidFill>
                  <a:srgbClr val="C00000"/>
                </a:solidFill>
                <a:latin typeface="Perpetua Titling MT" pitchFamily="18" charset="0"/>
              </a:rPr>
              <a:t>Fabius</a:t>
            </a:r>
            <a:r>
              <a:rPr lang="en-US" sz="1200" b="1" dirty="0" smtClean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Perpetua Titling MT" pitchFamily="18" charset="0"/>
              </a:rPr>
              <a:t>Maximus</a:t>
            </a:r>
            <a:endParaRPr lang="en-US" sz="12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8400" y="4953000"/>
            <a:ext cx="609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PIC</a:t>
            </a:r>
            <a:endParaRPr lang="en-US" b="1" dirty="0"/>
          </a:p>
        </p:txBody>
      </p:sp>
      <p:sp>
        <p:nvSpPr>
          <p:cNvPr id="29" name="TextBox 28">
            <a:hlinkClick r:id="rId3"/>
          </p:cNvPr>
          <p:cNvSpPr txBox="1"/>
          <p:nvPr/>
        </p:nvSpPr>
        <p:spPr>
          <a:xfrm>
            <a:off x="6858000" y="4876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Perpetua Titling MT" pitchFamily="18" charset="0"/>
              </a:rPr>
              <a:t>Lucius</a:t>
            </a:r>
            <a:r>
              <a:rPr lang="en-US" sz="1200" b="1" dirty="0" smtClean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Perpetua Titling MT" pitchFamily="18" charset="0"/>
              </a:rPr>
              <a:t>Valerius</a:t>
            </a:r>
            <a:r>
              <a:rPr lang="en-US" sz="1200" b="1" dirty="0" smtClean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Perpetua Titling MT" pitchFamily="18" charset="0"/>
              </a:rPr>
              <a:t>Flaccus</a:t>
            </a:r>
            <a:endParaRPr lang="en-US" sz="12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31" name="TextBox 30">
            <a:hlinkClick r:id="rId4"/>
          </p:cNvPr>
          <p:cNvSpPr txBox="1"/>
          <p:nvPr/>
        </p:nvSpPr>
        <p:spPr>
          <a:xfrm>
            <a:off x="6858000" y="5715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Perpetua Titling MT" pitchFamily="18" charset="0"/>
              </a:rPr>
              <a:t>QUINTUS ENNIUS</a:t>
            </a:r>
            <a:endParaRPr lang="en-US" sz="11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9800" y="8382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Perpetua Titling MT" pitchFamily="18" charset="0"/>
              </a:rPr>
              <a:t>Cato the Elder</a:t>
            </a:r>
            <a:endParaRPr lang="en-US" sz="24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1034" name="Picture 10" descr="C:\Users\Tom\AppData\Local\Microsoft\Windows\Temporary Internet Files\Content.IE5\AJE0FOE6\MC90043387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371600"/>
            <a:ext cx="1371600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76200" y="2514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Perpetua Titling MT" pitchFamily="18" charset="0"/>
              </a:rPr>
              <a:t>Consul &amp; Censor </a:t>
            </a:r>
            <a:r>
              <a:rPr lang="en-US" sz="1100" b="1" dirty="0" smtClean="0">
                <a:latin typeface="Perpetua Titling MT" pitchFamily="18" charset="0"/>
              </a:rPr>
              <a:t>at the Roman Republic</a:t>
            </a:r>
            <a:endParaRPr lang="en-US" sz="1400" b="1" dirty="0" smtClean="0">
              <a:latin typeface="Perpetua Titling MT" pitchFamily="18" charset="0"/>
            </a:endParaRPr>
          </a:p>
          <a:p>
            <a:r>
              <a:rPr lang="en-US" sz="1400" b="1" dirty="0" smtClean="0">
                <a:latin typeface="Perpetua Titling MT" pitchFamily="18" charset="0"/>
              </a:rPr>
              <a:t>Studied Agriculture </a:t>
            </a:r>
            <a:r>
              <a:rPr lang="en-US" sz="1000" b="1" dirty="0" smtClean="0">
                <a:latin typeface="Perpetua Titling MT" pitchFamily="18" charset="0"/>
              </a:rPr>
              <a:t>at the Family Farm</a:t>
            </a:r>
            <a:endParaRPr lang="en-US" sz="1400" b="1" dirty="0" smtClean="0">
              <a:latin typeface="Perpetua Titling MT" pitchFamily="18" charset="0"/>
            </a:endParaRPr>
          </a:p>
          <a:p>
            <a:r>
              <a:rPr lang="en-US" sz="1400" b="1" dirty="0" smtClean="0">
                <a:latin typeface="Perpetua Titling MT" pitchFamily="18" charset="0"/>
              </a:rPr>
              <a:t>Lives </a:t>
            </a:r>
            <a:r>
              <a:rPr lang="en-US" sz="1200" b="1" dirty="0" smtClean="0">
                <a:latin typeface="Perpetua Titling MT" pitchFamily="18" charset="0"/>
              </a:rPr>
              <a:t>in Rome</a:t>
            </a:r>
            <a:endParaRPr lang="en-US" sz="1400" b="1" dirty="0" smtClean="0">
              <a:latin typeface="Perpetua Titling MT" pitchFamily="18" charset="0"/>
            </a:endParaRPr>
          </a:p>
          <a:p>
            <a:r>
              <a:rPr lang="en-US" sz="1400" b="1" dirty="0" smtClean="0">
                <a:latin typeface="Perpetua Titling MT" pitchFamily="18" charset="0"/>
              </a:rPr>
              <a:t>Married</a:t>
            </a:r>
            <a:endParaRPr lang="en-US" sz="1400" b="1" dirty="0">
              <a:latin typeface="Perpetua Titling MT" pitchFamily="18" charset="0"/>
            </a:endParaRPr>
          </a:p>
        </p:txBody>
      </p:sp>
      <p:pic>
        <p:nvPicPr>
          <p:cNvPr id="1035" name="Picture 11" descr="C:\Users\Tom\AppData\Local\Microsoft\Windows\Temporary Internet Files\Content.IE5\BHTCPN3E\MC900441322[3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371600"/>
            <a:ext cx="1371600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r="46051"/>
          <a:stretch>
            <a:fillRect/>
          </a:stretch>
        </p:blipFill>
        <p:spPr bwMode="auto">
          <a:xfrm>
            <a:off x="7620000" y="1371600"/>
            <a:ext cx="1371600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28600" y="3810000"/>
          <a:ext cx="5562600" cy="2895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0"/>
              </a:tblGrid>
              <a:tr h="755664">
                <a:tc>
                  <a:txBody>
                    <a:bodyPr/>
                    <a:lstStyle/>
                    <a:p>
                      <a:pPr marL="741363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741363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Incessantly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erpetua Titling MT" pitchFamily="18" charset="0"/>
                        </a:rPr>
                        <a:t>Carthago</a:t>
                      </a:r>
                      <a:r>
                        <a:rPr lang="en-US" dirty="0" smtClean="0">
                          <a:latin typeface="Perpetua Titling MT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Perpetua Titling MT" pitchFamily="18" charset="0"/>
                        </a:rPr>
                        <a:t>delenda</a:t>
                      </a:r>
                      <a:r>
                        <a:rPr lang="en-US" dirty="0" smtClean="0">
                          <a:latin typeface="Perpetua Titling MT" pitchFamily="18" charset="0"/>
                        </a:rPr>
                        <a:t> est.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  Comment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  <a:hlinkClick r:id="rId11" tooltip="Wikipedia Link"/>
                        </a:rPr>
                        <a:t>Scipio Aemilianus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  <a:hlinkClick r:id="rId11" tooltip="Wikipedia Link"/>
                        </a:rPr>
                        <a:t>Scipio Aemilianus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Perpetua Titling MT" pitchFamily="18" charset="0"/>
                        </a:rPr>
                        <a:t>I’m working on it!</a:t>
                      </a:r>
                      <a:endParaRPr lang="en-US" dirty="0">
                        <a:solidFill>
                          <a:schemeClr val="tx1"/>
                        </a:solidFill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6200" y="3429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  <a:hlinkClick r:id="rId12" action="ppaction://hlinksldjump"/>
              </a:rPr>
              <a:t>ABOVT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45236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erpetua Titling MT" pitchFamily="18" charset="0"/>
              </a:rPr>
              <a:t>Roman Republic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0" y="53618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erpetua Titling MT" pitchFamily="18" charset="0"/>
              </a:rPr>
              <a:t>Roman Republic</a:t>
            </a:r>
            <a:endParaRPr lang="en-US" sz="1400" b="1" dirty="0">
              <a:latin typeface="Perpetua Titling MT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0" y="62000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erpetua Titling MT" pitchFamily="18" charset="0"/>
              </a:rPr>
              <a:t>Roman Republic</a:t>
            </a:r>
            <a:endParaRPr lang="en-US" sz="1400" b="1" dirty="0">
              <a:latin typeface="Perpetua Titling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 t="6118" b="23175"/>
          <a:stretch>
            <a:fillRect/>
          </a:stretch>
        </p:blipFill>
        <p:spPr bwMode="auto">
          <a:xfrm rot="21600000">
            <a:off x="152401" y="914400"/>
            <a:ext cx="1524000" cy="16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 cstate="print"/>
          <a:srcRect t="6118" b="23175"/>
          <a:stretch>
            <a:fillRect/>
          </a:stretch>
        </p:blipFill>
        <p:spPr bwMode="auto">
          <a:xfrm rot="21600000">
            <a:off x="304800" y="3886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 l="26000" r="30000" b="75871"/>
          <a:stretch>
            <a:fillRect/>
          </a:stretch>
        </p:blipFill>
        <p:spPr bwMode="auto">
          <a:xfrm>
            <a:off x="6248400" y="4114801"/>
            <a:ext cx="6221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48401" y="4953000"/>
            <a:ext cx="646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1062" y="5791200"/>
            <a:ext cx="646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981200" y="1563469"/>
            <a:ext cx="1905000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erpetua Titling MT" pitchFamily="18" charset="0"/>
              </a:rPr>
              <a:t>Created By:</a:t>
            </a:r>
          </a:p>
          <a:p>
            <a:pPr algn="ctr"/>
            <a:r>
              <a:rPr lang="en-US" sz="1600" b="1" dirty="0" smtClean="0">
                <a:latin typeface="Perpetua Titling MT" pitchFamily="18" charset="0"/>
              </a:rPr>
              <a:t>Tom Richey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0" y="27402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Perpetua Titling MT" pitchFamily="18" charset="0"/>
              </a:rPr>
              <a:t>IMAGINES</a:t>
            </a:r>
            <a:endParaRPr lang="en-US" sz="14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57800" y="274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erpetua Titling MT" pitchFamily="18" charset="0"/>
              </a:rPr>
              <a:t>VIII</a:t>
            </a:r>
            <a:endParaRPr lang="en-US" sz="1600" dirty="0">
              <a:latin typeface="Perpetua Titling MT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67400" y="27402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Perpetua Titling MT" pitchFamily="18" charset="0"/>
              </a:rPr>
              <a:t>BONI</a:t>
            </a:r>
            <a:endParaRPr lang="en-US" sz="16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43800" y="27402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Perpetua Titling MT" pitchFamily="18" charset="0"/>
              </a:rPr>
              <a:t>CHARTA</a:t>
            </a:r>
            <a:endParaRPr lang="en-US" sz="1400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86800" y="2740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erpetua Titling MT" pitchFamily="18" charset="0"/>
              </a:rPr>
              <a:t>v</a:t>
            </a:r>
            <a:endParaRPr lang="en-US" sz="1400" dirty="0">
              <a:latin typeface="Perpetua Titling MT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59" name="TextBox 58">
            <a:hlinkClick r:id="rId18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17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65" name="TextBox 64">
            <a:hlinkClick r:id="rId5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48" name="Picture 8" descr="C:\Users\Tom\AppData\Local\Microsoft\Windows\Temporary Internet Files\Content.IE5\AJE0FOE6\MC900353606[1].wm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68" name="Picture 67">
            <a:hlinkClick r:id="rId19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69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200" y="838200"/>
            <a:ext cx="899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1066800" y="1066800"/>
            <a:ext cx="29718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Cato the Elder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066800"/>
            <a:ext cx="19050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Perpetua Titling MT" pitchFamily="18" charset="0"/>
              </a:rPr>
              <a:t>abovt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105400" y="1143000"/>
            <a:ext cx="304800" cy="22860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" y="1918824"/>
          <a:ext cx="4191000" cy="190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</a:tblGrid>
              <a:tr h="44337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b="1" dirty="0" err="1" smtClean="0">
                          <a:latin typeface="Perpetua Titling MT" pitchFamily="18" charset="0"/>
                        </a:rPr>
                        <a:t>abovt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9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I am the Censor of Rome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 and have previously served as consul.  I am a </a:t>
                      </a:r>
                      <a:r>
                        <a:rPr lang="en-US" sz="1600" i="1" baseline="0" dirty="0" smtClean="0">
                          <a:latin typeface="Perpetua Titling MT" pitchFamily="18" charset="0"/>
                        </a:rPr>
                        <a:t>Novus Homo</a:t>
                      </a:r>
                      <a:r>
                        <a:rPr lang="en-US" sz="1600" i="0" baseline="0" dirty="0" smtClean="0">
                          <a:latin typeface="Perpetua Titling MT" pitchFamily="18" charset="0"/>
                        </a:rPr>
                        <a:t>, being the first person in my family to serve as a consul.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2400" y="3962401"/>
          <a:ext cx="4191000" cy="2672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133600"/>
              </a:tblGrid>
              <a:tr h="460319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2400" b="1" dirty="0" smtClean="0">
                          <a:latin typeface="Perpetua Titling MT" pitchFamily="18" charset="0"/>
                        </a:rPr>
                        <a:t>BASIC</a:t>
                      </a:r>
                      <a:r>
                        <a:rPr lang="en-US" sz="2400" b="1" baseline="0" dirty="0" smtClean="0">
                          <a:latin typeface="Perpetua Titling MT" pitchFamily="18" charset="0"/>
                        </a:rPr>
                        <a:t> INFORMATION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BORN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234 B.C.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5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SEX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Male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622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Perpetua Titling MT" pitchFamily="18" charset="0"/>
                        </a:rPr>
                        <a:t>RELATIONSHIP STATUS</a:t>
                      </a:r>
                      <a:endParaRPr lang="en-US" sz="14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Married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290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RELIGIOUS</a:t>
                      </a:r>
                      <a:r>
                        <a:rPr lang="en-US" sz="1600" b="1" baseline="0" dirty="0" smtClean="0">
                          <a:latin typeface="Perpetua Titling MT" pitchFamily="18" charset="0"/>
                        </a:rPr>
                        <a:t> VIEWS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Roman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5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POLITICAL VIEWS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Roman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5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CLASS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plebeian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724400" y="1918824"/>
          <a:ext cx="4267200" cy="3111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3048000"/>
              </a:tblGrid>
              <a:tr h="478465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2400" b="1" dirty="0" smtClean="0">
                          <a:latin typeface="Perpetua Titling MT" pitchFamily="18" charset="0"/>
                        </a:rPr>
                        <a:t>History by year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3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234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Born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217</a:t>
                      </a:r>
                      <a:r>
                        <a:rPr lang="en-US" sz="1600" b="1" baseline="0" dirty="0" smtClean="0">
                          <a:latin typeface="Perpetua Titling MT" pitchFamily="18" charset="0"/>
                        </a:rPr>
                        <a:t>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Began Military Service in Second Punic</a:t>
                      </a:r>
                      <a:r>
                        <a:rPr lang="en-US" sz="1400" baseline="0" dirty="0" smtClean="0">
                          <a:latin typeface="Perpetua Titling MT" pitchFamily="18" charset="0"/>
                        </a:rPr>
                        <a:t> War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198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Elected Praetor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22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195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Elected Consul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194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Awarded a Triumph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184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Elected Censor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erpetua Titling MT" pitchFamily="18" charset="0"/>
                        </a:rPr>
                        <a:t>149 B.C.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Death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724400" y="5562600"/>
          <a:ext cx="42672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</a:tblGrid>
              <a:tr h="4572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b="1" dirty="0" err="1" smtClean="0">
                          <a:latin typeface="Perpetua Titling MT" pitchFamily="18" charset="0"/>
                        </a:rPr>
                        <a:t>qvotation</a:t>
                      </a:r>
                      <a:endParaRPr lang="en-US" sz="1600" b="1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8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erpetua Titling MT" pitchFamily="18" charset="0"/>
                        </a:rPr>
                        <a:t>“The Worst</a:t>
                      </a:r>
                      <a:r>
                        <a:rPr lang="en-US" sz="1400" baseline="0" dirty="0" smtClean="0">
                          <a:latin typeface="Perpetua Titling MT" pitchFamily="18" charset="0"/>
                        </a:rPr>
                        <a:t> Ruler is one who cannot rule himself.”</a:t>
                      </a:r>
                      <a:endParaRPr lang="en-US" sz="1400" dirty="0">
                        <a:latin typeface="Perpetua Titling MT" pitchFamily="18" charset="0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2" name="TextBox 31">
            <a:hlinkClick r:id="rId2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27" name="Picture 8" descr="C:\Users\Tom\AppData\Local\Microsoft\Windows\Temporary Internet Files\Content.IE5\AJE0FOE6\MC900353606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28" name="Picture 27">
            <a:hlinkClick r:id="rId7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4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200" y="838200"/>
            <a:ext cx="899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8423" r="23568" b="4615"/>
          <a:stretch>
            <a:fillRect/>
          </a:stretch>
        </p:blipFill>
        <p:spPr bwMode="auto">
          <a:xfrm>
            <a:off x="76200" y="1905000"/>
            <a:ext cx="9028515" cy="42672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1371600" y="6488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Map Credit:  </a:t>
            </a:r>
            <a:r>
              <a:rPr lang="en-US" dirty="0" smtClean="0">
                <a:hlinkClick r:id="rId3"/>
              </a:rPr>
              <a:t>http://ja.wikipedia.org...</a:t>
            </a:r>
            <a:r>
              <a:rPr lang="en-US" dirty="0" err="1" smtClean="0">
                <a:hlinkClick r:id="rId3"/>
              </a:rPr>
              <a:t>Blank_Roman_Empire.png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map marker.png">
            <a:hlinkClick r:id="rId4" action="ppaction://hlinksldjump" tooltip="I spent most of my political career in Rome.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590800"/>
            <a:ext cx="736489" cy="736489"/>
          </a:xfrm>
          <a:prstGeom prst="rect">
            <a:avLst/>
          </a:prstGeom>
        </p:spPr>
      </p:pic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1066800" y="1066800"/>
            <a:ext cx="29718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Cato the Elder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066800"/>
            <a:ext cx="19050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Perpetua Titling MT" pitchFamily="18" charset="0"/>
              </a:rPr>
              <a:t>charta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5105400" y="1143000"/>
            <a:ext cx="304800" cy="22860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map marker.png">
            <a:hlinkClick r:id="rId4" action="ppaction://hlinksldjump" tooltip="I fought in the OTHER Battle of Thermopylae (191 B.C.)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200400"/>
            <a:ext cx="736489" cy="736489"/>
          </a:xfrm>
          <a:prstGeom prst="rect">
            <a:avLst/>
          </a:prstGeom>
        </p:spPr>
      </p:pic>
      <p:pic>
        <p:nvPicPr>
          <p:cNvPr id="27" name="Picture 26" descr="map marker.png">
            <a:hlinkClick r:id="rId4" action="ppaction://hlinksldjump" tooltip="Siege of Tarentum (209 B.C.)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2895600"/>
            <a:ext cx="736489" cy="736489"/>
          </a:xfrm>
          <a:prstGeom prst="rect">
            <a:avLst/>
          </a:prstGeom>
        </p:spPr>
      </p:pic>
      <p:pic>
        <p:nvPicPr>
          <p:cNvPr id="28" name="Picture 27" descr="map marker.png">
            <a:hlinkClick r:id="rId4" action="ppaction://hlinksldjump" tooltip="I spent most of my consulship in Hispania Citerior. (195 B.C.)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819400"/>
            <a:ext cx="736489" cy="736489"/>
          </a:xfrm>
          <a:prstGeom prst="rect">
            <a:avLst/>
          </a:prstGeom>
        </p:spPr>
      </p:pic>
      <p:pic>
        <p:nvPicPr>
          <p:cNvPr id="31" name="Picture 30" descr="map marker.png">
            <a:hlinkClick r:id="rId4" action="ppaction://hlinksldjump" tooltip="I kept an eye on Scipio in Sicily for the Senate while he prepared his troops for an invasion of Africa. (204 B.C.)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3581400"/>
            <a:ext cx="736489" cy="73648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hlinkClick r:id="rId8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29" name="Picture 8" descr="C:\Users\Tom\AppData\Local\Microsoft\Windows\Temporary Internet Files\Content.IE5\AJE0FOE6\MC900353606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30" name="Picture 29">
            <a:hlinkClick r:id="rId11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44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200" y="838200"/>
            <a:ext cx="8991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1066800" y="1066800"/>
            <a:ext cx="29718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Cato the Elder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066800"/>
            <a:ext cx="190500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erpetua Titling MT" pitchFamily="18" charset="0"/>
              </a:rPr>
              <a:t>BONI</a:t>
            </a:r>
            <a:endParaRPr lang="en-US" sz="1600" b="1" dirty="0">
              <a:latin typeface="Perpetua Titling MT" pitchFamily="18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105400" y="1143000"/>
            <a:ext cx="304800" cy="22860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" y="3212068"/>
            <a:ext cx="3581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Perpetua Titling MT" pitchFamily="18" charset="0"/>
              </a:rPr>
              <a:t>Inspirational people</a:t>
            </a:r>
            <a:endParaRPr lang="en-US" b="1" dirty="0">
              <a:latin typeface="Perpetua Titling MT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1840468"/>
            <a:ext cx="3581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Perpetua Titling MT" pitchFamily="18" charset="0"/>
              </a:rPr>
              <a:t>interests</a:t>
            </a:r>
            <a:endParaRPr lang="en-US" b="1" dirty="0">
              <a:latin typeface="Perpetua Titling MT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583668"/>
            <a:ext cx="3581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Perpetua Titling MT" pitchFamily="18" charset="0"/>
              </a:rPr>
              <a:t>books</a:t>
            </a:r>
            <a:endParaRPr lang="en-US" b="1" dirty="0">
              <a:latin typeface="Perpetua Titling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2098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erpetua Titling MT" pitchFamily="18" charset="0"/>
              </a:rPr>
              <a:t>Destroying Carthage</a:t>
            </a:r>
            <a:br>
              <a:rPr lang="en-US" sz="1600" dirty="0" smtClean="0">
                <a:latin typeface="Perpetua Titling MT" pitchFamily="18" charset="0"/>
              </a:rPr>
            </a:br>
            <a:r>
              <a:rPr lang="en-US" sz="1600" dirty="0" smtClean="0">
                <a:latin typeface="Perpetua Titling MT" pitchFamily="18" charset="0"/>
              </a:rPr>
              <a:t>The Old Roman Virtues</a:t>
            </a:r>
            <a:br>
              <a:rPr lang="en-US" sz="1600" dirty="0" smtClean="0">
                <a:latin typeface="Perpetua Titling MT" pitchFamily="18" charset="0"/>
              </a:rPr>
            </a:br>
            <a:r>
              <a:rPr lang="en-US" sz="1600" dirty="0" smtClean="0">
                <a:latin typeface="Perpetua Titling MT" pitchFamily="18" charset="0"/>
              </a:rPr>
              <a:t>Hating on </a:t>
            </a:r>
            <a:r>
              <a:rPr lang="en-US" sz="1600" dirty="0" err="1" smtClean="0">
                <a:latin typeface="Perpetua Titling MT" pitchFamily="18" charset="0"/>
              </a:rPr>
              <a:t>Hellensim</a:t>
            </a:r>
            <a:endParaRPr lang="en-US" dirty="0" smtClean="0">
              <a:latin typeface="Perpetua Titling M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62384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Perpetua Titling MT" pitchFamily="18" charset="0"/>
              </a:rPr>
              <a:t>Fabius</a:t>
            </a:r>
            <a:r>
              <a:rPr lang="en-US" sz="1600" dirty="0" smtClean="0">
                <a:latin typeface="Perpetua Titling MT" pitchFamily="18" charset="0"/>
              </a:rPr>
              <a:t> </a:t>
            </a:r>
            <a:r>
              <a:rPr lang="en-US" sz="1600" dirty="0" err="1" smtClean="0">
                <a:latin typeface="Perpetua Titling MT" pitchFamily="18" charset="0"/>
              </a:rPr>
              <a:t>Maximus</a:t>
            </a:r>
            <a:r>
              <a:rPr lang="en-US" sz="1600" dirty="0" smtClean="0">
                <a:latin typeface="Perpetua Titling MT" pitchFamily="18" charset="0"/>
              </a:rPr>
              <a:t>, </a:t>
            </a:r>
            <a:r>
              <a:rPr lang="en-US" sz="1600" dirty="0" err="1" smtClean="0">
                <a:latin typeface="Perpetua Titling MT" pitchFamily="18" charset="0"/>
              </a:rPr>
              <a:t>Lucius</a:t>
            </a:r>
            <a:r>
              <a:rPr lang="en-US" sz="1600" dirty="0" smtClean="0">
                <a:latin typeface="Perpetua Titling MT" pitchFamily="18" charset="0"/>
              </a:rPr>
              <a:t> </a:t>
            </a:r>
            <a:r>
              <a:rPr lang="en-US" sz="1600" dirty="0" err="1" smtClean="0">
                <a:latin typeface="Perpetua Titling MT" pitchFamily="18" charset="0"/>
              </a:rPr>
              <a:t>Junius</a:t>
            </a:r>
            <a:r>
              <a:rPr lang="en-US" sz="1600" dirty="0" smtClean="0">
                <a:latin typeface="Perpetua Titling MT" pitchFamily="18" charset="0"/>
              </a:rPr>
              <a:t> Brutus</a:t>
            </a:r>
            <a:endParaRPr lang="en-US" dirty="0" smtClean="0">
              <a:latin typeface="Perpetua Titling M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9530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erpetua Titling MT" pitchFamily="18" charset="0"/>
              </a:rPr>
              <a:t>Anything Roman, Nothing Greek</a:t>
            </a:r>
            <a:endParaRPr lang="en-US" dirty="0" smtClean="0">
              <a:latin typeface="Perpetua Titling MT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t="6118" b="23175"/>
          <a:stretch>
            <a:fillRect/>
          </a:stretch>
        </p:blipFill>
        <p:spPr bwMode="auto">
          <a:xfrm rot="21600000">
            <a:off x="228600" y="9906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4953000" y="16406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7543800" y="762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erpetua Titling MT" pitchFamily="18" charset="0"/>
              </a:rPr>
              <a:t>LOGOVT</a:t>
            </a:r>
            <a:endParaRPr lang="en-US" b="1" dirty="0">
              <a:solidFill>
                <a:srgbClr val="C00000"/>
              </a:solidFill>
              <a:latin typeface="Perpetua Titling MT" pitchFamily="18" charset="0"/>
            </a:endParaRPr>
          </a:p>
        </p:txBody>
      </p:sp>
      <p:pic>
        <p:nvPicPr>
          <p:cNvPr id="34" name="Picture 8" descr="C:\Users\Tom\AppData\Local\Microsoft\Windows\Temporary Internet Files\Content.IE5\AJE0FOE6\MC900353606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35" name="Picture 34">
            <a:hlinkClick r:id="rId7" action="ppaction://hlinksldjump" tooltip="MESSAGES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44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 Titling MT" pitchFamily="18" charset="0"/>
              </a:rPr>
              <a:t>PHOTO I</a:t>
            </a:r>
            <a:endParaRPr lang="en-US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8638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 smtClean="0">
              <a:solidFill>
                <a:schemeClr val="bg1"/>
              </a:solidFill>
              <a:latin typeface="Perpetua Titling MT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erpetua Titling MT" pitchFamily="18" charset="0"/>
              </a:rPr>
              <a:t>ROMEBOOK</a:t>
            </a:r>
            <a:endParaRPr lang="en-US" sz="28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406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Perpetua Titling MT" pitchFamily="18" charset="0"/>
              </a:rPr>
              <a:t>Cato the Elder</a:t>
            </a:r>
            <a:endParaRPr lang="en-US" sz="1600" b="1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"/>
            <a:ext cx="6096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r="5750"/>
          <a:stretch>
            <a:fillRect/>
          </a:stretch>
        </p:blipFill>
        <p:spPr bwMode="auto">
          <a:xfrm>
            <a:off x="4114799" y="76200"/>
            <a:ext cx="838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9" name="Picture 8" descr="C:\Users\Tom\AppData\Local\Microsoft\Windows\Temporary Internet Files\Content.IE5\AJE0FOE6\MC9003536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1"/>
            <a:ext cx="571313" cy="60959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0" name="Rectangle 9"/>
          <p:cNvSpPr/>
          <p:nvPr/>
        </p:nvSpPr>
        <p:spPr>
          <a:xfrm>
            <a:off x="7620000" y="164068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Perpetua Titling MT" pitchFamily="18" charset="0"/>
              </a:rPr>
              <a:t>domvs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763000" y="228600"/>
            <a:ext cx="304800" cy="22860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76200"/>
            <a:ext cx="0" cy="533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7338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381000"/>
          <a:ext cx="3733800" cy="341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755664">
                <a:tc>
                  <a:txBody>
                    <a:bodyPr/>
                    <a:lstStyle/>
                    <a:p>
                      <a:pPr marL="693738" indent="0" algn="l"/>
                      <a:r>
                        <a:rPr lang="en-US" sz="1800" b="1" baseline="0" dirty="0" smtClean="0">
                          <a:latin typeface="Perpetua Titling MT" pitchFamily="18" charset="0"/>
                        </a:rPr>
                        <a:t>Cato the Elder</a:t>
                      </a:r>
                    </a:p>
                    <a:p>
                      <a:pPr marL="693738" indent="0" algn="l"/>
                      <a:r>
                        <a:rPr lang="en-US" sz="1400" b="1" baseline="0" dirty="0" smtClean="0">
                          <a:latin typeface="Perpetua Titling MT" pitchFamily="18" charset="0"/>
                        </a:rPr>
                        <a:t>146 B.C. (Posthumously)</a:t>
                      </a:r>
                      <a:endParaRPr lang="en-US" sz="1200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9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erpetua Titling MT" pitchFamily="18" charset="0"/>
                        </a:rPr>
                        <a:t>The ruins of Carthage… Probably</a:t>
                      </a:r>
                      <a:r>
                        <a:rPr lang="en-US" sz="1600" baseline="0" dirty="0" smtClean="0">
                          <a:latin typeface="Perpetua Titling MT" pitchFamily="18" charset="0"/>
                        </a:rPr>
                        <a:t> my favorite picture ever.</a:t>
                      </a:r>
                      <a:endParaRPr lang="en-US" sz="1600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7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Like  Comment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SHARE</a:t>
                      </a:r>
                      <a:endParaRPr lang="en-US" b="1" dirty="0">
                        <a:solidFill>
                          <a:srgbClr val="C00000"/>
                        </a:solidFill>
                        <a:latin typeface="Perpetua Titling M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______________ like(s)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Perpetua Titling MT" pitchFamily="18" charset="0"/>
                        </a:rPr>
                        <a:t> this</a:t>
                      </a:r>
                      <a:endParaRPr lang="en-US" b="1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erpetua Titling MT" pitchFamily="18" charset="0"/>
                        </a:rPr>
                        <a:t>Comment</a:t>
                      </a:r>
                      <a:endParaRPr lang="en-US" dirty="0">
                        <a:latin typeface="Perpetua Titling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ultiply 18">
            <a:hlinkClick r:id="rId7" action="ppaction://hlinksldjump"/>
          </p:cNvPr>
          <p:cNvSpPr/>
          <p:nvPr/>
        </p:nvSpPr>
        <p:spPr>
          <a:xfrm>
            <a:off x="8534400" y="381000"/>
            <a:ext cx="381000" cy="381000"/>
          </a:xfrm>
          <a:prstGeom prst="mathMultiply">
            <a:avLst>
              <a:gd name="adj1" fmla="val 15244"/>
            </a:avLst>
          </a:prstGeom>
          <a:solidFill>
            <a:srgbClr val="C0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600000">
            <a:off x="1" y="1371599"/>
            <a:ext cx="5194204" cy="345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t="6118" b="23175"/>
          <a:stretch>
            <a:fillRect/>
          </a:stretch>
        </p:blipFill>
        <p:spPr bwMode="auto">
          <a:xfrm rot="21600000">
            <a:off x="5292635" y="457200"/>
            <a:ext cx="574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EBOOK Templat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4B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5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6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7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8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FF4B4B"/>
    </a:folHlink>
  </a:clrScheme>
</a:themeOverride>
</file>

<file path=ppt/theme/themeOverride9.xml><?xml version="1.0" encoding="utf-8"?>
<a:themeOverride xmlns:a="http://schemas.openxmlformats.org/drawingml/2006/main">
  <a:clrScheme name="Custom 17">
    <a:dk1>
      <a:srgbClr val="072F54"/>
    </a:dk1>
    <a:lt1>
      <a:sysClr val="window" lastClr="FFFFFF"/>
    </a:lt1>
    <a:dk2>
      <a:srgbClr val="072F54"/>
    </a:dk2>
    <a:lt2>
      <a:srgbClr val="FFFFFF"/>
    </a:lt2>
    <a:accent1>
      <a:srgbClr val="FFFFFF"/>
    </a:accent1>
    <a:accent2>
      <a:srgbClr val="FDDF8B"/>
    </a:accent2>
    <a:accent3>
      <a:srgbClr val="FDDF8B"/>
    </a:accent3>
    <a:accent4>
      <a:srgbClr val="9ECCF6"/>
    </a:accent4>
    <a:accent5>
      <a:srgbClr val="FDDF8B"/>
    </a:accent5>
    <a:accent6>
      <a:srgbClr val="FDDF8B"/>
    </a:accent6>
    <a:hlink>
      <a:srgbClr val="FDDF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785</Words>
  <Application>Microsoft Office PowerPoint</Application>
  <PresentationFormat>On-screen Show (4:3)</PresentationFormat>
  <Paragraphs>275</Paragraphs>
  <Slides>18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Perpetua Titling MT</vt:lpstr>
      <vt:lpstr>Calibri</vt:lpstr>
      <vt:lpstr>ROMEBOOK 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I</vt:lpstr>
      <vt:lpstr>PHOTO II</vt:lpstr>
      <vt:lpstr>PHOTO III</vt:lpstr>
      <vt:lpstr>PHOTO IV</vt:lpstr>
      <vt:lpstr>PHOTO V</vt:lpstr>
      <vt:lpstr>PHOTO VI</vt:lpstr>
      <vt:lpstr>PHOTO VII</vt:lpstr>
      <vt:lpstr>PHOTO VIII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Romebook Screen Shots</dc:title>
  <dc:creator>Tom Richey</dc:creator>
  <cp:lastModifiedBy>Tom Richey</cp:lastModifiedBy>
  <cp:revision>41</cp:revision>
  <dcterms:created xsi:type="dcterms:W3CDTF">2012-04-21T21:19:35Z</dcterms:created>
  <dcterms:modified xsi:type="dcterms:W3CDTF">2015-05-27T14:19:27Z</dcterms:modified>
</cp:coreProperties>
</file>