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7.xml" ContentType="application/vnd.openxmlformats-officedocument.themeOverride+xml"/>
  <Override PartName="/ppt/notesSlides/notesSlide4.xml" ContentType="application/vnd.openxmlformats-officedocument.presentationml.notesSlide+xml"/>
  <Override PartName="/ppt/theme/themeOverride18.xml" ContentType="application/vnd.openxmlformats-officedocument.themeOverride+xml"/>
  <Override PartName="/ppt/notesSlides/notesSlide5.xml" ContentType="application/vnd.openxmlformats-officedocument.presentationml.notesSl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6" r:id="rId4"/>
  </p:sldMasterIdLst>
  <p:notesMasterIdLst>
    <p:notesMasterId r:id="rId32"/>
  </p:notesMasterIdLst>
  <p:sldIdLst>
    <p:sldId id="256" r:id="rId5"/>
    <p:sldId id="257" r:id="rId6"/>
    <p:sldId id="258" r:id="rId7"/>
    <p:sldId id="259" r:id="rId8"/>
    <p:sldId id="260" r:id="rId9"/>
    <p:sldId id="263" r:id="rId10"/>
    <p:sldId id="264" r:id="rId11"/>
    <p:sldId id="262"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embeddedFontLst>
    <p:embeddedFont>
      <p:font typeface="Century" panose="02040604050505020304" pitchFamily="18" charset="0"/>
      <p:regular r:id="rId33"/>
    </p:embeddedFont>
    <p:embeddedFont>
      <p:font typeface="Palatino Linotype" panose="02040502050505030304" pitchFamily="18" charset="0"/>
      <p:regular r:id="rId34"/>
      <p:bold r:id="rId35"/>
      <p:italic r:id="rId36"/>
      <p:boldItalic r:id="rId37"/>
    </p:embeddedFont>
    <p:embeddedFont>
      <p:font typeface="Arabic Typesetting" panose="020B0604020202020204" charset="-78"/>
      <p:regular r:id="rId38"/>
    </p:embeddedFont>
    <p:embeddedFont>
      <p:font typeface="Monotype Corsiva" panose="03010101010201010101" pitchFamily="66" charset="0"/>
      <p:italic r:id="rId39"/>
    </p:embeddedFont>
    <p:embeddedFont>
      <p:font typeface="Wingdings 2" panose="05020102010507070707" pitchFamily="18" charset="2"/>
      <p:regular r:id="rId40"/>
    </p:embeddedFont>
    <p:embeddedFont>
      <p:font typeface="Engravers MT" panose="02090707080505020304" pitchFamily="18" charset="0"/>
      <p:regular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E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9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5F7E4-FCEC-4C2B-95F4-4A962DA7A496}" type="datetimeFigureOut">
              <a:rPr lang="en-US" smtClean="0"/>
              <a:t>5/15/2016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667D4-4D37-400C-A286-D2482505F42D}" type="slidenum">
              <a:rPr lang="en-US" smtClean="0"/>
              <a:t>‹#›</a:t>
            </a:fld>
            <a:endParaRPr lang="en-US"/>
          </a:p>
        </p:txBody>
      </p:sp>
    </p:spTree>
    <p:extLst>
      <p:ext uri="{BB962C8B-B14F-4D97-AF65-F5344CB8AC3E}">
        <p14:creationId xmlns:p14="http://schemas.microsoft.com/office/powerpoint/2010/main" val="235253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50114-AB1E-4077-8D90-C4795193C90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7150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50114-AB1E-4077-8D90-C4795193C90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1654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50114-AB1E-4077-8D90-C4795193C90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9325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50114-AB1E-4077-8D90-C4795193C90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42212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50114-AB1E-4077-8D90-C4795193C90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2212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2AD03-8609-4AD2-B1C5-8BA559C3B96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343525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2AD03-8609-4AD2-B1C5-8BA559C3B96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22363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2AD03-8609-4AD2-B1C5-8BA559C3B96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41086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997480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05181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366212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79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588910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489310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847507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62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2AD03-8609-4AD2-B1C5-8BA559C3B96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40868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32112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77216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22821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327121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841289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98304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7649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568505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668266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56485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2AD03-8609-4AD2-B1C5-8BA559C3B96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2123372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1786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829219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474166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146589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97048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10163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831337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26683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97406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36964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2AD03-8609-4AD2-B1C5-8BA559C3B968}"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1985026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602714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18622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95227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4184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7422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2AD03-8609-4AD2-B1C5-8BA559C3B968}" type="datetimeFigureOut">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374693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2AD03-8609-4AD2-B1C5-8BA559C3B968}" type="datetimeFigureOut">
              <a:rPr lang="en-US" smtClean="0"/>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40163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2AD03-8609-4AD2-B1C5-8BA559C3B968}" type="datetimeFigureOut">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310554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2AD03-8609-4AD2-B1C5-8BA559C3B968}"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88631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2AD03-8609-4AD2-B1C5-8BA559C3B968}"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C0955-C6B5-4D71-907C-BBF96A237696}" type="slidenum">
              <a:rPr lang="en-US" smtClean="0"/>
              <a:t>‹#›</a:t>
            </a:fld>
            <a:endParaRPr lang="en-US"/>
          </a:p>
        </p:txBody>
      </p:sp>
    </p:spTree>
    <p:extLst>
      <p:ext uri="{BB962C8B-B14F-4D97-AF65-F5344CB8AC3E}">
        <p14:creationId xmlns:p14="http://schemas.microsoft.com/office/powerpoint/2010/main" val="40625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2AD03-8609-4AD2-B1C5-8BA559C3B968}" type="datetimeFigureOut">
              <a:rPr lang="en-US" smtClean="0"/>
              <a:t>5/15/2016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C0955-C6B5-4D71-907C-BBF96A237696}" type="slidenum">
              <a:rPr lang="en-US" smtClean="0"/>
              <a:t>‹#›</a:t>
            </a:fld>
            <a:endParaRPr lang="en-US"/>
          </a:p>
        </p:txBody>
      </p:sp>
    </p:spTree>
    <p:extLst>
      <p:ext uri="{BB962C8B-B14F-4D97-AF65-F5344CB8AC3E}">
        <p14:creationId xmlns:p14="http://schemas.microsoft.com/office/powerpoint/2010/main" val="329985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5664430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3629D3D-BEA9-414B-B14E-D04BD6A3A73F}" type="datetimeFigureOut">
              <a:rPr lang="en-US" smtClean="0">
                <a:solidFill>
                  <a:prstClr val="white">
                    <a:alpha val="60000"/>
                  </a:prstClr>
                </a:solidFill>
              </a:rPr>
              <a:pPr/>
              <a:t>5/15/2016</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C62AF4-70F0-47FF-B937-6B6D8CE77B7A}"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27628473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5/15/2016</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1007224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hemeOverride" Target="../theme/themeOverride6.xml"/><Relationship Id="rId5" Type="http://schemas.openxmlformats.org/officeDocument/2006/relationships/image" Target="../media/image14.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jpeg"/><Relationship Id="rId3" Type="http://schemas.openxmlformats.org/officeDocument/2006/relationships/image" Target="../media/image6.jpeg"/><Relationship Id="rId7" Type="http://schemas.openxmlformats.org/officeDocument/2006/relationships/slide" Target="slide17.xml"/><Relationship Id="rId12" Type="http://schemas.openxmlformats.org/officeDocument/2006/relationships/image" Target="../media/image18.png"/><Relationship Id="rId2" Type="http://schemas.openxmlformats.org/officeDocument/2006/relationships/slideLayout" Target="../slideLayouts/slideLayout17.xml"/><Relationship Id="rId1" Type="http://schemas.openxmlformats.org/officeDocument/2006/relationships/themeOverride" Target="../theme/themeOverride7.xml"/><Relationship Id="rId6" Type="http://schemas.openxmlformats.org/officeDocument/2006/relationships/image" Target="../media/image15.png"/><Relationship Id="rId11" Type="http://schemas.openxmlformats.org/officeDocument/2006/relationships/slide" Target="slide24.xml"/><Relationship Id="rId5" Type="http://schemas.openxmlformats.org/officeDocument/2006/relationships/slide" Target="slide11.xml"/><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slide" Target="slide2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hemeOverride" Target="../theme/themeOverride8.xml"/><Relationship Id="rId6" Type="http://schemas.openxmlformats.org/officeDocument/2006/relationships/image" Target="../media/image21.png"/><Relationship Id="rId5" Type="http://schemas.openxmlformats.org/officeDocument/2006/relationships/image" Target="../media/image2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9.xml"/><Relationship Id="rId5" Type="http://schemas.openxmlformats.org/officeDocument/2006/relationships/image" Target="../media/image2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24.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11.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12.xml"/><Relationship Id="rId5" Type="http://schemas.openxmlformats.org/officeDocument/2006/relationships/image" Target="../media/image25.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13.xml"/><Relationship Id="rId5" Type="http://schemas.openxmlformats.org/officeDocument/2006/relationships/image" Target="../media/image25.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28.jpeg"/><Relationship Id="rId2" Type="http://schemas.openxmlformats.org/officeDocument/2006/relationships/slideLayout" Target="../slideLayouts/slideLayout13.xml"/><Relationship Id="rId1" Type="http://schemas.openxmlformats.org/officeDocument/2006/relationships/themeOverride" Target="../theme/themeOverride14.xml"/><Relationship Id="rId6" Type="http://schemas.openxmlformats.org/officeDocument/2006/relationships/slide" Target="slide20.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hemeOverride" Target="../theme/themeOverride15.xml"/><Relationship Id="rId6" Type="http://schemas.microsoft.com/office/2007/relationships/hdphoto" Target="../media/hdphoto2.wdp"/><Relationship Id="rId5" Type="http://schemas.openxmlformats.org/officeDocument/2006/relationships/image" Target="../media/image28.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slideLayout" Target="../slideLayouts/slideLayout13.xml"/><Relationship Id="rId1" Type="http://schemas.openxmlformats.org/officeDocument/2006/relationships/themeOverride" Target="../theme/themeOverride16.xml"/><Relationship Id="rId6" Type="http://schemas.openxmlformats.org/officeDocument/2006/relationships/image" Target="../media/image28.jpeg"/><Relationship Id="rId5" Type="http://schemas.openxmlformats.org/officeDocument/2006/relationships/image" Target="../media/image2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31.wmf"/><Relationship Id="rId5" Type="http://schemas.openxmlformats.org/officeDocument/2006/relationships/image" Target="../media/image30.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0.png"/><Relationship Id="rId2" Type="http://schemas.openxmlformats.org/officeDocument/2006/relationships/slideLayout" Target="../slideLayouts/slideLayout28.xml"/><Relationship Id="rId1" Type="http://schemas.openxmlformats.org/officeDocument/2006/relationships/themeOverride" Target="../theme/themeOverride17.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5.xml"/><Relationship Id="rId7" Type="http://schemas.openxmlformats.org/officeDocument/2006/relationships/image" Target="../media/image31.wmf"/><Relationship Id="rId2" Type="http://schemas.openxmlformats.org/officeDocument/2006/relationships/slideLayout" Target="../slideLayouts/slideLayout28.xml"/><Relationship Id="rId1" Type="http://schemas.openxmlformats.org/officeDocument/2006/relationships/themeOverride" Target="../theme/themeOverride18.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jpeg"/><Relationship Id="rId7" Type="http://schemas.openxmlformats.org/officeDocument/2006/relationships/image" Target="../media/image37.png"/><Relationship Id="rId2" Type="http://schemas.openxmlformats.org/officeDocument/2006/relationships/slideLayout" Target="../slideLayouts/slideLayout14.xml"/><Relationship Id="rId1" Type="http://schemas.openxmlformats.org/officeDocument/2006/relationships/themeOverride" Target="../theme/themeOverride19.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34.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hyperlink" Target="https://www.facebook.com/pages/Tom-Richey/14074617563" TargetMode="Externa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themeOverride" Target="../theme/themeOverride3.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image" Target="../media/image1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hemeOverride" Target="../theme/themeOverride5.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62000">
              <a:schemeClr val="tx1">
                <a:lumMod val="85000"/>
                <a:lumOff val="15000"/>
              </a:schemeClr>
            </a:gs>
            <a:gs pos="100000">
              <a:schemeClr val="tx1">
                <a:lumMod val="65000"/>
                <a:lumOff val="35000"/>
              </a:schemeClr>
            </a:gs>
          </a:gsLst>
          <a:lin ang="2700000" scaled="1"/>
        </a:gradFill>
        <a:effectLst/>
      </p:bgPr>
    </p:bg>
    <p:spTree>
      <p:nvGrpSpPr>
        <p:cNvPr id="1" name=""/>
        <p:cNvGrpSpPr/>
        <p:nvPr/>
      </p:nvGrpSpPr>
      <p:grpSpPr>
        <a:xfrm>
          <a:off x="0" y="0"/>
          <a:ext cx="0" cy="0"/>
          <a:chOff x="0" y="0"/>
          <a:chExt cx="0" cy="0"/>
        </a:xfrm>
      </p:grpSpPr>
      <p:pic>
        <p:nvPicPr>
          <p:cNvPr id="8" name="Picture 2" descr="https://upload.wikimedia.org/wikipedia/commons/d/d1/JohnLocke.png"/>
          <p:cNvPicPr>
            <a:picLocks noChangeAspect="1" noChangeArrowheads="1"/>
          </p:cNvPicPr>
          <p:nvPr/>
        </p:nvPicPr>
        <p:blipFill rotWithShape="1">
          <a:blip r:embed="rId2">
            <a:extLst>
              <a:ext uri="{28A0092B-C50C-407E-A947-70E740481C1C}">
                <a14:useLocalDpi xmlns:a14="http://schemas.microsoft.com/office/drawing/2010/main" val="0"/>
              </a:ext>
            </a:extLst>
          </a:blip>
          <a:srcRect t="1019" r="12697" b="25590"/>
          <a:stretch/>
        </p:blipFill>
        <p:spPr bwMode="auto">
          <a:xfrm>
            <a:off x="2819401" y="0"/>
            <a:ext cx="6324600"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2" name="Rectangle 11"/>
          <p:cNvSpPr/>
          <p:nvPr/>
        </p:nvSpPr>
        <p:spPr>
          <a:xfrm rot="462449">
            <a:off x="1748049" y="3345758"/>
            <a:ext cx="2819399" cy="4579042"/>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114800"/>
            <a:ext cx="5061342" cy="1930400"/>
          </a:xfrm>
        </p:spPr>
        <p:txBody>
          <a:bodyPr>
            <a:normAutofit/>
          </a:bodyPr>
          <a:lstStyle/>
          <a:p>
            <a:pPr>
              <a:lnSpc>
                <a:spcPct val="120000"/>
              </a:lnSpc>
            </a:pPr>
            <a:r>
              <a:rPr lang="en-US" sz="5400" b="1" dirty="0" smtClean="0">
                <a:solidFill>
                  <a:schemeClr val="bg1"/>
                </a:solidFill>
                <a:effectLst>
                  <a:outerShdw blurRad="38100" dist="38100" dir="2700000" algn="tl">
                    <a:srgbClr val="000000">
                      <a:alpha val="43137"/>
                    </a:srgbClr>
                  </a:outerShdw>
                </a:effectLst>
                <a:latin typeface="Palatino Linotype" panose="02040502050505030304" pitchFamily="18" charset="0"/>
                <a:cs typeface="Arabic Typesetting" pitchFamily="66" charset="-78"/>
              </a:rPr>
              <a:t>US History </a:t>
            </a:r>
            <a:br>
              <a:rPr lang="en-US" sz="5400" b="1" dirty="0" smtClean="0">
                <a:solidFill>
                  <a:schemeClr val="bg1"/>
                </a:solidFill>
                <a:effectLst>
                  <a:outerShdw blurRad="38100" dist="38100" dir="2700000" algn="tl">
                    <a:srgbClr val="000000">
                      <a:alpha val="43137"/>
                    </a:srgbClr>
                  </a:outerShdw>
                </a:effectLst>
                <a:latin typeface="Palatino Linotype" panose="02040502050505030304" pitchFamily="18" charset="0"/>
                <a:cs typeface="Arabic Typesetting" pitchFamily="66" charset="-78"/>
              </a:rPr>
            </a:br>
            <a:r>
              <a:rPr lang="en-US" sz="4400" b="1" dirty="0" smtClean="0">
                <a:solidFill>
                  <a:schemeClr val="bg1"/>
                </a:solidFill>
                <a:effectLst>
                  <a:outerShdw blurRad="38100" dist="38100" dir="2700000" algn="tl">
                    <a:srgbClr val="000000">
                      <a:alpha val="43137"/>
                    </a:srgbClr>
                  </a:outerShdw>
                </a:effectLst>
                <a:latin typeface="Palatino Linotype" panose="02040502050505030304" pitchFamily="18" charset="0"/>
                <a:cs typeface="Arabic Typesetting" pitchFamily="66" charset="-78"/>
              </a:rPr>
              <a:t>EOC Review</a:t>
            </a:r>
            <a:endParaRPr lang="en-US" sz="4400" b="1" dirty="0">
              <a:solidFill>
                <a:schemeClr val="bg1"/>
              </a:solidFill>
              <a:effectLst>
                <a:outerShdw blurRad="38100" dist="38100" dir="2700000" algn="tl">
                  <a:srgbClr val="000000">
                    <a:alpha val="43137"/>
                  </a:srgbClr>
                </a:outerShdw>
              </a:effectLst>
              <a:latin typeface="Palatino Linotype" panose="02040502050505030304" pitchFamily="18" charset="0"/>
              <a:cs typeface="Arabic Typesetting" pitchFamily="66" charset="-78"/>
            </a:endParaRPr>
          </a:p>
        </p:txBody>
      </p:sp>
      <p:sp>
        <p:nvSpPr>
          <p:cNvPr id="2" name="Title 1"/>
          <p:cNvSpPr>
            <a:spLocks noGrp="1"/>
          </p:cNvSpPr>
          <p:nvPr>
            <p:ph type="ctrTitle"/>
          </p:nvPr>
        </p:nvSpPr>
        <p:spPr>
          <a:xfrm>
            <a:off x="0" y="1"/>
            <a:ext cx="5334000" cy="4114800"/>
          </a:xfrm>
        </p:spPr>
        <p:txBody>
          <a:bodyPr>
            <a:noAutofit/>
          </a:bodyPr>
          <a:lstStyle/>
          <a:p>
            <a:r>
              <a:rPr lang="en-US" sz="8800" b="1" dirty="0" smtClean="0">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English </a:t>
            </a:r>
            <a:r>
              <a:rPr lang="en-US" sz="6600" b="1" dirty="0" smtClean="0">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Traditions </a:t>
            </a:r>
            <a:r>
              <a:rPr lang="en-US" sz="5400" b="1" dirty="0" smtClean="0">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5400" b="1" dirty="0" smtClean="0">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smtClean="0">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Government</a:t>
            </a:r>
            <a:endParaRPr lang="en-US" sz="4800" b="1" dirty="0">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2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pic>
        <p:nvPicPr>
          <p:cNvPr id="8194" name="Picture 2" descr="File:Elizabeth I (Armada Portra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8610600" cy="68610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777240" y="4876800"/>
            <a:ext cx="7543800" cy="1371600"/>
          </a:xfrm>
        </p:spPr>
        <p:txBody>
          <a:bodyPr/>
          <a:lstStyle/>
          <a:p>
            <a:pPr algn="ctr"/>
            <a:r>
              <a:rPr lang="en-US" sz="6600" b="1" dirty="0" smtClean="0">
                <a:effectLst>
                  <a:glow rad="101600">
                    <a:srgbClr val="000000">
                      <a:alpha val="60000"/>
                    </a:srgbClr>
                  </a:glow>
                  <a:outerShdw blurRad="38100" dist="38100" dir="2700000" algn="tl">
                    <a:srgbClr val="000000">
                      <a:alpha val="43137"/>
                    </a:srgbClr>
                  </a:outerShdw>
                </a:effectLst>
              </a:rPr>
              <a:t>Queen Elizabeth I</a:t>
            </a:r>
            <a:endParaRPr lang="en-US" sz="6600" b="1" dirty="0">
              <a:effectLst>
                <a:glow rad="101600">
                  <a:srgbClr val="00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5740490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194" name="Picture 2" descr="File:Elizabeth I (Armada Portrait).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28600" y="0"/>
            <a:ext cx="8610600" cy="68610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77240" y="4876800"/>
            <a:ext cx="7543800" cy="1371600"/>
          </a:xfrm>
        </p:spPr>
        <p:txBody>
          <a:bodyPr/>
          <a:lstStyle/>
          <a:p>
            <a:pPr algn="ctr"/>
            <a:r>
              <a:rPr lang="en-US" sz="6600" b="1" dirty="0" smtClean="0">
                <a:effectLst>
                  <a:glow rad="101600">
                    <a:srgbClr val="000000">
                      <a:alpha val="60000"/>
                    </a:srgbClr>
                  </a:glow>
                  <a:outerShdw blurRad="38100" dist="38100" dir="2700000" algn="tl">
                    <a:srgbClr val="000000">
                      <a:alpha val="43137"/>
                    </a:srgbClr>
                  </a:outerShdw>
                </a:effectLst>
              </a:rPr>
              <a:t>R.I.P. 1603</a:t>
            </a:r>
            <a:endParaRPr lang="en-US" sz="6600" b="1" dirty="0">
              <a:effectLst>
                <a:glow rad="101600">
                  <a:srgbClr val="00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23922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 y="152400"/>
            <a:ext cx="4419600" cy="914400"/>
          </a:xfrm>
          <a:noFill/>
          <a:ln>
            <a:noFill/>
          </a:ln>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000" b="1" dirty="0" smtClean="0">
                <a:ln/>
                <a:solidFill>
                  <a:srgbClr val="00B0F0"/>
                </a:solidFill>
                <a:effectLst/>
              </a:rPr>
              <a:t>The Stuarts</a:t>
            </a:r>
            <a:endParaRPr lang="en-US" sz="6000" b="1" dirty="0">
              <a:ln/>
              <a:solidFill>
                <a:srgbClr val="00B0F0"/>
              </a:solidFill>
              <a:effectLst/>
            </a:endParaRPr>
          </a:p>
        </p:txBody>
      </p:sp>
      <p:pic>
        <p:nvPicPr>
          <p:cNvPr id="1026" name="Picture 2">
            <a:hlinkClick r:id="rId5" action="ppaction://hlinksldjump"/>
          </p:cNvPr>
          <p:cNvPicPr>
            <a:picLocks noChangeAspect="1" noChangeArrowheads="1"/>
          </p:cNvPicPr>
          <p:nvPr/>
        </p:nvPicPr>
        <p:blipFill>
          <a:blip r:embed="rId6" cstate="print"/>
          <a:srcRect/>
          <a:stretch>
            <a:fillRect/>
          </a:stretch>
        </p:blipFill>
        <p:spPr bwMode="auto">
          <a:xfrm>
            <a:off x="4419600" y="152399"/>
            <a:ext cx="2286000" cy="3307523"/>
          </a:xfrm>
          <a:prstGeom prst="rect">
            <a:avLst/>
          </a:prstGeom>
          <a:noFill/>
          <a:ln w="9525">
            <a:noFill/>
            <a:miter lim="800000"/>
            <a:headEnd/>
            <a:tailEnd/>
          </a:ln>
          <a:effectLst>
            <a:glow rad="63500">
              <a:schemeClr val="accent4">
                <a:satMod val="175000"/>
                <a:alpha val="40000"/>
              </a:schemeClr>
            </a:glow>
            <a:softEdge rad="63500"/>
          </a:effectLst>
        </p:spPr>
      </p:pic>
      <p:pic>
        <p:nvPicPr>
          <p:cNvPr id="1027" name="Picture 3">
            <a:hlinkClick r:id="rId7" action="ppaction://hlinksldjump"/>
          </p:cNvPr>
          <p:cNvPicPr>
            <a:picLocks noChangeAspect="1" noChangeArrowheads="1"/>
          </p:cNvPicPr>
          <p:nvPr/>
        </p:nvPicPr>
        <p:blipFill>
          <a:blip r:embed="rId8" cstate="print"/>
          <a:srcRect/>
          <a:stretch>
            <a:fillRect/>
          </a:stretch>
        </p:blipFill>
        <p:spPr bwMode="auto">
          <a:xfrm>
            <a:off x="6896837" y="152400"/>
            <a:ext cx="2094764" cy="3307522"/>
          </a:xfrm>
          <a:prstGeom prst="rect">
            <a:avLst/>
          </a:prstGeom>
          <a:noFill/>
          <a:ln w="9525">
            <a:noFill/>
            <a:miter lim="800000"/>
            <a:headEnd/>
            <a:tailEnd/>
          </a:ln>
          <a:effectLst>
            <a:glow rad="63500">
              <a:schemeClr val="accent4">
                <a:satMod val="175000"/>
                <a:alpha val="40000"/>
              </a:schemeClr>
            </a:glow>
            <a:softEdge rad="63500"/>
          </a:effectLst>
        </p:spPr>
      </p:pic>
      <p:pic>
        <p:nvPicPr>
          <p:cNvPr id="1031" name="Picture 7">
            <a:hlinkClick r:id="rId9" action="ppaction://hlinksldjump"/>
          </p:cNvPr>
          <p:cNvPicPr>
            <a:picLocks noChangeAspect="1" noChangeArrowheads="1"/>
          </p:cNvPicPr>
          <p:nvPr/>
        </p:nvPicPr>
        <p:blipFill>
          <a:blip r:embed="rId10" cstate="print"/>
          <a:srcRect/>
          <a:stretch>
            <a:fillRect/>
          </a:stretch>
        </p:blipFill>
        <p:spPr bwMode="auto">
          <a:xfrm>
            <a:off x="6860650" y="3615723"/>
            <a:ext cx="2130950" cy="3089878"/>
          </a:xfrm>
          <a:prstGeom prst="rect">
            <a:avLst/>
          </a:prstGeom>
          <a:noFill/>
          <a:ln w="9525">
            <a:noFill/>
            <a:miter lim="800000"/>
            <a:headEnd/>
            <a:tailEnd/>
          </a:ln>
          <a:effectLst>
            <a:glow rad="63500">
              <a:schemeClr val="accent4">
                <a:satMod val="175000"/>
                <a:alpha val="40000"/>
              </a:schemeClr>
            </a:glow>
            <a:softEdge rad="63500"/>
          </a:effectLst>
        </p:spPr>
      </p:pic>
      <p:pic>
        <p:nvPicPr>
          <p:cNvPr id="1032" name="Picture 8">
            <a:hlinkClick r:id="rId11" action="ppaction://hlinksldjump"/>
          </p:cNvPr>
          <p:cNvPicPr>
            <a:picLocks noChangeAspect="1" noChangeArrowheads="1"/>
          </p:cNvPicPr>
          <p:nvPr/>
        </p:nvPicPr>
        <p:blipFill rotWithShape="1">
          <a:blip r:embed="rId12" cstate="print"/>
          <a:srcRect t="7707" r="12977"/>
          <a:stretch/>
        </p:blipFill>
        <p:spPr bwMode="auto">
          <a:xfrm>
            <a:off x="4419600" y="3615722"/>
            <a:ext cx="2286000" cy="3089877"/>
          </a:xfrm>
          <a:prstGeom prst="rect">
            <a:avLst/>
          </a:prstGeom>
          <a:noFill/>
          <a:ln w="9525">
            <a:noFill/>
            <a:miter lim="800000"/>
            <a:headEnd/>
            <a:tailEnd/>
          </a:ln>
          <a:effectLst>
            <a:glow rad="63500">
              <a:schemeClr val="accent4">
                <a:satMod val="175000"/>
                <a:alpha val="40000"/>
              </a:schemeClr>
            </a:glow>
            <a:softEdge rad="63500"/>
          </a:effectLst>
        </p:spPr>
      </p:pic>
      <p:sp>
        <p:nvSpPr>
          <p:cNvPr id="22" name="Content Placeholder 1"/>
          <p:cNvSpPr txBox="1">
            <a:spLocks/>
          </p:cNvSpPr>
          <p:nvPr/>
        </p:nvSpPr>
        <p:spPr>
          <a:xfrm>
            <a:off x="18393" y="990600"/>
            <a:ext cx="4401207" cy="5334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n-US" sz="2200" b="1" i="1" dirty="0" smtClean="0"/>
              <a:t>Absolutism Comes to England</a:t>
            </a:r>
            <a:endParaRPr lang="en-US" sz="2200" b="1" i="1" dirty="0"/>
          </a:p>
        </p:txBody>
      </p:sp>
      <p:pic>
        <p:nvPicPr>
          <p:cNvPr id="9218" name="Picture 2" descr="http://rookery.s3.amazonaws.com/699000/699109_e4e0_625x100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62" y="1524000"/>
            <a:ext cx="3996067" cy="511967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485968" y="2555243"/>
            <a:ext cx="1143431" cy="830997"/>
          </a:xfrm>
          <a:prstGeom prst="rect">
            <a:avLst/>
          </a:prstGeom>
          <a:noFill/>
        </p:spPr>
        <p:txBody>
          <a:bodyPr wrap="square" rtlCol="0">
            <a:spAutoFit/>
          </a:bodyPr>
          <a:lstStyle/>
          <a:p>
            <a:pPr algn="r"/>
            <a:r>
              <a:rPr lang="en-US" sz="4800" b="1" dirty="0" smtClean="0">
                <a:effectLst>
                  <a:glow rad="101600">
                    <a:srgbClr val="000000">
                      <a:alpha val="60000"/>
                    </a:srgbClr>
                  </a:glow>
                </a:effectLst>
                <a:latin typeface="Century" pitchFamily="18" charset="0"/>
              </a:rPr>
              <a:t>J</a:t>
            </a:r>
            <a:r>
              <a:rPr lang="en-US" sz="1600" b="1" dirty="0" smtClean="0">
                <a:effectLst>
                  <a:glow rad="101600">
                    <a:srgbClr val="000000">
                      <a:alpha val="60000"/>
                    </a:srgbClr>
                  </a:glow>
                </a:effectLst>
                <a:latin typeface="Century" pitchFamily="18" charset="0"/>
              </a:rPr>
              <a:t> </a:t>
            </a:r>
            <a:r>
              <a:rPr lang="en-US" sz="4800" b="1" dirty="0" smtClean="0">
                <a:effectLst>
                  <a:glow rad="101600">
                    <a:srgbClr val="000000">
                      <a:alpha val="60000"/>
                    </a:srgbClr>
                  </a:glow>
                </a:effectLst>
                <a:latin typeface="Century" pitchFamily="18" charset="0"/>
              </a:rPr>
              <a:t>I</a:t>
            </a:r>
            <a:endParaRPr lang="en-US" sz="4800" b="1" dirty="0">
              <a:effectLst>
                <a:glow rad="101600">
                  <a:srgbClr val="000000">
                    <a:alpha val="60000"/>
                  </a:srgbClr>
                </a:glow>
              </a:effectLst>
              <a:latin typeface="Century" pitchFamily="18" charset="0"/>
            </a:endParaRPr>
          </a:p>
        </p:txBody>
      </p:sp>
      <p:sp>
        <p:nvSpPr>
          <p:cNvPr id="25" name="TextBox 24"/>
          <p:cNvSpPr txBox="1"/>
          <p:nvPr/>
        </p:nvSpPr>
        <p:spPr>
          <a:xfrm>
            <a:off x="7695768" y="2555243"/>
            <a:ext cx="1143431" cy="830997"/>
          </a:xfrm>
          <a:prstGeom prst="rect">
            <a:avLst/>
          </a:prstGeom>
          <a:noFill/>
        </p:spPr>
        <p:txBody>
          <a:bodyPr wrap="square" rtlCol="0">
            <a:spAutoFit/>
          </a:bodyPr>
          <a:lstStyle/>
          <a:p>
            <a:pPr algn="r"/>
            <a:r>
              <a:rPr lang="en-US" sz="4800" b="1" dirty="0" smtClean="0">
                <a:effectLst>
                  <a:glow rad="101600">
                    <a:srgbClr val="000000">
                      <a:alpha val="60000"/>
                    </a:srgbClr>
                  </a:glow>
                </a:effectLst>
                <a:latin typeface="Century" pitchFamily="18" charset="0"/>
              </a:rPr>
              <a:t>C</a:t>
            </a:r>
            <a:r>
              <a:rPr lang="en-US" sz="1600" b="1" dirty="0" smtClean="0">
                <a:effectLst>
                  <a:glow rad="101600">
                    <a:srgbClr val="000000">
                      <a:alpha val="60000"/>
                    </a:srgbClr>
                  </a:glow>
                </a:effectLst>
                <a:latin typeface="Century" pitchFamily="18" charset="0"/>
              </a:rPr>
              <a:t> </a:t>
            </a:r>
            <a:r>
              <a:rPr lang="en-US" sz="4800" b="1" dirty="0" smtClean="0">
                <a:effectLst>
                  <a:glow rad="101600">
                    <a:srgbClr val="000000">
                      <a:alpha val="60000"/>
                    </a:srgbClr>
                  </a:glow>
                </a:effectLst>
                <a:latin typeface="Century" pitchFamily="18" charset="0"/>
              </a:rPr>
              <a:t>I</a:t>
            </a:r>
            <a:endParaRPr lang="en-US" sz="4800" b="1" dirty="0">
              <a:effectLst>
                <a:glow rad="101600">
                  <a:srgbClr val="000000">
                    <a:alpha val="60000"/>
                  </a:srgbClr>
                </a:glow>
              </a:effectLst>
              <a:latin typeface="Century" pitchFamily="18" charset="0"/>
            </a:endParaRPr>
          </a:p>
        </p:txBody>
      </p:sp>
      <p:sp>
        <p:nvSpPr>
          <p:cNvPr id="29" name="TextBox 28"/>
          <p:cNvSpPr txBox="1"/>
          <p:nvPr/>
        </p:nvSpPr>
        <p:spPr>
          <a:xfrm>
            <a:off x="5377070" y="5859959"/>
            <a:ext cx="1252330" cy="769441"/>
          </a:xfrm>
          <a:prstGeom prst="rect">
            <a:avLst/>
          </a:prstGeom>
          <a:noFill/>
        </p:spPr>
        <p:txBody>
          <a:bodyPr wrap="square" rtlCol="0">
            <a:spAutoFit/>
          </a:bodyPr>
          <a:lstStyle/>
          <a:p>
            <a:pPr algn="r"/>
            <a:r>
              <a:rPr lang="en-US" sz="4400" b="1" dirty="0" smtClean="0">
                <a:effectLst>
                  <a:glow rad="101600">
                    <a:srgbClr val="000000">
                      <a:alpha val="60000"/>
                    </a:srgbClr>
                  </a:glow>
                </a:effectLst>
                <a:latin typeface="Century" pitchFamily="18" charset="0"/>
              </a:rPr>
              <a:t>C</a:t>
            </a:r>
            <a:r>
              <a:rPr lang="en-US" sz="1600" b="1" dirty="0" smtClean="0">
                <a:effectLst>
                  <a:glow rad="101600">
                    <a:srgbClr val="000000">
                      <a:alpha val="60000"/>
                    </a:srgbClr>
                  </a:glow>
                </a:effectLst>
                <a:latin typeface="Century" pitchFamily="18" charset="0"/>
              </a:rPr>
              <a:t> </a:t>
            </a:r>
            <a:r>
              <a:rPr lang="en-US" sz="4400" b="1" dirty="0" smtClean="0">
                <a:effectLst>
                  <a:glow rad="101600">
                    <a:srgbClr val="000000">
                      <a:alpha val="60000"/>
                    </a:srgbClr>
                  </a:glow>
                </a:effectLst>
                <a:latin typeface="Century" pitchFamily="18" charset="0"/>
              </a:rPr>
              <a:t>II</a:t>
            </a:r>
            <a:endParaRPr lang="en-US" sz="4800" b="1" dirty="0">
              <a:effectLst>
                <a:glow rad="101600">
                  <a:srgbClr val="000000">
                    <a:alpha val="60000"/>
                  </a:srgbClr>
                </a:glow>
              </a:effectLst>
              <a:latin typeface="Century" pitchFamily="18" charset="0"/>
            </a:endParaRPr>
          </a:p>
        </p:txBody>
      </p:sp>
      <p:sp>
        <p:nvSpPr>
          <p:cNvPr id="31" name="TextBox 30"/>
          <p:cNvSpPr txBox="1"/>
          <p:nvPr/>
        </p:nvSpPr>
        <p:spPr>
          <a:xfrm>
            <a:off x="7663070" y="5859959"/>
            <a:ext cx="1252330" cy="769441"/>
          </a:xfrm>
          <a:prstGeom prst="rect">
            <a:avLst/>
          </a:prstGeom>
          <a:noFill/>
        </p:spPr>
        <p:txBody>
          <a:bodyPr wrap="square" rtlCol="0">
            <a:spAutoFit/>
          </a:bodyPr>
          <a:lstStyle/>
          <a:p>
            <a:pPr algn="r"/>
            <a:r>
              <a:rPr lang="en-US" sz="4400" b="1" dirty="0" smtClean="0">
                <a:effectLst>
                  <a:glow rad="101600">
                    <a:srgbClr val="000000">
                      <a:alpha val="60000"/>
                    </a:srgbClr>
                  </a:glow>
                </a:effectLst>
                <a:latin typeface="Century" pitchFamily="18" charset="0"/>
              </a:rPr>
              <a:t>J</a:t>
            </a:r>
            <a:r>
              <a:rPr lang="en-US" sz="1600" b="1" dirty="0" smtClean="0">
                <a:effectLst>
                  <a:glow rad="101600">
                    <a:srgbClr val="000000">
                      <a:alpha val="60000"/>
                    </a:srgbClr>
                  </a:glow>
                </a:effectLst>
                <a:latin typeface="Century" pitchFamily="18" charset="0"/>
              </a:rPr>
              <a:t> </a:t>
            </a:r>
            <a:r>
              <a:rPr lang="en-US" sz="4400" b="1" dirty="0" smtClean="0">
                <a:effectLst>
                  <a:glow rad="101600">
                    <a:srgbClr val="000000">
                      <a:alpha val="60000"/>
                    </a:srgbClr>
                  </a:glow>
                </a:effectLst>
                <a:latin typeface="Century" pitchFamily="18" charset="0"/>
              </a:rPr>
              <a:t>II</a:t>
            </a:r>
            <a:endParaRPr lang="en-US" sz="4800" b="1" dirty="0">
              <a:effectLst>
                <a:glow rad="101600">
                  <a:srgbClr val="000000">
                    <a:alpha val="60000"/>
                  </a:srgbClr>
                </a:glow>
              </a:effectLst>
              <a:latin typeface="Century" pitchFamily="18" charset="0"/>
            </a:endParaRPr>
          </a:p>
        </p:txBody>
      </p:sp>
    </p:spTree>
    <p:extLst>
      <p:ext uri="{BB962C8B-B14F-4D97-AF65-F5344CB8AC3E}">
        <p14:creationId xmlns:p14="http://schemas.microsoft.com/office/powerpoint/2010/main" val="903076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pic>
        <p:nvPicPr>
          <p:cNvPr id="4" name="Picture 2" descr="File:King Charles I from N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209" y="0"/>
            <a:ext cx="540396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3962400" y="864098"/>
            <a:ext cx="4680397" cy="4430776"/>
          </a:xfrm>
          <a:prstGeom prst="rect">
            <a:avLst/>
          </a:prstGeom>
          <a:noFill/>
          <a:ln w="9525">
            <a:noFill/>
            <a:miter lim="800000"/>
            <a:headEnd/>
            <a:tailEnd/>
          </a:ln>
        </p:spPr>
      </p:pic>
      <p:pic>
        <p:nvPicPr>
          <p:cNvPr id="6" name="Picture 3"/>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rot="1575248">
            <a:off x="5024745" y="1994210"/>
            <a:ext cx="4599889" cy="3709339"/>
          </a:xfrm>
          <a:prstGeom prst="rect">
            <a:avLst/>
          </a:prstGeom>
          <a:noFill/>
          <a:ln w="9525">
            <a:noFill/>
            <a:miter lim="800000"/>
            <a:headEnd/>
            <a:tailEnd/>
          </a:ln>
        </p:spPr>
      </p:pic>
      <p:sp>
        <p:nvSpPr>
          <p:cNvPr id="7" name="Content Placeholder 1"/>
          <p:cNvSpPr txBox="1">
            <a:spLocks/>
          </p:cNvSpPr>
          <p:nvPr/>
        </p:nvSpPr>
        <p:spPr>
          <a:xfrm>
            <a:off x="-23648" y="3657600"/>
            <a:ext cx="3766857" cy="5334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n-US" sz="2200" b="1" i="1" dirty="0" smtClean="0"/>
              <a:t>The “Top Down” Approach</a:t>
            </a:r>
            <a:endParaRPr lang="en-US" sz="2200" b="1" i="1" dirty="0"/>
          </a:p>
        </p:txBody>
      </p:sp>
      <p:sp>
        <p:nvSpPr>
          <p:cNvPr id="8" name="Title 9"/>
          <p:cNvSpPr txBox="1">
            <a:spLocks/>
          </p:cNvSpPr>
          <p:nvPr/>
        </p:nvSpPr>
        <p:spPr>
          <a:xfrm>
            <a:off x="1" y="0"/>
            <a:ext cx="3743208" cy="3657600"/>
          </a:xfrm>
          <a:prstGeom prst="rect">
            <a:avLst/>
          </a:prstGeom>
          <a:noFill/>
          <a:ln w="12700" cap="flat" cmpd="sng" algn="ctr">
            <a:no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defTabSz="914400" rtl="0" eaLnBrk="1" latinLnBrk="0" hangingPunct="1">
              <a:spcBef>
                <a:spcPct val="0"/>
              </a:spcBef>
              <a:buNone/>
              <a:defRPr sz="4900" kern="1200">
                <a:solidFill>
                  <a:schemeClr val="dk1"/>
                </a:solidFill>
                <a:effectLst>
                  <a:outerShdw blurRad="38100" dist="38100" dir="2700000" algn="tl">
                    <a:srgbClr val="000000">
                      <a:alpha val="43137"/>
                    </a:srgbClr>
                  </a:outerShdw>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8000" b="1" dirty="0" smtClean="0">
                <a:ln/>
                <a:solidFill>
                  <a:srgbClr val="00B0F0"/>
                </a:solidFill>
                <a:effectLst/>
              </a:rPr>
              <a:t>Divine </a:t>
            </a:r>
            <a:r>
              <a:rPr lang="en-US" sz="9600" b="1" dirty="0" smtClean="0">
                <a:ln/>
                <a:solidFill>
                  <a:srgbClr val="00B0F0"/>
                </a:solidFill>
                <a:effectLst/>
              </a:rPr>
              <a:t>Right</a:t>
            </a:r>
            <a:r>
              <a:rPr lang="en-US" sz="8000" b="1" dirty="0" smtClean="0">
                <a:ln/>
                <a:solidFill>
                  <a:srgbClr val="00B0F0"/>
                </a:solidFill>
                <a:effectLst/>
              </a:rPr>
              <a:t> </a:t>
            </a:r>
            <a:r>
              <a:rPr lang="en-US" sz="6000" b="1" dirty="0" smtClean="0">
                <a:ln/>
                <a:solidFill>
                  <a:srgbClr val="00B0F0"/>
                </a:solidFill>
                <a:effectLst/>
              </a:rPr>
              <a:t/>
            </a:r>
            <a:br>
              <a:rPr lang="en-US" sz="6000" b="1" dirty="0" smtClean="0">
                <a:ln/>
                <a:solidFill>
                  <a:srgbClr val="00B0F0"/>
                </a:solidFill>
                <a:effectLst/>
              </a:rPr>
            </a:br>
            <a:r>
              <a:rPr lang="en-US" sz="5400" b="1" dirty="0" smtClean="0">
                <a:ln/>
                <a:solidFill>
                  <a:srgbClr val="00B0F0"/>
                </a:solidFill>
                <a:effectLst/>
              </a:rPr>
              <a:t>of Kings</a:t>
            </a:r>
            <a:endParaRPr lang="en-US" sz="6000" b="1" dirty="0">
              <a:ln/>
              <a:solidFill>
                <a:srgbClr val="00B0F0"/>
              </a:solidFill>
              <a:effectLst/>
            </a:endParaRPr>
          </a:p>
        </p:txBody>
      </p:sp>
      <p:sp>
        <p:nvSpPr>
          <p:cNvPr id="9" name="Rectangle 8"/>
          <p:cNvSpPr/>
          <p:nvPr/>
        </p:nvSpPr>
        <p:spPr>
          <a:xfrm>
            <a:off x="1" y="4482405"/>
            <a:ext cx="3743208" cy="1384995"/>
          </a:xfrm>
          <a:prstGeom prst="rect">
            <a:avLst/>
          </a:prstGeom>
        </p:spPr>
        <p:txBody>
          <a:bodyPr wrap="square">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REJECTED</a:t>
            </a:r>
            <a:endParaRPr lang="en-US" sz="3600" b="1" dirty="0" smtClean="0"/>
          </a:p>
          <a:p>
            <a:pPr algn="ctr"/>
            <a:r>
              <a:rPr lang="en-US" sz="3600" b="1" i="1" dirty="0" smtClean="0"/>
              <a:t>By the English</a:t>
            </a:r>
            <a:endParaRPr lang="en-US" sz="3600" dirty="0"/>
          </a:p>
        </p:txBody>
      </p:sp>
      <p:sp>
        <p:nvSpPr>
          <p:cNvPr id="10" name="Rectangle 9"/>
          <p:cNvSpPr/>
          <p:nvPr/>
        </p:nvSpPr>
        <p:spPr>
          <a:xfrm>
            <a:off x="5095304" y="5294874"/>
            <a:ext cx="2840842" cy="1200329"/>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BEHEADED</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1649</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quot;No&quot; Symbol 11"/>
          <p:cNvSpPr/>
          <p:nvPr/>
        </p:nvSpPr>
        <p:spPr>
          <a:xfrm>
            <a:off x="152400" y="78829"/>
            <a:ext cx="3429000" cy="3578771"/>
          </a:xfrm>
          <a:prstGeom prst="noSmoking">
            <a:avLst>
              <a:gd name="adj" fmla="val 4218"/>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500100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360"/>
                                          </p:val>
                                        </p:tav>
                                        <p:tav tm="100000">
                                          <p:val>
                                            <p:fltVal val="0"/>
                                          </p:val>
                                        </p:tav>
                                      </p:tavLst>
                                    </p:anim>
                                    <p:animEffect transition="in" filter="fade">
                                      <p:cBhvr>
                                        <p:cTn id="21" dur="1000"/>
                                        <p:tgtEl>
                                          <p:spTgt spid="6"/>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ctrTitle"/>
          </p:nvPr>
        </p:nvSpPr>
        <p:spPr>
          <a:xfrm>
            <a:off x="228600" y="76200"/>
            <a:ext cx="8229600" cy="990600"/>
          </a:xfrm>
        </p:spPr>
        <p:txBody>
          <a:bodyPr anchorCtr="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l" fontAlgn="base">
              <a:spcAft>
                <a:spcPct val="0"/>
              </a:spcAft>
              <a:defRPr/>
            </a:pPr>
            <a:r>
              <a:rPr lang="en-US" sz="5400" b="1" kern="0" dirty="0" smtClean="0">
                <a:ln/>
                <a:solidFill>
                  <a:schemeClr val="accent3">
                    <a:lumMod val="20000"/>
                    <a:lumOff val="80000"/>
                  </a:schemeClr>
                </a:solidFill>
              </a:rPr>
              <a:t>The Glorious Revolution</a:t>
            </a:r>
            <a:endParaRPr lang="en-US" sz="5400" b="1" kern="0" dirty="0">
              <a:ln/>
              <a:solidFill>
                <a:schemeClr val="accent3">
                  <a:lumMod val="20000"/>
                  <a:lumOff val="80000"/>
                </a:schemeClr>
              </a:solidFill>
            </a:endParaRPr>
          </a:p>
        </p:txBody>
      </p:sp>
      <p:sp>
        <p:nvSpPr>
          <p:cNvPr id="34818" name="Rectangle 2"/>
          <p:cNvSpPr>
            <a:spLocks noGrp="1" noChangeArrowheads="1"/>
          </p:cNvSpPr>
          <p:nvPr>
            <p:ph type="subTitle" idx="1"/>
          </p:nvPr>
        </p:nvSpPr>
        <p:spPr>
          <a:xfrm>
            <a:off x="304800" y="1905000"/>
            <a:ext cx="5181600" cy="4648200"/>
          </a:xfrm>
        </p:spPr>
        <p:txBody>
          <a:bodyPr anchor="t">
            <a:normAutofit/>
          </a:bodyPr>
          <a:lstStyle/>
          <a:p>
            <a:pPr algn="l" eaLnBrk="1" hangingPunct="1">
              <a:lnSpc>
                <a:spcPct val="90000"/>
              </a:lnSpc>
              <a:defRPr/>
            </a:pPr>
            <a:r>
              <a:rPr lang="en-US" sz="4000" b="1" dirty="0" smtClean="0"/>
              <a:t>James II</a:t>
            </a:r>
          </a:p>
          <a:p>
            <a:pPr algn="l" eaLnBrk="1" hangingPunct="1">
              <a:lnSpc>
                <a:spcPct val="90000"/>
              </a:lnSpc>
              <a:defRPr/>
            </a:pPr>
            <a:r>
              <a:rPr lang="en-US" sz="3600" b="1" dirty="0"/>
              <a:t>	</a:t>
            </a:r>
            <a:r>
              <a:rPr lang="en-US" sz="3200" b="1" dirty="0" smtClean="0"/>
              <a:t>Unpopular “Papist”</a:t>
            </a:r>
          </a:p>
          <a:p>
            <a:pPr algn="l" eaLnBrk="1" hangingPunct="1">
              <a:lnSpc>
                <a:spcPct val="90000"/>
              </a:lnSpc>
              <a:defRPr/>
            </a:pPr>
            <a:endParaRPr lang="en-US" sz="2400" b="1" dirty="0"/>
          </a:p>
          <a:p>
            <a:pPr algn="l" eaLnBrk="1" hangingPunct="1">
              <a:lnSpc>
                <a:spcPct val="90000"/>
              </a:lnSpc>
              <a:defRPr/>
            </a:pPr>
            <a:r>
              <a:rPr lang="en-US" sz="3600" b="1" dirty="0" smtClean="0"/>
              <a:t>Run off by Parliament</a:t>
            </a:r>
          </a:p>
          <a:p>
            <a:pPr algn="l" eaLnBrk="1" hangingPunct="1">
              <a:lnSpc>
                <a:spcPct val="90000"/>
              </a:lnSpc>
              <a:defRPr/>
            </a:pPr>
            <a:endParaRPr lang="en-US" sz="2000" b="1" dirty="0"/>
          </a:p>
          <a:p>
            <a:pPr algn="l" eaLnBrk="1" hangingPunct="1">
              <a:lnSpc>
                <a:spcPct val="90000"/>
              </a:lnSpc>
              <a:defRPr/>
            </a:pPr>
            <a:r>
              <a:rPr lang="en-US" sz="3600" b="1" dirty="0" smtClean="0"/>
              <a:t>Throne VACANT</a:t>
            </a:r>
          </a:p>
          <a:p>
            <a:pPr algn="l" eaLnBrk="1" hangingPunct="1">
              <a:lnSpc>
                <a:spcPct val="90000"/>
              </a:lnSpc>
              <a:defRPr/>
            </a:pPr>
            <a:r>
              <a:rPr lang="en-US" sz="3600" b="1" dirty="0"/>
              <a:t>	</a:t>
            </a:r>
            <a:r>
              <a:rPr lang="en-US" sz="3600" b="1" dirty="0" smtClean="0"/>
              <a:t>No Bloodshed</a:t>
            </a:r>
          </a:p>
        </p:txBody>
      </p:sp>
      <p:pic>
        <p:nvPicPr>
          <p:cNvPr id="37892" name="Picture 4"/>
          <p:cNvPicPr>
            <a:picLocks noChangeAspect="1" noChangeArrowheads="1"/>
          </p:cNvPicPr>
          <p:nvPr/>
        </p:nvPicPr>
        <p:blipFill>
          <a:blip r:embed="rId5" cstate="print"/>
          <a:srcRect/>
          <a:stretch>
            <a:fillRect/>
          </a:stretch>
        </p:blipFill>
        <p:spPr bwMode="auto">
          <a:xfrm>
            <a:off x="5486400" y="1676400"/>
            <a:ext cx="3424237" cy="4648200"/>
          </a:xfrm>
          <a:prstGeom prst="rect">
            <a:avLst/>
          </a:prstGeom>
          <a:noFill/>
          <a:ln w="9525">
            <a:noFill/>
            <a:miter lim="800000"/>
            <a:headEnd/>
            <a:tailEnd/>
          </a:ln>
        </p:spPr>
      </p:pic>
      <p:sp>
        <p:nvSpPr>
          <p:cNvPr id="5" name="Rectangle 4"/>
          <p:cNvSpPr/>
          <p:nvPr/>
        </p:nvSpPr>
        <p:spPr>
          <a:xfrm>
            <a:off x="304800" y="990600"/>
            <a:ext cx="1524776" cy="646331"/>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3600" b="1" kern="0" spc="150" dirty="0" smtClean="0">
                <a:ln w="11430"/>
                <a:solidFill>
                  <a:srgbClr val="F8F8F8"/>
                </a:solidFill>
                <a:effectLst>
                  <a:outerShdw blurRad="25400" algn="tl" rotWithShape="0">
                    <a:srgbClr val="000000">
                      <a:alpha val="43000"/>
                    </a:srgbClr>
                  </a:outerShdw>
                </a:effectLst>
              </a:rPr>
              <a:t>(1688)</a:t>
            </a:r>
            <a:endParaRPr lang="en-US" sz="3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3819584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pic>
        <p:nvPicPr>
          <p:cNvPr id="3" name="Picture 4" descr="http://backgrounds.picaboo.com/download/b0/03/b032c0e8e30c4731970b9dcdd5736350/Parchment%204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27" t="1859"/>
          <a:stretch/>
        </p:blipFill>
        <p:spPr bwMode="auto">
          <a:xfrm>
            <a:off x="0" y="0"/>
            <a:ext cx="9143999"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subTitle" idx="1"/>
          </p:nvPr>
        </p:nvSpPr>
        <p:spPr>
          <a:xfrm>
            <a:off x="533400" y="228600"/>
            <a:ext cx="8153400" cy="6248400"/>
          </a:xfrm>
        </p:spPr>
        <p:txBody>
          <a:bodyPr>
            <a:normAutofit lnSpcReduction="10000"/>
          </a:bodyPr>
          <a:lstStyle/>
          <a:p>
            <a:pPr algn="ctr" eaLnBrk="1" hangingPunct="1">
              <a:defRPr/>
            </a:pPr>
            <a:r>
              <a:rPr lang="en-US" sz="8000" dirty="0" smtClean="0">
                <a:solidFill>
                  <a:schemeClr val="bg1">
                    <a:lumMod val="50000"/>
                  </a:schemeClr>
                </a:solidFill>
                <a:latin typeface="Engravers MT" pitchFamily="18" charset="0"/>
              </a:rPr>
              <a:t>WANTED</a:t>
            </a:r>
            <a:endParaRPr lang="en-US" sz="7100" dirty="0" smtClean="0">
              <a:solidFill>
                <a:schemeClr val="bg1">
                  <a:lumMod val="50000"/>
                </a:schemeClr>
              </a:solidFill>
              <a:latin typeface="Engravers MT" pitchFamily="18" charset="0"/>
            </a:endParaRPr>
          </a:p>
          <a:p>
            <a:pPr eaLnBrk="1" hangingPunct="1">
              <a:defRPr/>
            </a:pPr>
            <a:endParaRPr lang="en-US" dirty="0" smtClean="0">
              <a:solidFill>
                <a:schemeClr val="bg1">
                  <a:lumMod val="50000"/>
                </a:schemeClr>
              </a:solidFill>
            </a:endParaRPr>
          </a:p>
          <a:p>
            <a:pPr eaLnBrk="1" hangingPunct="1">
              <a:defRPr/>
            </a:pPr>
            <a:r>
              <a:rPr lang="en-US" sz="7200" b="1" dirty="0" smtClean="0">
                <a:solidFill>
                  <a:schemeClr val="bg1">
                    <a:lumMod val="50000"/>
                  </a:schemeClr>
                </a:solidFill>
                <a:latin typeface="Monotype Corsiva" pitchFamily="66" charset="0"/>
              </a:rPr>
              <a:t>A monarch who will sit down, shut up, and let Parliament take care of governing.</a:t>
            </a:r>
          </a:p>
        </p:txBody>
      </p:sp>
    </p:spTree>
    <p:extLst>
      <p:ext uri="{BB962C8B-B14F-4D97-AF65-F5344CB8AC3E}">
        <p14:creationId xmlns:p14="http://schemas.microsoft.com/office/powerpoint/2010/main" val="14232164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13" name="Rectangle 3"/>
          <p:cNvSpPr>
            <a:spLocks noGrp="1" noChangeArrowheads="1"/>
          </p:cNvSpPr>
          <p:nvPr>
            <p:ph type="ctrTitle"/>
          </p:nvPr>
        </p:nvSpPr>
        <p:spPr>
          <a:xfrm>
            <a:off x="152400" y="76200"/>
            <a:ext cx="8915400" cy="990600"/>
          </a:xfrm>
        </p:spPr>
        <p:txBody>
          <a:bodyPr anchorCtr="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l" fontAlgn="base">
              <a:spcAft>
                <a:spcPct val="0"/>
              </a:spcAft>
              <a:defRPr/>
            </a:pPr>
            <a:r>
              <a:rPr lang="en-US" sz="5400" b="1" kern="0" dirty="0" smtClean="0">
                <a:ln/>
                <a:solidFill>
                  <a:schemeClr val="accent3">
                    <a:lumMod val="20000"/>
                    <a:lumOff val="80000"/>
                  </a:schemeClr>
                </a:solidFill>
              </a:rPr>
              <a:t>The English Bill of Rights</a:t>
            </a:r>
            <a:endParaRPr lang="en-US" sz="5400" b="1" kern="0" dirty="0">
              <a:ln/>
              <a:solidFill>
                <a:schemeClr val="accent3">
                  <a:lumMod val="20000"/>
                  <a:lumOff val="80000"/>
                </a:schemeClr>
              </a:solidFill>
            </a:endParaRPr>
          </a:p>
        </p:txBody>
      </p:sp>
      <p:sp>
        <p:nvSpPr>
          <p:cNvPr id="15" name="TextBox 14"/>
          <p:cNvSpPr txBox="1"/>
          <p:nvPr/>
        </p:nvSpPr>
        <p:spPr>
          <a:xfrm>
            <a:off x="3429000" y="4724400"/>
            <a:ext cx="2819400"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solidFill>
                  <a:schemeClr val="accent3">
                    <a:lumMod val="20000"/>
                    <a:lumOff val="80000"/>
                  </a:schemeClr>
                </a:solidFill>
                <a:effectLst>
                  <a:glow rad="101600">
                    <a:schemeClr val="bg1">
                      <a:alpha val="60000"/>
                    </a:schemeClr>
                  </a:glow>
                  <a:outerShdw blurRad="80000" dist="40000" dir="5040000" algn="tl">
                    <a:srgbClr val="000000">
                      <a:alpha val="30000"/>
                    </a:srgbClr>
                  </a:outerShdw>
                </a:effectLst>
              </a:rPr>
              <a:t>William III </a:t>
            </a:r>
            <a:br>
              <a:rPr lang="en-US" sz="4000" b="1" dirty="0">
                <a:ln w="11430"/>
                <a:solidFill>
                  <a:schemeClr val="accent3">
                    <a:lumMod val="20000"/>
                    <a:lumOff val="80000"/>
                  </a:schemeClr>
                </a:solidFill>
                <a:effectLst>
                  <a:glow rad="101600">
                    <a:schemeClr val="bg1">
                      <a:alpha val="60000"/>
                    </a:schemeClr>
                  </a:glow>
                  <a:outerShdw blurRad="80000" dist="40000" dir="5040000" algn="tl">
                    <a:srgbClr val="000000">
                      <a:alpha val="30000"/>
                    </a:srgbClr>
                  </a:outerShdw>
                </a:effectLst>
              </a:rPr>
            </a:br>
            <a:r>
              <a:rPr lang="en-US" sz="3200" b="1" dirty="0">
                <a:ln w="11430"/>
                <a:solidFill>
                  <a:schemeClr val="accent3">
                    <a:lumMod val="20000"/>
                    <a:lumOff val="80000"/>
                  </a:schemeClr>
                </a:solidFill>
                <a:effectLst>
                  <a:glow rad="101600">
                    <a:schemeClr val="bg1">
                      <a:alpha val="60000"/>
                    </a:schemeClr>
                  </a:glow>
                  <a:outerShdw blurRad="80000" dist="40000" dir="5040000" algn="tl">
                    <a:srgbClr val="000000">
                      <a:alpha val="30000"/>
                    </a:srgbClr>
                  </a:outerShdw>
                </a:effectLst>
              </a:rPr>
              <a:t>(of Orange)</a:t>
            </a:r>
          </a:p>
        </p:txBody>
      </p:sp>
      <p:sp>
        <p:nvSpPr>
          <p:cNvPr id="16" name="TextBox 15"/>
          <p:cNvSpPr txBox="1"/>
          <p:nvPr/>
        </p:nvSpPr>
        <p:spPr>
          <a:xfrm>
            <a:off x="6553200" y="4724400"/>
            <a:ext cx="2362200"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solidFill>
                  <a:schemeClr val="accent3">
                    <a:lumMod val="20000"/>
                    <a:lumOff val="80000"/>
                  </a:schemeClr>
                </a:solidFill>
                <a:effectLst>
                  <a:glow rad="101600">
                    <a:schemeClr val="bg1">
                      <a:alpha val="60000"/>
                    </a:schemeClr>
                  </a:glow>
                  <a:outerShdw blurRad="80000" dist="40000" dir="5040000" algn="tl">
                    <a:srgbClr val="000000">
                      <a:alpha val="30000"/>
                    </a:srgbClr>
                  </a:outerShdw>
                </a:effectLst>
              </a:rPr>
              <a:t>Mary II </a:t>
            </a:r>
            <a:r>
              <a:rPr lang="en-US" sz="3200" b="1" dirty="0" smtClean="0">
                <a:ln w="11430"/>
                <a:solidFill>
                  <a:schemeClr val="accent3">
                    <a:lumMod val="20000"/>
                    <a:lumOff val="80000"/>
                  </a:schemeClr>
                </a:solidFill>
                <a:effectLst>
                  <a:glow rad="101600">
                    <a:schemeClr val="bg1">
                      <a:alpha val="60000"/>
                    </a:schemeClr>
                  </a:glow>
                  <a:outerShdw blurRad="80000" dist="40000" dir="5040000" algn="tl">
                    <a:srgbClr val="000000">
                      <a:alpha val="30000"/>
                    </a:srgbClr>
                  </a:outerShdw>
                </a:effectLst>
              </a:rPr>
              <a:t/>
            </a:r>
            <a:br>
              <a:rPr lang="en-US" sz="3200" b="1" dirty="0" smtClean="0">
                <a:ln w="11430"/>
                <a:solidFill>
                  <a:schemeClr val="accent3">
                    <a:lumMod val="20000"/>
                    <a:lumOff val="80000"/>
                  </a:schemeClr>
                </a:solidFill>
                <a:effectLst>
                  <a:glow rad="101600">
                    <a:schemeClr val="bg1">
                      <a:alpha val="60000"/>
                    </a:schemeClr>
                  </a:glow>
                  <a:outerShdw blurRad="80000" dist="40000" dir="5040000" algn="tl">
                    <a:srgbClr val="000000">
                      <a:alpha val="30000"/>
                    </a:srgbClr>
                  </a:outerShdw>
                </a:effectLst>
              </a:rPr>
            </a:br>
            <a:r>
              <a:rPr lang="en-US" sz="3200" b="1" dirty="0" smtClean="0">
                <a:ln w="11430"/>
                <a:solidFill>
                  <a:schemeClr val="accent3">
                    <a:lumMod val="20000"/>
                    <a:lumOff val="80000"/>
                  </a:schemeClr>
                </a:solidFill>
                <a:effectLst>
                  <a:glow rad="101600">
                    <a:schemeClr val="bg1">
                      <a:alpha val="60000"/>
                    </a:schemeClr>
                  </a:glow>
                  <a:outerShdw blurRad="80000" dist="40000" dir="5040000" algn="tl">
                    <a:srgbClr val="000000">
                      <a:alpha val="30000"/>
                    </a:srgbClr>
                  </a:outerShdw>
                </a:effectLst>
              </a:rPr>
              <a:t>(Stuart)</a:t>
            </a:r>
            <a:endParaRPr lang="en-US" sz="3200" b="1" dirty="0">
              <a:ln w="11430"/>
              <a:solidFill>
                <a:schemeClr val="accent3">
                  <a:lumMod val="20000"/>
                  <a:lumOff val="80000"/>
                </a:schemeClr>
              </a:solidFill>
              <a:effectLst>
                <a:glow rad="101600">
                  <a:schemeClr val="bg1">
                    <a:alpha val="60000"/>
                  </a:schemeClr>
                </a:glow>
                <a:outerShdw blurRad="80000" dist="40000" dir="5040000" algn="tl">
                  <a:srgbClr val="000000">
                    <a:alpha val="30000"/>
                  </a:srgbClr>
                </a:outerShdw>
              </a:effectLst>
            </a:endParaRPr>
          </a:p>
        </p:txBody>
      </p:sp>
      <p:pic>
        <p:nvPicPr>
          <p:cNvPr id="11266" name="Picture 2" descr="File:English Bill of Rights of 168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64" t="1254" r="4138" b="1926"/>
          <a:stretch/>
        </p:blipFill>
        <p:spPr bwMode="auto">
          <a:xfrm>
            <a:off x="304800" y="1157144"/>
            <a:ext cx="2549074" cy="53497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268" name="Picture 4" descr="http://knoji.com/images/user/Untitled-Stitched-01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157144"/>
            <a:ext cx="5410199" cy="348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591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13" name="Rectangle 3"/>
          <p:cNvSpPr>
            <a:spLocks noGrp="1" noChangeArrowheads="1"/>
          </p:cNvSpPr>
          <p:nvPr>
            <p:ph type="ctrTitle"/>
          </p:nvPr>
        </p:nvSpPr>
        <p:spPr>
          <a:xfrm>
            <a:off x="152400" y="76200"/>
            <a:ext cx="8915400" cy="990600"/>
          </a:xfrm>
        </p:spPr>
        <p:txBody>
          <a:bodyPr anchorCtr="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l" fontAlgn="base">
              <a:spcAft>
                <a:spcPct val="0"/>
              </a:spcAft>
              <a:defRPr/>
            </a:pPr>
            <a:r>
              <a:rPr lang="en-US" sz="5400" b="1" kern="0" dirty="0" smtClean="0">
                <a:ln/>
                <a:solidFill>
                  <a:schemeClr val="accent3">
                    <a:lumMod val="20000"/>
                    <a:lumOff val="80000"/>
                  </a:schemeClr>
                </a:solidFill>
              </a:rPr>
              <a:t>The English Bill of Rights</a:t>
            </a:r>
            <a:endParaRPr lang="en-US" sz="5400" b="1" kern="0" dirty="0">
              <a:ln/>
              <a:solidFill>
                <a:schemeClr val="accent3">
                  <a:lumMod val="20000"/>
                  <a:lumOff val="80000"/>
                </a:schemeClr>
              </a:solidFill>
            </a:endParaRPr>
          </a:p>
        </p:txBody>
      </p:sp>
      <p:pic>
        <p:nvPicPr>
          <p:cNvPr id="11266" name="Picture 2" descr="File:English Bill of Rights of 168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64" t="1254" r="4138" b="1926"/>
          <a:stretch/>
        </p:blipFill>
        <p:spPr bwMode="auto">
          <a:xfrm>
            <a:off x="304800" y="1157144"/>
            <a:ext cx="2549074" cy="53497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3874" y="1295400"/>
            <a:ext cx="5756726" cy="3585597"/>
          </a:xfrm>
          <a:prstGeom prst="rect">
            <a:avLst/>
          </a:prstGeom>
          <a:noFill/>
        </p:spPr>
        <p:txBody>
          <a:bodyPr wrap="square" rtlCol="0">
            <a:spAutoFit/>
          </a:bodyPr>
          <a:lstStyle/>
          <a:p>
            <a:r>
              <a:rPr lang="en-US" sz="3600" b="1" dirty="0" smtClean="0"/>
              <a:t>Parliamentary Supremacy</a:t>
            </a:r>
          </a:p>
          <a:p>
            <a:endParaRPr lang="en-US" dirty="0" smtClean="0"/>
          </a:p>
          <a:p>
            <a:pPr marL="285750" indent="-285750">
              <a:spcAft>
                <a:spcPts val="1800"/>
              </a:spcAft>
              <a:buFont typeface="Arial" pitchFamily="34" charset="0"/>
              <a:buChar char="•"/>
            </a:pPr>
            <a:r>
              <a:rPr lang="en-US" sz="3200" b="1" dirty="0" smtClean="0"/>
              <a:t>Executive Power Limited</a:t>
            </a:r>
          </a:p>
          <a:p>
            <a:pPr marL="285750" indent="-285750">
              <a:spcAft>
                <a:spcPts val="1800"/>
              </a:spcAft>
              <a:buFont typeface="Arial" pitchFamily="34" charset="0"/>
              <a:buChar char="•"/>
            </a:pPr>
            <a:r>
              <a:rPr lang="en-US" sz="3200" b="1" dirty="0" smtClean="0"/>
              <a:t>Free and Frequent Elections</a:t>
            </a:r>
          </a:p>
          <a:p>
            <a:pPr marL="285750" indent="-285750">
              <a:spcAft>
                <a:spcPts val="1800"/>
              </a:spcAft>
              <a:buFont typeface="Arial" pitchFamily="34" charset="0"/>
              <a:buChar char="•"/>
            </a:pPr>
            <a:r>
              <a:rPr lang="en-US" sz="3200" b="1" dirty="0" smtClean="0"/>
              <a:t>Taxation by Consent</a:t>
            </a:r>
          </a:p>
          <a:p>
            <a:pPr marL="285750" indent="-285750">
              <a:spcAft>
                <a:spcPts val="1800"/>
              </a:spcAft>
              <a:buFont typeface="Arial" pitchFamily="34" charset="0"/>
              <a:buChar char="•"/>
            </a:pPr>
            <a:r>
              <a:rPr lang="en-US" sz="3200" b="1" strike="sngStrike" dirty="0" smtClean="0"/>
              <a:t>Catholic Monarch</a:t>
            </a:r>
            <a:endParaRPr lang="en-US" sz="3200" b="1" strike="sngStrike" dirty="0"/>
          </a:p>
        </p:txBody>
      </p:sp>
    </p:spTree>
    <p:extLst>
      <p:ext uri="{BB962C8B-B14F-4D97-AF65-F5344CB8AC3E}">
        <p14:creationId xmlns:p14="http://schemas.microsoft.com/office/powerpoint/2010/main" val="1330484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13" name="Rectangle 3"/>
          <p:cNvSpPr>
            <a:spLocks noGrp="1" noChangeArrowheads="1"/>
          </p:cNvSpPr>
          <p:nvPr>
            <p:ph type="ctrTitle"/>
          </p:nvPr>
        </p:nvSpPr>
        <p:spPr>
          <a:xfrm>
            <a:off x="152400" y="76200"/>
            <a:ext cx="8915400" cy="990600"/>
          </a:xfrm>
        </p:spPr>
        <p:txBody>
          <a:bodyPr anchorCtr="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l" fontAlgn="base">
              <a:spcAft>
                <a:spcPct val="0"/>
              </a:spcAft>
              <a:defRPr/>
            </a:pPr>
            <a:r>
              <a:rPr lang="en-US" sz="5400" b="1" kern="0" dirty="0" smtClean="0">
                <a:ln/>
                <a:solidFill>
                  <a:schemeClr val="accent3">
                    <a:lumMod val="20000"/>
                    <a:lumOff val="80000"/>
                  </a:schemeClr>
                </a:solidFill>
              </a:rPr>
              <a:t>The English Bill of Rights</a:t>
            </a:r>
            <a:endParaRPr lang="en-US" sz="5400" b="1" kern="0" dirty="0">
              <a:ln/>
              <a:solidFill>
                <a:schemeClr val="accent3">
                  <a:lumMod val="20000"/>
                  <a:lumOff val="80000"/>
                </a:schemeClr>
              </a:solidFill>
            </a:endParaRPr>
          </a:p>
        </p:txBody>
      </p:sp>
      <p:pic>
        <p:nvPicPr>
          <p:cNvPr id="11266" name="Picture 2" descr="File:English Bill of Rights of 168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64" t="1254" r="4138" b="1926"/>
          <a:stretch/>
        </p:blipFill>
        <p:spPr bwMode="auto">
          <a:xfrm>
            <a:off x="304800" y="1157144"/>
            <a:ext cx="2549074" cy="53497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3874" y="1295400"/>
            <a:ext cx="6290126" cy="4616648"/>
          </a:xfrm>
          <a:prstGeom prst="rect">
            <a:avLst/>
          </a:prstGeom>
          <a:noFill/>
        </p:spPr>
        <p:txBody>
          <a:bodyPr wrap="square" rtlCol="0">
            <a:spAutoFit/>
          </a:bodyPr>
          <a:lstStyle/>
          <a:p>
            <a:r>
              <a:rPr lang="en-US" sz="3600" b="1" dirty="0" smtClean="0"/>
              <a:t>Declaration of Rights</a:t>
            </a:r>
          </a:p>
          <a:p>
            <a:endParaRPr lang="en-US" dirty="0" smtClean="0"/>
          </a:p>
          <a:p>
            <a:pPr marL="285750" indent="-285750">
              <a:spcAft>
                <a:spcPts val="1800"/>
              </a:spcAft>
              <a:buFont typeface="Arial" pitchFamily="34" charset="0"/>
              <a:buChar char="•"/>
            </a:pPr>
            <a:r>
              <a:rPr lang="en-US" sz="3200" b="1" dirty="0" smtClean="0"/>
              <a:t>Freedom of Speech </a:t>
            </a:r>
            <a:r>
              <a:rPr lang="en-US" sz="3200" b="1" dirty="0" smtClean="0">
                <a:solidFill>
                  <a:schemeClr val="accent3">
                    <a:lumMod val="20000"/>
                    <a:lumOff val="80000"/>
                  </a:schemeClr>
                </a:solidFill>
              </a:rPr>
              <a:t>(1)</a:t>
            </a:r>
            <a:endParaRPr lang="en-US" sz="3200" b="1" strike="sngStrike" dirty="0" smtClean="0">
              <a:solidFill>
                <a:schemeClr val="accent3">
                  <a:lumMod val="20000"/>
                  <a:lumOff val="80000"/>
                </a:schemeClr>
              </a:solidFill>
            </a:endParaRPr>
          </a:p>
          <a:p>
            <a:pPr marL="285750" indent="-285750">
              <a:spcAft>
                <a:spcPts val="1800"/>
              </a:spcAft>
              <a:buFont typeface="Arial" pitchFamily="34" charset="0"/>
              <a:buChar char="•"/>
            </a:pPr>
            <a:r>
              <a:rPr lang="en-US" sz="3200" b="1" dirty="0" smtClean="0"/>
              <a:t>Right to Petition </a:t>
            </a:r>
            <a:r>
              <a:rPr lang="en-US" sz="3200" b="1" dirty="0" smtClean="0">
                <a:solidFill>
                  <a:schemeClr val="accent3">
                    <a:lumMod val="20000"/>
                    <a:lumOff val="80000"/>
                  </a:schemeClr>
                </a:solidFill>
              </a:rPr>
              <a:t>(1)</a:t>
            </a:r>
          </a:p>
          <a:p>
            <a:pPr marL="285750" indent="-285750">
              <a:spcAft>
                <a:spcPts val="1800"/>
              </a:spcAft>
              <a:buFont typeface="Arial" pitchFamily="34" charset="0"/>
              <a:buChar char="•"/>
            </a:pPr>
            <a:r>
              <a:rPr lang="en-US" sz="3200" b="1" dirty="0" smtClean="0"/>
              <a:t>Arms for Defense </a:t>
            </a:r>
            <a:r>
              <a:rPr lang="en-US" sz="3200" b="1" dirty="0" smtClean="0">
                <a:solidFill>
                  <a:schemeClr val="accent3">
                    <a:lumMod val="20000"/>
                    <a:lumOff val="80000"/>
                  </a:schemeClr>
                </a:solidFill>
              </a:rPr>
              <a:t>(2)</a:t>
            </a:r>
            <a:r>
              <a:rPr lang="en-US" sz="3200" b="1" dirty="0"/>
              <a:t/>
            </a:r>
            <a:br>
              <a:rPr lang="en-US" sz="3200" b="1" dirty="0"/>
            </a:br>
            <a:r>
              <a:rPr lang="en-US" sz="2400" b="1" i="1" dirty="0" smtClean="0"/>
              <a:t>(for Protestants, at least!)</a:t>
            </a:r>
          </a:p>
          <a:p>
            <a:pPr marL="285750" indent="-285750">
              <a:spcAft>
                <a:spcPts val="1800"/>
              </a:spcAft>
              <a:buFont typeface="Arial" pitchFamily="34" charset="0"/>
              <a:buChar char="•"/>
            </a:pPr>
            <a:r>
              <a:rPr lang="en-US" sz="3000" b="1" strike="sngStrike" dirty="0" smtClean="0"/>
              <a:t>Cruel &amp; U</a:t>
            </a:r>
            <a:r>
              <a:rPr lang="en-US" sz="2800" b="1" strike="sngStrike" dirty="0" smtClean="0"/>
              <a:t>nusual</a:t>
            </a:r>
            <a:r>
              <a:rPr lang="en-US" sz="3000" b="1" strike="sngStrike" dirty="0" smtClean="0"/>
              <a:t> Punishments</a:t>
            </a:r>
            <a:r>
              <a:rPr lang="en-US" sz="3000" b="1" dirty="0" smtClean="0"/>
              <a:t> </a:t>
            </a:r>
            <a:r>
              <a:rPr lang="en-US" sz="3000" b="1" dirty="0" smtClean="0">
                <a:solidFill>
                  <a:schemeClr val="accent3">
                    <a:lumMod val="20000"/>
                    <a:lumOff val="80000"/>
                  </a:schemeClr>
                </a:solidFill>
              </a:rPr>
              <a:t>(8)</a:t>
            </a:r>
            <a:endParaRPr lang="en-US" sz="3000" b="1" strike="sngStrike" dirty="0" smtClean="0">
              <a:solidFill>
                <a:schemeClr val="accent3">
                  <a:lumMod val="20000"/>
                  <a:lumOff val="80000"/>
                </a:schemeClr>
              </a:solidFill>
            </a:endParaRPr>
          </a:p>
          <a:p>
            <a:pPr marL="285750" indent="-285750">
              <a:spcAft>
                <a:spcPts val="1800"/>
              </a:spcAft>
              <a:buFont typeface="Arial" pitchFamily="34" charset="0"/>
              <a:buChar char="•"/>
            </a:pPr>
            <a:r>
              <a:rPr lang="en-US" sz="3000" b="1" strike="sngStrike" dirty="0" smtClean="0"/>
              <a:t>Standing Armies in Peacetime</a:t>
            </a:r>
            <a:r>
              <a:rPr lang="en-US" sz="3000" b="1" dirty="0" smtClean="0"/>
              <a:t> </a:t>
            </a:r>
            <a:r>
              <a:rPr lang="en-US" sz="3000" b="1" dirty="0" smtClean="0">
                <a:solidFill>
                  <a:schemeClr val="accent3">
                    <a:lumMod val="20000"/>
                    <a:lumOff val="80000"/>
                  </a:schemeClr>
                </a:solidFill>
              </a:rPr>
              <a:t>(3)</a:t>
            </a:r>
            <a:endParaRPr lang="en-US" sz="3000" b="1" strike="sngStrike" dirty="0" smtClean="0">
              <a:solidFill>
                <a:schemeClr val="accent3">
                  <a:lumMod val="20000"/>
                  <a:lumOff val="80000"/>
                </a:schemeClr>
              </a:solidFill>
            </a:endParaRPr>
          </a:p>
        </p:txBody>
      </p:sp>
    </p:spTree>
    <p:extLst>
      <p:ext uri="{BB962C8B-B14F-4D97-AF65-F5344CB8AC3E}">
        <p14:creationId xmlns:p14="http://schemas.microsoft.com/office/powerpoint/2010/main" val="34487378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4800600" cy="4267200"/>
          </a:xfrm>
        </p:spPr>
        <p:txBody>
          <a:bodyPr anchor="t">
            <a:normAutofit/>
          </a:bodyPr>
          <a:lstStyle/>
          <a:p>
            <a:pPr marL="18288" indent="0">
              <a:spcAft>
                <a:spcPts val="1200"/>
              </a:spcAft>
              <a:buNone/>
            </a:pPr>
            <a:r>
              <a:rPr lang="en-US" sz="4800" b="1" dirty="0">
                <a:solidFill>
                  <a:schemeClr val="accent3">
                    <a:lumMod val="20000"/>
                    <a:lumOff val="80000"/>
                  </a:schemeClr>
                </a:solidFill>
              </a:rPr>
              <a:t>Natural Rights</a:t>
            </a:r>
          </a:p>
          <a:p>
            <a:pPr marL="1087438" lvl="2" indent="-434975">
              <a:spcBef>
                <a:spcPts val="1800"/>
              </a:spcBef>
              <a:spcAft>
                <a:spcPts val="1800"/>
              </a:spcAft>
            </a:pPr>
            <a:r>
              <a:rPr lang="en-US" sz="4000" b="1" dirty="0" smtClean="0">
                <a:solidFill>
                  <a:schemeClr val="accent3">
                    <a:lumMod val="20000"/>
                    <a:lumOff val="80000"/>
                  </a:schemeClr>
                </a:solidFill>
              </a:rPr>
              <a:t>Life</a:t>
            </a:r>
            <a:endParaRPr lang="en-US" sz="4000" b="1" dirty="0">
              <a:solidFill>
                <a:schemeClr val="accent3">
                  <a:lumMod val="20000"/>
                  <a:lumOff val="80000"/>
                </a:schemeClr>
              </a:solidFill>
            </a:endParaRPr>
          </a:p>
          <a:p>
            <a:pPr marL="1087438" lvl="2" indent="-434975">
              <a:spcBef>
                <a:spcPts val="1800"/>
              </a:spcBef>
              <a:spcAft>
                <a:spcPts val="1800"/>
              </a:spcAft>
            </a:pPr>
            <a:r>
              <a:rPr lang="en-US" sz="4000" b="1" dirty="0">
                <a:solidFill>
                  <a:schemeClr val="accent3">
                    <a:lumMod val="20000"/>
                    <a:lumOff val="80000"/>
                  </a:schemeClr>
                </a:solidFill>
              </a:rPr>
              <a:t>Liberty</a:t>
            </a:r>
          </a:p>
          <a:p>
            <a:pPr marL="1087438" lvl="2" indent="-434975">
              <a:spcBef>
                <a:spcPts val="1800"/>
              </a:spcBef>
              <a:spcAft>
                <a:spcPts val="1800"/>
              </a:spcAft>
            </a:pPr>
            <a:r>
              <a:rPr lang="en-US" sz="4000" b="1" dirty="0" smtClean="0">
                <a:solidFill>
                  <a:schemeClr val="accent3">
                    <a:lumMod val="20000"/>
                    <a:lumOff val="80000"/>
                  </a:schemeClr>
                </a:solidFill>
              </a:rPr>
              <a:t>Property</a:t>
            </a:r>
            <a:endParaRPr lang="en-US" sz="4000" b="1" i="1" dirty="0" smtClean="0">
              <a:solidFill>
                <a:schemeClr val="accent3">
                  <a:lumMod val="20000"/>
                  <a:lumOff val="80000"/>
                </a:schemeClr>
              </a:solidFill>
            </a:endParaRPr>
          </a:p>
        </p:txBody>
      </p:sp>
      <p:sp>
        <p:nvSpPr>
          <p:cNvPr id="2" name="Title 1"/>
          <p:cNvSpPr>
            <a:spLocks noGrp="1"/>
          </p:cNvSpPr>
          <p:nvPr>
            <p:ph type="title"/>
          </p:nvPr>
        </p:nvSpPr>
        <p:spPr>
          <a:xfrm>
            <a:off x="304800" y="533400"/>
            <a:ext cx="5334000" cy="12192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600" b="1" kern="0" dirty="0" smtClean="0">
                <a:ln w="11430"/>
                <a:solidFill>
                  <a:schemeClr val="accent3">
                    <a:lumMod val="20000"/>
                    <a:lumOff val="80000"/>
                  </a:schemeClr>
                </a:solidFill>
                <a:effectLst>
                  <a:outerShdw blurRad="50800" dist="39000" dir="5460000" algn="tl">
                    <a:srgbClr val="000000">
                      <a:alpha val="38000"/>
                    </a:srgbClr>
                  </a:outerShdw>
                </a:effectLst>
              </a:rPr>
              <a:t>John Locke</a:t>
            </a:r>
            <a:endParaRPr lang="en-US" sz="6600" b="1" kern="0" dirty="0">
              <a:ln w="11430"/>
              <a:solidFill>
                <a:schemeClr val="accent3">
                  <a:lumMod val="20000"/>
                  <a:lumOff val="80000"/>
                </a:schemeClr>
              </a:solidFill>
              <a:effectLst>
                <a:outerShdw blurRad="50800" dist="39000" dir="5460000" algn="tl">
                  <a:srgbClr val="000000">
                    <a:alpha val="38000"/>
                  </a:srgbClr>
                </a:outerShdw>
              </a:effectLst>
            </a:endParaRPr>
          </a:p>
        </p:txBody>
      </p:sp>
      <p:pic>
        <p:nvPicPr>
          <p:cNvPr id="56322" name="Picture 2"/>
          <p:cNvPicPr>
            <a:picLocks noChangeAspect="1" noChangeArrowheads="1"/>
          </p:cNvPicPr>
          <p:nvPr/>
        </p:nvPicPr>
        <p:blipFill>
          <a:blip r:embed="rId5" cstate="print"/>
          <a:srcRect/>
          <a:stretch>
            <a:fillRect/>
          </a:stretch>
        </p:blipFill>
        <p:spPr bwMode="auto">
          <a:xfrm>
            <a:off x="5562600" y="228600"/>
            <a:ext cx="3323986" cy="4328408"/>
          </a:xfrm>
          <a:prstGeom prst="rect">
            <a:avLst/>
          </a:prstGeom>
          <a:noFill/>
          <a:ln w="9525">
            <a:noFill/>
            <a:miter lim="800000"/>
            <a:headEnd/>
            <a:tailEnd/>
          </a:ln>
        </p:spPr>
      </p:pic>
      <p:pic>
        <p:nvPicPr>
          <p:cNvPr id="10" name="Picture 2" descr="creation_of_adam">
            <a:hlinkClick r:id="rId6" action="ppaction://hlinksldjump"/>
          </p:cNvPr>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200000"/>
                    </a14:imgEffect>
                  </a14:imgLayer>
                </a14:imgProps>
              </a:ext>
            </a:extLst>
          </a:blip>
          <a:srcRect/>
          <a:stretch>
            <a:fillRect/>
          </a:stretch>
        </p:blipFill>
        <p:spPr bwMode="auto">
          <a:xfrm>
            <a:off x="5562600" y="4800600"/>
            <a:ext cx="3321358" cy="1893636"/>
          </a:xfrm>
          <a:prstGeom prst="rect">
            <a:avLst/>
          </a:prstGeom>
          <a:noFill/>
          <a:ln w="9525">
            <a:noFill/>
            <a:miter lim="800000"/>
            <a:headEnd/>
            <a:tailEnd/>
          </a:ln>
          <a:effectLst>
            <a:glow rad="139700">
              <a:schemeClr val="accent3">
                <a:satMod val="175000"/>
                <a:alpha val="40000"/>
              </a:schemeClr>
            </a:glow>
          </a:effectLst>
        </p:spPr>
      </p:pic>
      <p:sp>
        <p:nvSpPr>
          <p:cNvPr id="4" name="TextBox 3">
            <a:hlinkClick r:id="rId6" action="ppaction://hlinksldjump"/>
          </p:cNvPr>
          <p:cNvSpPr txBox="1"/>
          <p:nvPr/>
        </p:nvSpPr>
        <p:spPr>
          <a:xfrm>
            <a:off x="5562600" y="5373469"/>
            <a:ext cx="3323986" cy="646331"/>
          </a:xfrm>
          <a:prstGeom prst="rect">
            <a:avLst/>
          </a:prstGeom>
          <a:noFill/>
        </p:spPr>
        <p:txBody>
          <a:bodyPr wrap="square" rtlCol="0">
            <a:spAutoFit/>
          </a:bodyPr>
          <a:lstStyle/>
          <a:p>
            <a:pPr algn="ctr"/>
            <a:r>
              <a:rPr lang="en-US" sz="3600" b="1" dirty="0" smtClean="0">
                <a:solidFill>
                  <a:srgbClr val="000000"/>
                </a:solidFill>
                <a:effectLst>
                  <a:glow rad="101600">
                    <a:schemeClr val="tx1">
                      <a:alpha val="60000"/>
                    </a:schemeClr>
                  </a:glow>
                </a:effectLst>
              </a:rPr>
              <a:t>GOD-GIVEN</a:t>
            </a:r>
            <a:endParaRPr lang="en-US" sz="3600" b="1" dirty="0">
              <a:solidFill>
                <a:srgbClr val="000000"/>
              </a:solidFill>
              <a:effectLst>
                <a:glow rad="101600">
                  <a:schemeClr val="tx1">
                    <a:alpha val="60000"/>
                  </a:schemeClr>
                </a:glow>
              </a:effectLst>
            </a:endParaRPr>
          </a:p>
        </p:txBody>
      </p:sp>
    </p:spTree>
    <p:extLst>
      <p:ext uri="{BB962C8B-B14F-4D97-AF65-F5344CB8AC3E}">
        <p14:creationId xmlns:p14="http://schemas.microsoft.com/office/powerpoint/2010/main" val="15523571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62000">
              <a:schemeClr val="tx1">
                <a:lumMod val="85000"/>
                <a:lumOff val="15000"/>
              </a:schemeClr>
            </a:gs>
            <a:gs pos="100000">
              <a:schemeClr val="tx1">
                <a:lumMod val="65000"/>
                <a:lumOff val="35000"/>
              </a:schemeClr>
            </a:gs>
          </a:gsLst>
          <a:lin ang="2700000" scaled="1"/>
        </a:gradFill>
        <a:effectLst/>
      </p:bgPr>
    </p:bg>
    <p:spTree>
      <p:nvGrpSpPr>
        <p:cNvPr id="1" name=""/>
        <p:cNvGrpSpPr/>
        <p:nvPr/>
      </p:nvGrpSpPr>
      <p:grpSpPr>
        <a:xfrm>
          <a:off x="0" y="0"/>
          <a:ext cx="0" cy="0"/>
          <a:chOff x="0" y="0"/>
          <a:chExt cx="0" cy="0"/>
        </a:xfrm>
      </p:grpSpPr>
      <p:pic>
        <p:nvPicPr>
          <p:cNvPr id="10" name="Picture 2" descr="https://upload.wikimedia.org/wikipedia/commons/d/d1/JohnLocke.png"/>
          <p:cNvPicPr>
            <a:picLocks noChangeAspect="1" noChangeArrowheads="1"/>
          </p:cNvPicPr>
          <p:nvPr/>
        </p:nvPicPr>
        <p:blipFill rotWithShape="1">
          <a:blip r:embed="rId4">
            <a:extLst>
              <a:ext uri="{28A0092B-C50C-407E-A947-70E740481C1C}">
                <a14:useLocalDpi xmlns:a14="http://schemas.microsoft.com/office/drawing/2010/main" val="0"/>
              </a:ext>
            </a:extLst>
          </a:blip>
          <a:srcRect t="1019" r="12697" b="25590"/>
          <a:stretch/>
        </p:blipFill>
        <p:spPr bwMode="auto">
          <a:xfrm>
            <a:off x="2819401" y="0"/>
            <a:ext cx="6324600"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 name="Rectangle 13"/>
          <p:cNvSpPr/>
          <p:nvPr/>
        </p:nvSpPr>
        <p:spPr>
          <a:xfrm rot="462449">
            <a:off x="1748049" y="3345758"/>
            <a:ext cx="2819399" cy="4579042"/>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descr="https://mail-attachment.googleusercontent.com/attachment/u/0/?ui=2&amp;ik=de1f2a8af3&amp;view=att&amp;th=13b62ed7984180d5&amp;attid=0.1&amp;disp=inline&amp;realattid=f_haa6mefv0&amp;safe=1&amp;zw&amp;saduie=AG9B_P8368CIZtOSzis1qbzK8j1T&amp;sadet=1356234757979&amp;sads=Krutc3rgyAo_n8y51lpf1d5Ui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 name="AutoShape 4" descr="https://mail-attachment.googleusercontent.com/attachment/u/0/?ui=2&amp;ik=de1f2a8af3&amp;view=att&amp;th=13b62ed7984180d5&amp;attid=0.1&amp;disp=inline&amp;realattid=f_haa6mefv0&amp;safe=1&amp;zw&amp;saduie=AG9B_P8368CIZtOSzis1qbzK8j1T&amp;sadet=1356234757979&amp;sads=Krutc3rgyAo_n8y51lpf1d5Ui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Title 1"/>
          <p:cNvSpPr txBox="1">
            <a:spLocks/>
          </p:cNvSpPr>
          <p:nvPr/>
        </p:nvSpPr>
        <p:spPr>
          <a:xfrm>
            <a:off x="0" y="1"/>
            <a:ext cx="5334000" cy="2590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smtClean="0">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USHC 1.2</a:t>
            </a:r>
            <a:endParaRPr lang="en-US" b="1" dirty="0">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278344" y="2057400"/>
            <a:ext cx="4750856" cy="4319516"/>
          </a:xfrm>
          <a:prstGeom prst="rect">
            <a:avLst/>
          </a:prstGeom>
          <a:noFill/>
          <a:ln>
            <a:noFill/>
          </a:ln>
          <a:effectLst>
            <a:softEdge rad="31750"/>
          </a:effectLst>
        </p:spPr>
        <p:txBody>
          <a:bodyPr vert="horz" lIns="100584" tIns="45720" anchor="t">
            <a:normAutofit fontScale="92500"/>
          </a:bodyPr>
          <a:lstStyle>
            <a:lvl1pPr marL="0" indent="0" algn="l" rtl="0" eaLnBrk="1" latinLnBrk="0" hangingPunct="1">
              <a:spcBef>
                <a:spcPts val="0"/>
              </a:spcBef>
              <a:buClr>
                <a:schemeClr val="accent2">
                  <a:lumMod val="75000"/>
                </a:schemeClr>
              </a:buClr>
              <a:buSzPct val="85000"/>
              <a:buFont typeface="Wingdings 2" pitchFamily="18" charset="2"/>
              <a:buNone/>
              <a:defRPr kumimoji="1" sz="2000" kern="1200">
                <a:solidFill>
                  <a:schemeClr val="tx1"/>
                </a:solidFill>
                <a:latin typeface="+mn-lt"/>
                <a:ea typeface="+mn-ea"/>
                <a:cs typeface="+mn-cs"/>
              </a:defRPr>
            </a:lvl1pPr>
            <a:lvl2pPr marL="457200" indent="0" algn="ctr" rtl="0" eaLnBrk="1" latinLnBrk="0" hangingPunct="1">
              <a:spcBef>
                <a:spcPct val="20000"/>
              </a:spcBef>
              <a:buClr>
                <a:schemeClr val="accent2">
                  <a:lumMod val="60000"/>
                  <a:lumOff val="40000"/>
                </a:schemeClr>
              </a:buClr>
              <a:buSzPct val="80000"/>
              <a:buFont typeface="Wingdings" pitchFamily="2" charset="2"/>
              <a:buNone/>
              <a:defRPr kumimoji="1" sz="2600" kern="1200">
                <a:solidFill>
                  <a:schemeClr val="tx1"/>
                </a:solidFill>
                <a:latin typeface="+mn-lt"/>
                <a:ea typeface="+mn-ea"/>
                <a:cs typeface="+mn-cs"/>
              </a:defRPr>
            </a:lvl2pPr>
            <a:lvl3pPr marL="914400" indent="0" algn="ctr" rtl="0" eaLnBrk="1" latinLnBrk="0" hangingPunct="1">
              <a:spcBef>
                <a:spcPct val="20000"/>
              </a:spcBef>
              <a:buClr>
                <a:schemeClr val="accent2">
                  <a:lumMod val="40000"/>
                  <a:lumOff val="60000"/>
                </a:schemeClr>
              </a:buClr>
              <a:buSzPct val="65000"/>
              <a:buFont typeface="Wingdings 2" pitchFamily="18" charset="2"/>
              <a:buNone/>
              <a:defRPr kumimoji="1" sz="2400" kern="1200">
                <a:solidFill>
                  <a:schemeClr val="tx1"/>
                </a:solidFill>
                <a:latin typeface="+mn-lt"/>
                <a:ea typeface="+mn-ea"/>
                <a:cs typeface="+mn-cs"/>
              </a:defRPr>
            </a:lvl3pPr>
            <a:lvl4pPr marL="1371600" indent="0" algn="ctr" rtl="0" eaLnBrk="1" latinLnBrk="0" hangingPunct="1">
              <a:spcBef>
                <a:spcPct val="20000"/>
              </a:spcBef>
              <a:buClr>
                <a:schemeClr val="accent2">
                  <a:lumMod val="20000"/>
                  <a:lumOff val="80000"/>
                </a:schemeClr>
              </a:buClr>
              <a:buSzPct val="100000"/>
              <a:buFont typeface="Arial" pitchFamily="34" charset="0"/>
              <a:buNone/>
              <a:defRPr kumimoji="1" sz="2200" kern="1200">
                <a:solidFill>
                  <a:schemeClr val="tx1"/>
                </a:solidFill>
                <a:latin typeface="+mn-lt"/>
                <a:ea typeface="+mn-ea"/>
                <a:cs typeface="+mn-cs"/>
              </a:defRPr>
            </a:lvl4pPr>
            <a:lvl5pPr marL="1828800" indent="0" algn="ctr" rtl="0" eaLnBrk="1" latinLnBrk="0" hangingPunct="1">
              <a:spcBef>
                <a:spcPct val="20000"/>
              </a:spcBef>
              <a:buClr>
                <a:schemeClr val="accent2">
                  <a:lumMod val="75000"/>
                </a:schemeClr>
              </a:buClr>
              <a:buSzPct val="50000"/>
              <a:buFont typeface="Wingdings" pitchFamily="2" charset="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9pPr>
            <a:extLst/>
          </a:lstStyle>
          <a:p>
            <a:pPr marL="411163" indent="-411163" algn="just">
              <a:buClr>
                <a:srgbClr val="297FD5">
                  <a:lumMod val="75000"/>
                </a:srgbClr>
              </a:buClr>
            </a:pPr>
            <a:endParaRPr lang="en-US" sz="1000" b="1" dirty="0" smtClean="0">
              <a:solidFill>
                <a:schemeClr val="bg1">
                  <a:lumMod val="95000"/>
                </a:schemeClr>
              </a:solidFill>
              <a:latin typeface="Palatino Linotype" panose="02040502050505030304" pitchFamily="18" charset="0"/>
              <a:cs typeface="Arial" pitchFamily="34" charset="0"/>
            </a:endParaRPr>
          </a:p>
          <a:p>
            <a:pPr>
              <a:buClr>
                <a:srgbClr val="297FD5">
                  <a:lumMod val="75000"/>
                </a:srgbClr>
              </a:buClr>
            </a:pPr>
            <a:r>
              <a:rPr lang="en-US" sz="2400" b="1" dirty="0" smtClean="0">
                <a:solidFill>
                  <a:schemeClr val="bg1">
                    <a:lumMod val="95000"/>
                  </a:schemeClr>
                </a:solidFill>
                <a:latin typeface="Palatino Linotype" panose="02040502050505030304" pitchFamily="18" charset="0"/>
                <a:cs typeface="Arial" pitchFamily="34" charset="0"/>
              </a:rPr>
              <a:t>Analyze </a:t>
            </a:r>
            <a:r>
              <a:rPr lang="en-US" sz="2400" b="1" dirty="0">
                <a:solidFill>
                  <a:schemeClr val="bg1">
                    <a:lumMod val="95000"/>
                  </a:schemeClr>
                </a:solidFill>
                <a:latin typeface="Palatino Linotype" panose="02040502050505030304" pitchFamily="18" charset="0"/>
                <a:cs typeface="Arial" pitchFamily="34" charset="0"/>
              </a:rPr>
              <a:t>the early development of representative government and political rights in the American colonies, including the influence of the British political system and the rule of law as written in the Magna </a:t>
            </a:r>
            <a:r>
              <a:rPr lang="en-US" sz="2400" b="1" dirty="0" err="1">
                <a:solidFill>
                  <a:schemeClr val="bg1">
                    <a:lumMod val="95000"/>
                  </a:schemeClr>
                </a:solidFill>
                <a:latin typeface="Palatino Linotype" panose="02040502050505030304" pitchFamily="18" charset="0"/>
                <a:cs typeface="Arial" pitchFamily="34" charset="0"/>
              </a:rPr>
              <a:t>Carta</a:t>
            </a:r>
            <a:r>
              <a:rPr lang="en-US" sz="2400" b="1" dirty="0">
                <a:solidFill>
                  <a:schemeClr val="bg1">
                    <a:lumMod val="95000"/>
                  </a:schemeClr>
                </a:solidFill>
                <a:latin typeface="Palatino Linotype" panose="02040502050505030304" pitchFamily="18" charset="0"/>
                <a:cs typeface="Arial" pitchFamily="34" charset="0"/>
              </a:rPr>
              <a:t> and the English Bill of Rights, and the conflict between the colonial legislatures and the British Parliament over the right to tax that resulted in the American Revolutionary War. </a:t>
            </a:r>
            <a:endParaRPr lang="en-US" b="1" dirty="0" smtClean="0">
              <a:solidFill>
                <a:schemeClr val="bg1">
                  <a:lumMod val="95000"/>
                </a:schemeClr>
              </a:solidFill>
              <a:latin typeface="Palatino Linotype" panose="02040502050505030304" pitchFamily="18" charset="0"/>
              <a:cs typeface="Arial" pitchFamily="34" charset="0"/>
            </a:endParaRPr>
          </a:p>
        </p:txBody>
      </p:sp>
    </p:spTree>
    <p:extLst>
      <p:ext uri="{BB962C8B-B14F-4D97-AF65-F5344CB8AC3E}">
        <p14:creationId xmlns:p14="http://schemas.microsoft.com/office/powerpoint/2010/main" val="2699863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pic>
        <p:nvPicPr>
          <p:cNvPr id="10" name="Picture 2" descr="creation_of_adam">
            <a:hlinkClick r:id="" action="ppaction://noaction"/>
          </p:cNvPr>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200000"/>
                    </a14:imgEffect>
                  </a14:imgLayer>
                </a14:imgProps>
              </a:ext>
            </a:extLst>
          </a:blip>
          <a:srcRect/>
          <a:stretch>
            <a:fillRect/>
          </a:stretch>
        </p:blipFill>
        <p:spPr bwMode="auto">
          <a:xfrm>
            <a:off x="0" y="806448"/>
            <a:ext cx="9144000" cy="5213352"/>
          </a:xfrm>
          <a:prstGeom prst="rect">
            <a:avLst/>
          </a:prstGeom>
          <a:noFill/>
          <a:ln w="9525">
            <a:noFill/>
            <a:miter lim="800000"/>
            <a:headEnd/>
            <a:tailEnd/>
          </a:ln>
          <a:effectLst>
            <a:glow rad="139700">
              <a:schemeClr val="accent3">
                <a:satMod val="175000"/>
                <a:alpha val="40000"/>
              </a:schemeClr>
            </a:glow>
          </a:effectLst>
        </p:spPr>
      </p:pic>
    </p:spTree>
    <p:extLst>
      <p:ext uri="{BB962C8B-B14F-4D97-AF65-F5344CB8AC3E}">
        <p14:creationId xmlns:p14="http://schemas.microsoft.com/office/powerpoint/2010/main" val="24697265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5334000" cy="4800600"/>
          </a:xfrm>
        </p:spPr>
        <p:txBody>
          <a:bodyPr>
            <a:normAutofit/>
          </a:bodyPr>
          <a:lstStyle/>
          <a:p>
            <a:pPr marL="18288" indent="0">
              <a:spcAft>
                <a:spcPts val="1200"/>
              </a:spcAft>
              <a:buNone/>
            </a:pPr>
            <a:r>
              <a:rPr lang="en-US" sz="4800" b="1" dirty="0" smtClean="0"/>
              <a:t>Locke’s Values:</a:t>
            </a:r>
          </a:p>
          <a:p>
            <a:pPr marL="18288" indent="0">
              <a:spcAft>
                <a:spcPts val="1200"/>
              </a:spcAft>
              <a:buNone/>
            </a:pPr>
            <a:endParaRPr lang="en-US" sz="200" b="1" dirty="0" smtClean="0"/>
          </a:p>
          <a:p>
            <a:pPr marL="347663" indent="0">
              <a:spcAft>
                <a:spcPts val="1200"/>
              </a:spcAft>
              <a:buNone/>
            </a:pPr>
            <a:r>
              <a:rPr lang="en-US" sz="3600" b="1" dirty="0" smtClean="0"/>
              <a:t>Religious Toleration</a:t>
            </a:r>
          </a:p>
          <a:p>
            <a:pPr marL="347663" indent="0">
              <a:spcAft>
                <a:spcPts val="1200"/>
              </a:spcAft>
              <a:buNone/>
            </a:pPr>
            <a:r>
              <a:rPr lang="en-US" sz="4800" b="1" dirty="0" smtClean="0"/>
              <a:t>Consent </a:t>
            </a:r>
            <a:r>
              <a:rPr lang="en-US" sz="3200" b="1" dirty="0" smtClean="0"/>
              <a:t/>
            </a:r>
            <a:br>
              <a:rPr lang="en-US" sz="3200" b="1" dirty="0" smtClean="0"/>
            </a:br>
            <a:r>
              <a:rPr lang="en-US" sz="2800" b="1" dirty="0" smtClean="0"/>
              <a:t>of </a:t>
            </a:r>
            <a:r>
              <a:rPr lang="en-US" sz="2800" b="1" dirty="0"/>
              <a:t>the </a:t>
            </a:r>
            <a:r>
              <a:rPr lang="en-US" sz="2800" b="1" dirty="0" smtClean="0"/>
              <a:t>governed</a:t>
            </a:r>
            <a:endParaRPr lang="en-US" sz="2800" b="1" i="1" dirty="0" smtClean="0"/>
          </a:p>
          <a:p>
            <a:pPr marL="741363" lvl="1" indent="-358775">
              <a:spcAft>
                <a:spcPts val="1200"/>
              </a:spcAft>
            </a:pPr>
            <a:r>
              <a:rPr lang="en-US" sz="3200" b="1" i="1" dirty="0" smtClean="0"/>
              <a:t>Right of Revolution</a:t>
            </a:r>
            <a:endParaRPr lang="en-US" sz="3200" dirty="0" smtClean="0"/>
          </a:p>
        </p:txBody>
      </p:sp>
      <p:sp>
        <p:nvSpPr>
          <p:cNvPr id="2" name="Title 1"/>
          <p:cNvSpPr>
            <a:spLocks noGrp="1"/>
          </p:cNvSpPr>
          <p:nvPr>
            <p:ph type="title"/>
          </p:nvPr>
        </p:nvSpPr>
        <p:spPr>
          <a:xfrm>
            <a:off x="152400" y="304800"/>
            <a:ext cx="5334000" cy="12192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600" b="1" kern="0" dirty="0" smtClean="0">
                <a:ln w="11430"/>
                <a:solidFill>
                  <a:schemeClr val="accent3">
                    <a:lumMod val="20000"/>
                    <a:lumOff val="80000"/>
                  </a:schemeClr>
                </a:solidFill>
                <a:effectLst>
                  <a:outerShdw blurRad="50800" dist="39000" dir="5460000" algn="tl">
                    <a:srgbClr val="000000">
                      <a:alpha val="38000"/>
                    </a:srgbClr>
                  </a:outerShdw>
                </a:effectLst>
              </a:rPr>
              <a:t>John Locke</a:t>
            </a:r>
            <a:endParaRPr lang="en-US" sz="6600" b="1" kern="0" dirty="0">
              <a:ln w="11430"/>
              <a:solidFill>
                <a:schemeClr val="accent3">
                  <a:lumMod val="20000"/>
                  <a:lumOff val="80000"/>
                </a:schemeClr>
              </a:solidFill>
              <a:effectLst>
                <a:outerShdw blurRad="50800" dist="39000" dir="5460000" algn="tl">
                  <a:srgbClr val="000000">
                    <a:alpha val="38000"/>
                  </a:srgbClr>
                </a:outerShdw>
              </a:effectLst>
            </a:endParaRPr>
          </a:p>
        </p:txBody>
      </p:sp>
      <p:pic>
        <p:nvPicPr>
          <p:cNvPr id="56322" name="Picture 2"/>
          <p:cNvPicPr>
            <a:picLocks noChangeAspect="1" noChangeArrowheads="1"/>
          </p:cNvPicPr>
          <p:nvPr/>
        </p:nvPicPr>
        <p:blipFill>
          <a:blip r:embed="rId5" cstate="print"/>
          <a:srcRect/>
          <a:stretch>
            <a:fillRect/>
          </a:stretch>
        </p:blipFill>
        <p:spPr bwMode="auto">
          <a:xfrm>
            <a:off x="5562600" y="228600"/>
            <a:ext cx="3323986" cy="4328408"/>
          </a:xfrm>
          <a:prstGeom prst="rect">
            <a:avLst/>
          </a:prstGeom>
          <a:noFill/>
          <a:ln w="9525">
            <a:noFill/>
            <a:miter lim="800000"/>
            <a:headEnd/>
            <a:tailEnd/>
          </a:ln>
        </p:spPr>
      </p:pic>
      <p:pic>
        <p:nvPicPr>
          <p:cNvPr id="10" name="Picture 2" descr="creation_of_adam">
            <a:hlinkClick r:id="" action="ppaction://noaction"/>
          </p:cNvPr>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aturation sat="200000"/>
                    </a14:imgEffect>
                  </a14:imgLayer>
                </a14:imgProps>
              </a:ext>
            </a:extLst>
          </a:blip>
          <a:srcRect/>
          <a:stretch>
            <a:fillRect/>
          </a:stretch>
        </p:blipFill>
        <p:spPr bwMode="auto">
          <a:xfrm>
            <a:off x="5562600" y="4800600"/>
            <a:ext cx="3321358" cy="1893636"/>
          </a:xfrm>
          <a:prstGeom prst="rect">
            <a:avLst/>
          </a:prstGeom>
          <a:noFill/>
          <a:ln w="9525">
            <a:noFill/>
            <a:miter lim="800000"/>
            <a:headEnd/>
            <a:tailEnd/>
          </a:ln>
          <a:effectLst>
            <a:glow rad="139700">
              <a:schemeClr val="accent3">
                <a:satMod val="175000"/>
                <a:alpha val="40000"/>
              </a:schemeClr>
            </a:glow>
          </a:effectLst>
        </p:spPr>
      </p:pic>
      <p:sp>
        <p:nvSpPr>
          <p:cNvPr id="4" name="TextBox 3"/>
          <p:cNvSpPr txBox="1"/>
          <p:nvPr/>
        </p:nvSpPr>
        <p:spPr>
          <a:xfrm>
            <a:off x="5562600" y="5373469"/>
            <a:ext cx="3323986" cy="646331"/>
          </a:xfrm>
          <a:prstGeom prst="rect">
            <a:avLst/>
          </a:prstGeom>
          <a:noFill/>
        </p:spPr>
        <p:txBody>
          <a:bodyPr wrap="square" rtlCol="0">
            <a:spAutoFit/>
          </a:bodyPr>
          <a:lstStyle/>
          <a:p>
            <a:pPr algn="ctr"/>
            <a:r>
              <a:rPr lang="en-US" sz="3600" b="1" dirty="0" smtClean="0">
                <a:solidFill>
                  <a:srgbClr val="000000"/>
                </a:solidFill>
                <a:effectLst>
                  <a:glow rad="101600">
                    <a:schemeClr val="tx1">
                      <a:alpha val="60000"/>
                    </a:schemeClr>
                  </a:glow>
                </a:effectLst>
              </a:rPr>
              <a:t>GOD-GIVEN</a:t>
            </a:r>
            <a:endParaRPr lang="en-US" sz="3600" b="1" dirty="0">
              <a:solidFill>
                <a:srgbClr val="000000"/>
              </a:solidFill>
              <a:effectLst>
                <a:glow rad="101600">
                  <a:schemeClr val="tx1">
                    <a:alpha val="60000"/>
                  </a:schemeClr>
                </a:glow>
              </a:effectLst>
            </a:endParaRPr>
          </a:p>
        </p:txBody>
      </p:sp>
    </p:spTree>
    <p:extLst>
      <p:ext uri="{BB962C8B-B14F-4D97-AF65-F5344CB8AC3E}">
        <p14:creationId xmlns:p14="http://schemas.microsoft.com/office/powerpoint/2010/main" val="2158646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75000" pencilSize="6"/>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6834" y="4114800"/>
            <a:ext cx="5217166" cy="2743200"/>
          </a:xfrm>
        </p:spPr>
        <p:txBody>
          <a:bodyPr anchor="ctr"/>
          <a:lstStyle/>
          <a:p>
            <a:pPr algn="ctr"/>
            <a:r>
              <a:rPr lang="en-US" b="1" dirty="0" smtClean="0"/>
              <a:t>English </a:t>
            </a:r>
            <a:br>
              <a:rPr lang="en-US" b="1" dirty="0" smtClean="0"/>
            </a:br>
            <a:r>
              <a:rPr lang="en-US" b="1" dirty="0" smtClean="0"/>
              <a:t>Political Traditions</a:t>
            </a:r>
            <a:endParaRPr lang="en-US" b="1"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5501" t="779" b="18405"/>
          <a:stretch/>
        </p:blipFill>
        <p:spPr>
          <a:xfrm>
            <a:off x="17206" y="0"/>
            <a:ext cx="3909629" cy="6858000"/>
          </a:xfrm>
          <a:prstGeom prst="rect">
            <a:avLst/>
          </a:prstGeom>
        </p:spPr>
      </p:pic>
      <p:pic>
        <p:nvPicPr>
          <p:cNvPr id="3074" name="Picture 2" descr="C:\Users\Tom\AppData\Local\Microsoft\Windows\Temporary Internet Files\Content.IE5\ZJOEIU64\MC90032696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228600"/>
            <a:ext cx="1891894" cy="2398328"/>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1972020" y="990600"/>
            <a:ext cx="5925299" cy="1143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white"/>
                </a:solidFill>
              </a:rPr>
              <a:t>Constitutional Government</a:t>
            </a:r>
            <a:endParaRPr lang="en-US" sz="3200" b="1" dirty="0">
              <a:solidFill>
                <a:prstClr val="white"/>
              </a:solidFill>
            </a:endParaRPr>
          </a:p>
        </p:txBody>
      </p:sp>
      <p:sp>
        <p:nvSpPr>
          <p:cNvPr id="6" name="Left Arrow 5"/>
          <p:cNvSpPr/>
          <p:nvPr/>
        </p:nvSpPr>
        <p:spPr>
          <a:xfrm rot="20152614">
            <a:off x="2098939" y="2881794"/>
            <a:ext cx="6142931" cy="11430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solidFill>
                  <a:prstClr val="white"/>
                </a:solidFill>
              </a:rPr>
              <a:t>Representative Government</a:t>
            </a:r>
            <a:endParaRPr lang="en-US" sz="3600" b="1" dirty="0">
              <a:solidFill>
                <a:prstClr val="white"/>
              </a:solidFill>
            </a:endParaRPr>
          </a:p>
        </p:txBody>
      </p:sp>
    </p:spTree>
    <p:extLst>
      <p:ext uri="{BB962C8B-B14F-4D97-AF65-F5344CB8AC3E}">
        <p14:creationId xmlns:p14="http://schemas.microsoft.com/office/powerpoint/2010/main" val="27885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757" y="3124200"/>
            <a:ext cx="4061669" cy="914400"/>
          </a:xfrm>
        </p:spPr>
        <p:txBody>
          <a:bodyPr anchor="ctr"/>
          <a:lstStyle/>
          <a:p>
            <a:pPr algn="ctr"/>
            <a:r>
              <a:rPr lang="en-US" sz="4000" b="1" dirty="0" smtClean="0"/>
              <a:t>Town Meetings</a:t>
            </a:r>
            <a:endParaRPr lang="en-US" sz="4000" b="1" dirty="0"/>
          </a:p>
        </p:txBody>
      </p:sp>
      <p:pic>
        <p:nvPicPr>
          <p:cNvPr id="2052" name="Picture 4" descr="Town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758" y="228600"/>
            <a:ext cx="4069842" cy="2883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5501" t="779" b="18405"/>
          <a:stretch/>
        </p:blipFill>
        <p:spPr>
          <a:xfrm>
            <a:off x="17206" y="0"/>
            <a:ext cx="3909629" cy="6858000"/>
          </a:xfrm>
          <a:prstGeom prst="rect">
            <a:avLst/>
          </a:prstGeom>
        </p:spPr>
      </p:pic>
      <p:sp>
        <p:nvSpPr>
          <p:cNvPr id="3" name="TextBox 2"/>
          <p:cNvSpPr txBox="1"/>
          <p:nvPr/>
        </p:nvSpPr>
        <p:spPr>
          <a:xfrm>
            <a:off x="4540758" y="4114800"/>
            <a:ext cx="4069842" cy="2185214"/>
          </a:xfrm>
          <a:prstGeom prst="rect">
            <a:avLst/>
          </a:prstGeom>
          <a:noFill/>
        </p:spPr>
        <p:txBody>
          <a:bodyPr wrap="square" rtlCol="0">
            <a:spAutoFit/>
          </a:bodyPr>
          <a:lstStyle/>
          <a:p>
            <a:pPr algn="ctr"/>
            <a:r>
              <a:rPr lang="en-US" sz="3600" b="1" dirty="0" smtClean="0">
                <a:solidFill>
                  <a:prstClr val="white"/>
                </a:solidFill>
              </a:rPr>
              <a:t>(New England)</a:t>
            </a:r>
          </a:p>
          <a:p>
            <a:pPr algn="ctr"/>
            <a:endParaRPr lang="en-US" dirty="0" smtClean="0">
              <a:solidFill>
                <a:prstClr val="white"/>
              </a:solidFill>
            </a:endParaRPr>
          </a:p>
          <a:p>
            <a:pPr algn="ctr"/>
            <a:endParaRPr lang="en-US" dirty="0">
              <a:solidFill>
                <a:prstClr val="white"/>
              </a:solidFill>
            </a:endParaRPr>
          </a:p>
          <a:p>
            <a:pPr algn="ctr"/>
            <a:r>
              <a:rPr lang="en-US" sz="3200" b="1" i="1" dirty="0" smtClean="0">
                <a:solidFill>
                  <a:srgbClr val="FFFF00"/>
                </a:solidFill>
              </a:rPr>
              <a:t>Egalitarian</a:t>
            </a:r>
          </a:p>
          <a:p>
            <a:pPr algn="ctr"/>
            <a:r>
              <a:rPr lang="en-US" sz="3200" b="1" i="1" dirty="0" smtClean="0">
                <a:solidFill>
                  <a:srgbClr val="FFFF00"/>
                </a:solidFill>
              </a:rPr>
              <a:t>Democratic</a:t>
            </a:r>
            <a:endParaRPr lang="en-US" sz="3200" b="1" i="1" dirty="0">
              <a:solidFill>
                <a:srgbClr val="FFFF00"/>
              </a:solidFill>
            </a:endParaRPr>
          </a:p>
        </p:txBody>
      </p:sp>
    </p:spTree>
    <p:extLst>
      <p:ext uri="{BB962C8B-B14F-4D97-AF65-F5344CB8AC3E}">
        <p14:creationId xmlns:p14="http://schemas.microsoft.com/office/powerpoint/2010/main" val="125298622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duotone>
              <a:schemeClr val="bg2">
                <a:shade val="14000"/>
                <a:satMod val="280000"/>
              </a:schemeClr>
              <a:schemeClr val="bg2">
                <a:tint val="60000"/>
                <a:satMod val="120000"/>
              </a:schemeClr>
            </a:duotone>
            <a:extLst>
              <a:ext uri="{BEBA8EAE-BF5A-486C-A8C5-ECC9F3942E4B}">
                <a14:imgProps xmlns:a14="http://schemas.microsoft.com/office/drawing/2010/main">
                  <a14:imgLayer r:embed="rId5">
                    <a14:imgEffect>
                      <a14:artisticPencilGrayscale trans="75000" pencilSize="6"/>
                    </a14:imgEffect>
                  </a14:imgLayer>
                </a14:imgProps>
              </a:ext>
            </a:extLst>
          </a:blip>
          <a:stretch/>
        </a:blipFill>
        <a:effectLst/>
      </p:bgPr>
    </p:bg>
    <p:spTree>
      <p:nvGrpSpPr>
        <p:cNvPr id="1" name=""/>
        <p:cNvGrpSpPr/>
        <p:nvPr/>
      </p:nvGrpSpPr>
      <p:grpSpPr>
        <a:xfrm>
          <a:off x="0" y="0"/>
          <a:ext cx="0" cy="0"/>
          <a:chOff x="0" y="0"/>
          <a:chExt cx="0" cy="0"/>
        </a:xfrm>
      </p:grpSpPr>
      <p:pic>
        <p:nvPicPr>
          <p:cNvPr id="2050" name="Picture 2" descr="File:House of Burgesses in the Capitol Williamsburg James City County Virginia by Frances Benjamin Johns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758" y="3352800"/>
            <a:ext cx="406984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45501" t="779" b="18405"/>
          <a:stretch/>
        </p:blipFill>
        <p:spPr>
          <a:xfrm>
            <a:off x="17206" y="0"/>
            <a:ext cx="3909629" cy="6858000"/>
          </a:xfrm>
          <a:prstGeom prst="rect">
            <a:avLst/>
          </a:prstGeom>
        </p:spPr>
      </p:pic>
      <p:sp>
        <p:nvSpPr>
          <p:cNvPr id="6" name="Title 1"/>
          <p:cNvSpPr>
            <a:spLocks noGrp="1"/>
          </p:cNvSpPr>
          <p:nvPr>
            <p:ph type="title"/>
          </p:nvPr>
        </p:nvSpPr>
        <p:spPr>
          <a:xfrm>
            <a:off x="3926835" y="76200"/>
            <a:ext cx="5217165" cy="914400"/>
          </a:xfrm>
        </p:spPr>
        <p:txBody>
          <a:bodyPr anchor="ctr"/>
          <a:lstStyle/>
          <a:p>
            <a:pPr algn="ctr"/>
            <a:r>
              <a:rPr lang="en-US" sz="4000" b="1" dirty="0" smtClean="0"/>
              <a:t>House of Burgesses</a:t>
            </a:r>
            <a:endParaRPr lang="en-US" sz="4000" b="1" dirty="0"/>
          </a:p>
        </p:txBody>
      </p:sp>
      <p:sp>
        <p:nvSpPr>
          <p:cNvPr id="7" name="TextBox 6"/>
          <p:cNvSpPr txBox="1"/>
          <p:nvPr/>
        </p:nvSpPr>
        <p:spPr>
          <a:xfrm>
            <a:off x="4540758" y="1091386"/>
            <a:ext cx="4069842" cy="2185214"/>
          </a:xfrm>
          <a:prstGeom prst="rect">
            <a:avLst/>
          </a:prstGeom>
          <a:noFill/>
        </p:spPr>
        <p:txBody>
          <a:bodyPr wrap="square" rtlCol="0">
            <a:spAutoFit/>
          </a:bodyPr>
          <a:lstStyle/>
          <a:p>
            <a:pPr algn="ctr"/>
            <a:r>
              <a:rPr lang="en-US" sz="3600" b="1" dirty="0" smtClean="0">
                <a:solidFill>
                  <a:prstClr val="white"/>
                </a:solidFill>
              </a:rPr>
              <a:t>(Virginia)</a:t>
            </a:r>
          </a:p>
          <a:p>
            <a:pPr algn="ctr"/>
            <a:endParaRPr lang="en-US" dirty="0" smtClean="0">
              <a:solidFill>
                <a:prstClr val="white"/>
              </a:solidFill>
            </a:endParaRPr>
          </a:p>
          <a:p>
            <a:pPr algn="ctr"/>
            <a:endParaRPr lang="en-US" dirty="0">
              <a:solidFill>
                <a:prstClr val="white"/>
              </a:solidFill>
            </a:endParaRPr>
          </a:p>
          <a:p>
            <a:pPr algn="ctr"/>
            <a:r>
              <a:rPr lang="en-US" sz="3200" b="1" i="1" dirty="0" smtClean="0">
                <a:solidFill>
                  <a:srgbClr val="FFFF00"/>
                </a:solidFill>
              </a:rPr>
              <a:t>Representative</a:t>
            </a:r>
          </a:p>
          <a:p>
            <a:pPr algn="ctr"/>
            <a:r>
              <a:rPr lang="en-US" sz="3200" b="1" i="1" dirty="0">
                <a:solidFill>
                  <a:srgbClr val="FFFF00"/>
                </a:solidFill>
              </a:rPr>
              <a:t>Aristocratic</a:t>
            </a:r>
          </a:p>
        </p:txBody>
      </p:sp>
    </p:spTree>
    <p:extLst>
      <p:ext uri="{BB962C8B-B14F-4D97-AF65-F5344CB8AC3E}">
        <p14:creationId xmlns:p14="http://schemas.microsoft.com/office/powerpoint/2010/main" val="641080670"/>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duotone>
              <a:schemeClr val="bg2">
                <a:shade val="14000"/>
                <a:satMod val="280000"/>
              </a:schemeClr>
              <a:schemeClr val="bg2">
                <a:tint val="60000"/>
                <a:satMod val="120000"/>
              </a:schemeClr>
            </a:duotone>
            <a:extLst>
              <a:ext uri="{BEBA8EAE-BF5A-486C-A8C5-ECC9F3942E4B}">
                <a14:imgProps xmlns:a14="http://schemas.microsoft.com/office/drawing/2010/main">
                  <a14:imgLayer r:embed="rId5">
                    <a14:imgEffect>
                      <a14:artisticPencilGrayscale trans="75000" pencilSize="6"/>
                    </a14:imgEffect>
                  </a14:imgLayer>
                </a14:imgProps>
              </a:ext>
            </a:extLst>
          </a:blip>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45501" t="779" b="18405"/>
          <a:stretch/>
        </p:blipFill>
        <p:spPr>
          <a:xfrm>
            <a:off x="17206" y="0"/>
            <a:ext cx="3909629" cy="6858000"/>
          </a:xfrm>
          <a:prstGeom prst="rect">
            <a:avLst/>
          </a:prstGeom>
        </p:spPr>
      </p:pic>
      <p:sp>
        <p:nvSpPr>
          <p:cNvPr id="6" name="Title 1"/>
          <p:cNvSpPr>
            <a:spLocks noGrp="1"/>
          </p:cNvSpPr>
          <p:nvPr>
            <p:ph type="title"/>
          </p:nvPr>
        </p:nvSpPr>
        <p:spPr>
          <a:xfrm>
            <a:off x="3926835" y="3733800"/>
            <a:ext cx="5217165" cy="2667000"/>
          </a:xfrm>
        </p:spPr>
        <p:txBody>
          <a:bodyPr anchor="ctr"/>
          <a:lstStyle/>
          <a:p>
            <a:pPr algn="ctr"/>
            <a:r>
              <a:rPr lang="en-US" sz="7200" b="1" dirty="0" smtClean="0"/>
              <a:t>Salutary Neglect</a:t>
            </a:r>
            <a:endParaRPr lang="en-US" sz="7200" b="1" dirty="0"/>
          </a:p>
        </p:txBody>
      </p:sp>
      <p:pic>
        <p:nvPicPr>
          <p:cNvPr id="8" name="Picture 2" descr="C:\Users\Tom\AppData\Local\Microsoft\Windows\Temporary Internet Files\Content.IE5\ZJOEIU64\MC90032696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228600"/>
            <a:ext cx="1891894" cy="239832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Tom\AppData\Local\Microsoft\Windows\Temporary Internet Files\Content.IE5\BHTCPN3E\MC900434379[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4702" y="497272"/>
            <a:ext cx="3518777" cy="316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354"/>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991600" cy="1752600"/>
          </a:xfrm>
        </p:spPr>
        <p:txBody>
          <a:bodyPr>
            <a:noAutofit/>
          </a:bodyPr>
          <a:lstStyle/>
          <a:p>
            <a:r>
              <a:rPr lang="en-US" b="1" dirty="0" smtClean="0">
                <a:ln w="0"/>
                <a:effectLst>
                  <a:outerShdw blurRad="38100" dist="19050" dir="2700000" algn="tl" rotWithShape="0">
                    <a:schemeClr val="dk1">
                      <a:alpha val="40000"/>
                    </a:schemeClr>
                  </a:outerShdw>
                </a:effectLst>
              </a:rPr>
              <a:t>The French and Indian War</a:t>
            </a:r>
            <a:r>
              <a:rPr lang="en-US" sz="4800" b="1" dirty="0" smtClean="0">
                <a:ln w="0"/>
                <a:effectLst>
                  <a:outerShdw blurRad="38100" dist="19050" dir="2700000" algn="tl" rotWithShape="0">
                    <a:schemeClr val="dk1">
                      <a:alpha val="40000"/>
                    </a:schemeClr>
                  </a:outerShdw>
                </a:effectLst>
              </a:rPr>
              <a:t/>
            </a:r>
            <a:br>
              <a:rPr lang="en-US" sz="4800" b="1" dirty="0" smtClean="0">
                <a:ln w="0"/>
                <a:effectLst>
                  <a:outerShdw blurRad="38100" dist="19050" dir="2700000" algn="tl" rotWithShape="0">
                    <a:schemeClr val="dk1">
                      <a:alpha val="40000"/>
                    </a:schemeClr>
                  </a:outerShdw>
                </a:effectLst>
              </a:rPr>
            </a:br>
            <a:r>
              <a:rPr lang="en-US" sz="1600" b="1" dirty="0" smtClean="0">
                <a:ln w="0"/>
                <a:effectLst>
                  <a:outerShdw blurRad="38100" dist="19050" dir="2700000" algn="tl" rotWithShape="0">
                    <a:schemeClr val="dk1">
                      <a:alpha val="40000"/>
                    </a:schemeClr>
                  </a:outerShdw>
                </a:effectLst>
              </a:rPr>
              <a:t/>
            </a:r>
            <a:br>
              <a:rPr lang="en-US" sz="1600" b="1" dirty="0" smtClean="0">
                <a:ln w="0"/>
                <a:effectLst>
                  <a:outerShdw blurRad="38100" dist="19050" dir="2700000" algn="tl" rotWithShape="0">
                    <a:schemeClr val="dk1">
                      <a:alpha val="40000"/>
                    </a:schemeClr>
                  </a:outerShdw>
                </a:effectLst>
              </a:rPr>
            </a:br>
            <a:r>
              <a:rPr lang="en-US" sz="3600" b="1" dirty="0" smtClean="0">
                <a:ln w="0"/>
                <a:effectLst>
                  <a:outerShdw blurRad="38100" dist="19050" dir="2700000" algn="tl" rotWithShape="0">
                    <a:schemeClr val="dk1">
                      <a:alpha val="40000"/>
                    </a:schemeClr>
                  </a:outerShdw>
                </a:effectLst>
              </a:rPr>
              <a:t>1754-1763</a:t>
            </a:r>
            <a:endParaRPr lang="en-US" sz="4800" b="1" dirty="0">
              <a:ln w="0"/>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5" cstate="print"/>
          <a:srcRect/>
          <a:stretch>
            <a:fillRect/>
          </a:stretch>
        </p:blipFill>
        <p:spPr bwMode="auto">
          <a:xfrm>
            <a:off x="7162800" y="1883979"/>
            <a:ext cx="1828800" cy="2857500"/>
          </a:xfrm>
          <a:prstGeom prst="rect">
            <a:avLst/>
          </a:prstGeom>
          <a:noFill/>
          <a:ln w="9525">
            <a:noFill/>
            <a:miter lim="800000"/>
            <a:headEnd/>
            <a:tailEnd/>
          </a:ln>
        </p:spPr>
      </p:pic>
      <p:pic>
        <p:nvPicPr>
          <p:cNvPr id="2050" name="Picture 2" descr="http://upload.wikimedia.org/wikipedia/commons/thumb/4/4f/Benjamin_West_005.jpg/1024px-Benjamin_West_0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576" y="1883979"/>
            <a:ext cx="6739682" cy="4745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Lst>
          </a:blip>
          <a:srcRect/>
          <a:stretch>
            <a:fillRect/>
          </a:stretch>
        </p:blipFill>
        <p:spPr bwMode="auto">
          <a:xfrm>
            <a:off x="7162799" y="4948386"/>
            <a:ext cx="1828799" cy="1665248"/>
          </a:xfrm>
          <a:prstGeom prst="rect">
            <a:avLst/>
          </a:prstGeom>
          <a:noFill/>
          <a:ln w="9525">
            <a:noFill/>
            <a:miter lim="800000"/>
            <a:headEnd/>
            <a:tailEnd/>
          </a:ln>
        </p:spPr>
      </p:pic>
    </p:spTree>
    <p:extLst>
      <p:ext uri="{BB962C8B-B14F-4D97-AF65-F5344CB8AC3E}">
        <p14:creationId xmlns:p14="http://schemas.microsoft.com/office/powerpoint/2010/main" val="3546460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2740210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farm6.staticflickr.com/5185/5669818744_bd6cd6c9d6_b.jpg"/>
          <p:cNvPicPr>
            <a:picLocks noChangeAspect="1" noChangeArrowheads="1"/>
          </p:cNvPicPr>
          <p:nvPr/>
        </p:nvPicPr>
        <p:blipFill rotWithShape="1">
          <a:blip r:embed="rId2">
            <a:extLst>
              <a:ext uri="{28A0092B-C50C-407E-A947-70E740481C1C}">
                <a14:useLocalDpi xmlns:a14="http://schemas.microsoft.com/office/drawing/2010/main" val="0"/>
              </a:ext>
            </a:extLst>
          </a:blip>
          <a:srcRect l="10821"/>
          <a:stretch/>
        </p:blipFill>
        <p:spPr bwMode="auto">
          <a:xfrm>
            <a:off x="0" y="0"/>
            <a:ext cx="91623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79347"/>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9154510" cy="6858000"/>
            <a:chOff x="0" y="0"/>
            <a:chExt cx="9154510" cy="6858000"/>
          </a:xfrm>
        </p:grpSpPr>
        <p:pic>
          <p:nvPicPr>
            <p:cNvPr id="3076" name="Picture 4" descr="British media steers clear of nude photos of Prince Harry"/>
            <p:cNvPicPr>
              <a:picLocks noChangeAspect="1" noChangeArrowheads="1"/>
            </p:cNvPicPr>
            <p:nvPr/>
          </p:nvPicPr>
          <p:blipFill rotWithShape="1">
            <a:blip r:embed="rId3">
              <a:extLst>
                <a:ext uri="{28A0092B-C50C-407E-A947-70E740481C1C}">
                  <a14:useLocalDpi xmlns:a14="http://schemas.microsoft.com/office/drawing/2010/main" val="0"/>
                </a:ext>
              </a:extLst>
            </a:blip>
            <a:srcRect l="11231"/>
            <a:stretch/>
          </p:blipFill>
          <p:spPr bwMode="auto">
            <a:xfrm>
              <a:off x="0" y="0"/>
              <a:ext cx="9154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86452" y="6488668"/>
              <a:ext cx="4157548" cy="369332"/>
            </a:xfrm>
            <a:prstGeom prst="rect">
              <a:avLst/>
            </a:prstGeom>
          </p:spPr>
          <p:txBody>
            <a:bodyPr wrap="none">
              <a:spAutoFit/>
            </a:bodyPr>
            <a:lstStyle/>
            <a:p>
              <a:r>
                <a:rPr lang="en-US" i="1" dirty="0">
                  <a:effectLst>
                    <a:glow rad="101600">
                      <a:srgbClr val="000000">
                        <a:alpha val="60000"/>
                      </a:srgbClr>
                    </a:glow>
                  </a:effectLst>
                </a:rPr>
                <a:t>Credit: Daniel </a:t>
              </a:r>
              <a:r>
                <a:rPr lang="en-US" i="1" dirty="0" err="1">
                  <a:effectLst>
                    <a:glow rad="101600">
                      <a:srgbClr val="000000">
                        <a:alpha val="60000"/>
                      </a:srgbClr>
                    </a:glow>
                  </a:effectLst>
                </a:rPr>
                <a:t>Sorabji</a:t>
              </a:r>
              <a:r>
                <a:rPr lang="en-US" i="1" dirty="0">
                  <a:effectLst>
                    <a:glow rad="101600">
                      <a:srgbClr val="000000">
                        <a:alpha val="60000"/>
                      </a:srgbClr>
                    </a:glow>
                  </a:effectLst>
                </a:rPr>
                <a:t> / AFP/Getty Images</a:t>
              </a:r>
              <a:endParaRPr lang="en-US" dirty="0">
                <a:effectLst>
                  <a:glow rad="101600">
                    <a:srgbClr val="000000">
                      <a:alpha val="60000"/>
                    </a:srgbClr>
                  </a:glow>
                </a:effectLst>
              </a:endParaRPr>
            </a:p>
          </p:txBody>
        </p:sp>
      </p:grpSp>
      <p:pic>
        <p:nvPicPr>
          <p:cNvPr id="3074" name="Picture 2" descr="http://gossiponthis.com/wp-content/uploads/2012/08/prince-harry-oo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52400"/>
            <a:ext cx="5238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8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914400"/>
          </a:xfrm>
        </p:spPr>
        <p:txBody>
          <a:bodyPr/>
          <a:lstStyle/>
          <a:p>
            <a:pPr algn="ctr"/>
            <a:r>
              <a:rPr lang="en-US" sz="5400" b="1" dirty="0" smtClean="0"/>
              <a:t>Constitutional Government</a:t>
            </a:r>
            <a:endParaRPr lang="en-US" sz="5400" b="1" dirty="0"/>
          </a:p>
        </p:txBody>
      </p:sp>
      <p:pic>
        <p:nvPicPr>
          <p:cNvPr id="4100" name="Picture 4" descr="Copy of U.S. Constitution"/>
          <p:cNvPicPr>
            <a:picLocks noChangeAspect="1" noChangeArrowheads="1"/>
          </p:cNvPicPr>
          <p:nvPr/>
        </p:nvPicPr>
        <p:blipFill rotWithShape="1">
          <a:blip r:embed="rId5">
            <a:extLst>
              <a:ext uri="{28A0092B-C50C-407E-A947-70E740481C1C}">
                <a14:useLocalDpi xmlns:a14="http://schemas.microsoft.com/office/drawing/2010/main" val="0"/>
              </a:ext>
            </a:extLst>
          </a:blip>
          <a:srcRect l="1491" t="1" b="2155"/>
          <a:stretch/>
        </p:blipFill>
        <p:spPr bwMode="auto">
          <a:xfrm>
            <a:off x="491359" y="1143000"/>
            <a:ext cx="8195441" cy="53681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1359" y="1143000"/>
            <a:ext cx="8195441" cy="5368159"/>
          </a:xfrm>
          <a:prstGeom prst="rect">
            <a:avLst/>
          </a:prstGeom>
          <a:solidFill>
            <a:schemeClr val="dk1">
              <a:alpha val="75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500" b="1" dirty="0" smtClean="0"/>
              <a:t>LIMITED</a:t>
            </a:r>
            <a:endParaRPr lang="en-US" sz="9600" b="1" dirty="0"/>
          </a:p>
        </p:txBody>
      </p:sp>
    </p:spTree>
    <p:extLst>
      <p:ext uri="{BB962C8B-B14F-4D97-AF65-F5344CB8AC3E}">
        <p14:creationId xmlns:p14="http://schemas.microsoft.com/office/powerpoint/2010/main" val="10967710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m\AppData\Local\Microsoft\Windows\Temporary Internet Files\Content.IE5\314A8ZQH\MP900315546[1].jpg"/>
          <p:cNvPicPr>
            <a:picLocks noChangeAspect="1" noChangeArrowheads="1"/>
          </p:cNvPicPr>
          <p:nvPr/>
        </p:nvPicPr>
        <p:blipFill rotWithShape="1">
          <a:blip r:embed="rId2">
            <a:extLst>
              <a:ext uri="{28A0092B-C50C-407E-A947-70E740481C1C}">
                <a14:useLocalDpi xmlns:a14="http://schemas.microsoft.com/office/drawing/2010/main" val="0"/>
              </a:ext>
            </a:extLst>
          </a:blip>
          <a:srcRect l="791" r="4352"/>
          <a:stretch/>
        </p:blipFill>
        <p:spPr bwMode="auto">
          <a:xfrm>
            <a:off x="-1" y="-18394"/>
            <a:ext cx="9144001" cy="6876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600" y="228600"/>
            <a:ext cx="6400800" cy="3785652"/>
          </a:xfrm>
          <a:prstGeom prst="rect">
            <a:avLst/>
          </a:prstGeom>
          <a:noFill/>
        </p:spPr>
        <p:txBody>
          <a:bodyPr wrap="square" rtlCol="0">
            <a:spAutoFit/>
          </a:bodyPr>
          <a:lstStyle/>
          <a:p>
            <a:r>
              <a:rPr lang="en-US" sz="3600" b="1" i="1" dirty="0" smtClean="0">
                <a:solidFill>
                  <a:srgbClr val="000000"/>
                </a:solidFill>
                <a:effectLst>
                  <a:glow rad="101600">
                    <a:srgbClr val="D7EED1">
                      <a:alpha val="60000"/>
                    </a:srgbClr>
                  </a:glow>
                </a:effectLst>
                <a:cs typeface="Arial" pitchFamily="34" charset="0"/>
              </a:rPr>
              <a:t>In questions of power, then, let no more be heard of confidence in man, but bind him down... with the chains of the Constitution.</a:t>
            </a:r>
          </a:p>
          <a:p>
            <a:r>
              <a:rPr lang="en-US" sz="2000" b="1" i="1" dirty="0">
                <a:solidFill>
                  <a:srgbClr val="000000"/>
                </a:solidFill>
                <a:effectLst>
                  <a:glow rad="101600">
                    <a:srgbClr val="D7EED1">
                      <a:alpha val="60000"/>
                    </a:srgbClr>
                  </a:glow>
                </a:effectLst>
                <a:cs typeface="Arial" pitchFamily="34" charset="0"/>
              </a:rPr>
              <a:t> </a:t>
            </a:r>
            <a:endParaRPr lang="en-US" sz="2000" b="1" i="1" dirty="0" smtClean="0">
              <a:solidFill>
                <a:srgbClr val="000000"/>
              </a:solidFill>
              <a:effectLst>
                <a:glow rad="101600">
                  <a:srgbClr val="D7EED1">
                    <a:alpha val="60000"/>
                  </a:srgbClr>
                </a:glow>
              </a:effectLst>
              <a:cs typeface="Arial" pitchFamily="34" charset="0"/>
            </a:endParaRPr>
          </a:p>
          <a:p>
            <a:r>
              <a:rPr lang="en-US" sz="3600" b="1" dirty="0" smtClean="0">
                <a:solidFill>
                  <a:srgbClr val="000000"/>
                </a:solidFill>
                <a:effectLst>
                  <a:glow rad="101600">
                    <a:srgbClr val="D7EED1">
                      <a:alpha val="60000"/>
                    </a:srgbClr>
                  </a:glow>
                </a:effectLst>
                <a:cs typeface="Arial" pitchFamily="34" charset="0"/>
              </a:rPr>
              <a:t>				-- Jefferson</a:t>
            </a:r>
            <a:endParaRPr lang="en-US" sz="3600" b="1" dirty="0">
              <a:solidFill>
                <a:srgbClr val="000000"/>
              </a:solidFill>
              <a:effectLst>
                <a:glow rad="101600">
                  <a:srgbClr val="D7EED1">
                    <a:alpha val="60000"/>
                  </a:srgbClr>
                </a:glow>
              </a:effectLst>
              <a:cs typeface="Arial" pitchFamily="34" charset="0"/>
            </a:endParaRPr>
          </a:p>
        </p:txBody>
      </p:sp>
    </p:spTree>
    <p:extLst>
      <p:ext uri="{BB962C8B-B14F-4D97-AF65-F5344CB8AC3E}">
        <p14:creationId xmlns:p14="http://schemas.microsoft.com/office/powerpoint/2010/main" val="3566437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3.bp.blogspot.com/_RqFhu7CWo58/S_QrYYzHsqI/AAAAAAAACWc/WDld4n7VERw/s1600/robin-hood-scott+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71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85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 y="1752600"/>
            <a:ext cx="4490211" cy="4754592"/>
          </a:xfrm>
        </p:spPr>
        <p:txBody>
          <a:bodyPr>
            <a:noAutofit/>
          </a:bodyPr>
          <a:lstStyle/>
          <a:p>
            <a:pPr algn="ctr" eaLnBrk="1" hangingPunct="1">
              <a:lnSpc>
                <a:spcPct val="90000"/>
              </a:lnSpc>
              <a:buFont typeface="Wingdings" pitchFamily="2" charset="2"/>
              <a:buNone/>
              <a:defRPr/>
            </a:pPr>
            <a:r>
              <a:rPr lang="en-US" sz="3400" b="1" i="1" dirty="0" smtClean="0">
                <a:solidFill>
                  <a:schemeClr val="accent3">
                    <a:lumMod val="20000"/>
                    <a:lumOff val="80000"/>
                  </a:schemeClr>
                </a:solidFill>
                <a:effectLst/>
              </a:rPr>
              <a:t>Limited Government</a:t>
            </a:r>
          </a:p>
          <a:p>
            <a:pPr algn="ctr" eaLnBrk="1" hangingPunct="1">
              <a:lnSpc>
                <a:spcPct val="90000"/>
              </a:lnSpc>
              <a:buFont typeface="Wingdings" pitchFamily="2" charset="2"/>
              <a:buNone/>
              <a:defRPr/>
            </a:pPr>
            <a:r>
              <a:rPr lang="en-US" sz="3400" b="1" i="1" dirty="0" smtClean="0">
                <a:solidFill>
                  <a:schemeClr val="accent3">
                    <a:lumMod val="20000"/>
                    <a:lumOff val="80000"/>
                  </a:schemeClr>
                </a:solidFill>
                <a:effectLst/>
              </a:rPr>
              <a:t>Individual Rights</a:t>
            </a:r>
          </a:p>
          <a:p>
            <a:pPr eaLnBrk="1" hangingPunct="1">
              <a:lnSpc>
                <a:spcPct val="90000"/>
              </a:lnSpc>
              <a:buFont typeface="Wingdings" pitchFamily="2" charset="2"/>
              <a:buNone/>
              <a:defRPr/>
            </a:pPr>
            <a:endParaRPr lang="en-US" sz="1100" b="1" dirty="0" smtClean="0">
              <a:solidFill>
                <a:schemeClr val="accent3">
                  <a:lumMod val="20000"/>
                  <a:lumOff val="80000"/>
                </a:schemeClr>
              </a:solidFill>
              <a:effectLst/>
            </a:endParaRPr>
          </a:p>
          <a:p>
            <a:pPr eaLnBrk="1" hangingPunct="1">
              <a:lnSpc>
                <a:spcPct val="90000"/>
              </a:lnSpc>
              <a:buFont typeface="Wingdings" pitchFamily="2" charset="2"/>
              <a:buNone/>
              <a:defRPr/>
            </a:pPr>
            <a:endParaRPr lang="en-US" sz="3200" b="1" dirty="0" smtClean="0">
              <a:solidFill>
                <a:schemeClr val="accent3">
                  <a:lumMod val="20000"/>
                  <a:lumOff val="80000"/>
                </a:schemeClr>
              </a:solidFill>
              <a:effectLst/>
            </a:endParaRPr>
          </a:p>
          <a:p>
            <a:pPr algn="ctr" eaLnBrk="1" hangingPunct="1">
              <a:lnSpc>
                <a:spcPct val="90000"/>
              </a:lnSpc>
              <a:buFont typeface="Wingdings" pitchFamily="2" charset="2"/>
              <a:buNone/>
              <a:defRPr/>
            </a:pPr>
            <a:r>
              <a:rPr lang="en-US" sz="2800" b="1" i="1" dirty="0" smtClean="0">
                <a:solidFill>
                  <a:schemeClr val="accent3">
                    <a:lumMod val="20000"/>
                    <a:lumOff val="80000"/>
                  </a:schemeClr>
                </a:solidFill>
                <a:effectLst/>
              </a:rPr>
              <a:t>TAXATION BY CONSENT</a:t>
            </a:r>
          </a:p>
          <a:p>
            <a:pPr algn="ctr" eaLnBrk="1" hangingPunct="1">
              <a:lnSpc>
                <a:spcPct val="90000"/>
              </a:lnSpc>
              <a:buFont typeface="Wingdings" pitchFamily="2" charset="2"/>
              <a:buNone/>
              <a:defRPr/>
            </a:pPr>
            <a:endParaRPr lang="en-US" sz="2000" b="1" i="1" dirty="0">
              <a:solidFill>
                <a:schemeClr val="accent3">
                  <a:lumMod val="20000"/>
                  <a:lumOff val="80000"/>
                </a:schemeClr>
              </a:solidFill>
              <a:effectLst/>
            </a:endParaRPr>
          </a:p>
          <a:p>
            <a:pPr algn="ctr" eaLnBrk="1" hangingPunct="1">
              <a:lnSpc>
                <a:spcPct val="90000"/>
              </a:lnSpc>
              <a:buFont typeface="Wingdings" pitchFamily="2" charset="2"/>
              <a:buNone/>
              <a:defRPr/>
            </a:pPr>
            <a:r>
              <a:rPr lang="en-US" sz="3200" b="1" i="1" dirty="0" smtClean="0">
                <a:solidFill>
                  <a:schemeClr val="accent3">
                    <a:lumMod val="20000"/>
                    <a:lumOff val="80000"/>
                  </a:schemeClr>
                </a:solidFill>
                <a:effectLst/>
              </a:rPr>
              <a:t>The Rule of Law</a:t>
            </a:r>
          </a:p>
          <a:p>
            <a:pPr algn="ctr" eaLnBrk="1" hangingPunct="1">
              <a:lnSpc>
                <a:spcPct val="90000"/>
              </a:lnSpc>
              <a:buFont typeface="Wingdings" pitchFamily="2" charset="2"/>
              <a:buNone/>
              <a:defRPr/>
            </a:pPr>
            <a:endParaRPr lang="en-US" sz="2000" b="1" i="1" dirty="0">
              <a:solidFill>
                <a:schemeClr val="accent3">
                  <a:lumMod val="20000"/>
                  <a:lumOff val="80000"/>
                </a:schemeClr>
              </a:solidFill>
              <a:effectLst/>
            </a:endParaRPr>
          </a:p>
          <a:p>
            <a:pPr algn="ctr" eaLnBrk="1" hangingPunct="1">
              <a:lnSpc>
                <a:spcPct val="90000"/>
              </a:lnSpc>
              <a:buFont typeface="Wingdings" pitchFamily="2" charset="2"/>
              <a:buNone/>
              <a:defRPr/>
            </a:pPr>
            <a:r>
              <a:rPr lang="en-US" sz="3200" b="1" i="1" dirty="0" smtClean="0">
                <a:solidFill>
                  <a:schemeClr val="accent3">
                    <a:lumMod val="20000"/>
                    <a:lumOff val="80000"/>
                  </a:schemeClr>
                </a:solidFill>
                <a:effectLst/>
              </a:rPr>
              <a:t>Jury Trials</a:t>
            </a:r>
          </a:p>
        </p:txBody>
      </p:sp>
      <p:sp>
        <p:nvSpPr>
          <p:cNvPr id="13314" name="Rectangle 2"/>
          <p:cNvSpPr>
            <a:spLocks noGrp="1" noChangeArrowheads="1"/>
          </p:cNvSpPr>
          <p:nvPr>
            <p:ph type="title"/>
          </p:nvPr>
        </p:nvSpPr>
        <p:spPr>
          <a:xfrm>
            <a:off x="-1" y="228600"/>
            <a:ext cx="4490211" cy="956441"/>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5400" b="1" kern="0" dirty="0" smtClean="0">
                <a:ln/>
                <a:solidFill>
                  <a:schemeClr val="accent3">
                    <a:lumMod val="20000"/>
                    <a:lumOff val="80000"/>
                  </a:schemeClr>
                </a:solidFill>
              </a:rPr>
              <a:t>Magna </a:t>
            </a:r>
            <a:r>
              <a:rPr lang="en-US" sz="5400" b="1" kern="0" dirty="0" err="1" smtClean="0">
                <a:ln/>
                <a:solidFill>
                  <a:schemeClr val="accent3">
                    <a:lumMod val="20000"/>
                    <a:lumOff val="80000"/>
                  </a:schemeClr>
                </a:solidFill>
              </a:rPr>
              <a:t>Carta</a:t>
            </a:r>
            <a:endParaRPr lang="en-US" b="1" kern="0" dirty="0" smtClean="0">
              <a:ln/>
              <a:solidFill>
                <a:schemeClr val="accent3">
                  <a:lumMod val="20000"/>
                  <a:lumOff val="80000"/>
                </a:schemeClr>
              </a:solidFill>
            </a:endParaRPr>
          </a:p>
        </p:txBody>
      </p:sp>
      <p:pic>
        <p:nvPicPr>
          <p:cNvPr id="15364" name="Picture 5" descr="Image:King John of England signs the Magna Carta - Illustration from Cassell's History of England - Century Edition - published circa 1902.jpg"/>
          <p:cNvPicPr>
            <a:picLocks noChangeAspect="1" noChangeArrowheads="1"/>
          </p:cNvPicPr>
          <p:nvPr/>
        </p:nvPicPr>
        <p:blipFill rotWithShape="1">
          <a:blip r:embed="rId5" cstate="print"/>
          <a:srcRect l="3703" t="3059" r="6646" b="5396"/>
          <a:stretch/>
        </p:blipFill>
        <p:spPr bwMode="auto">
          <a:xfrm>
            <a:off x="4490211" y="228600"/>
            <a:ext cx="4425189" cy="6324600"/>
          </a:xfrm>
          <a:prstGeom prst="rect">
            <a:avLst/>
          </a:prstGeom>
          <a:noFill/>
          <a:ln w="9525">
            <a:noFill/>
            <a:miter lim="800000"/>
            <a:headEnd/>
            <a:tailEnd/>
          </a:ln>
        </p:spPr>
      </p:pic>
      <p:sp>
        <p:nvSpPr>
          <p:cNvPr id="5" name="Rectangle 4"/>
          <p:cNvSpPr/>
          <p:nvPr/>
        </p:nvSpPr>
        <p:spPr>
          <a:xfrm>
            <a:off x="3200400" y="1148310"/>
            <a:ext cx="1120820" cy="646331"/>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kern="0" dirty="0" smtClean="0">
                <a:ln/>
                <a:solidFill>
                  <a:schemeClr val="accent3"/>
                </a:solidFill>
              </a:rPr>
              <a:t>1215</a:t>
            </a:r>
            <a:endParaRPr lang="en-US" sz="3600" b="1" dirty="0">
              <a:ln/>
              <a:solidFill>
                <a:schemeClr val="accent3"/>
              </a:solidFill>
            </a:endParaRPr>
          </a:p>
        </p:txBody>
      </p:sp>
      <p:sp>
        <p:nvSpPr>
          <p:cNvPr id="2" name="Rectangle 1"/>
          <p:cNvSpPr/>
          <p:nvPr/>
        </p:nvSpPr>
        <p:spPr>
          <a:xfrm>
            <a:off x="191731" y="1261241"/>
            <a:ext cx="2859309" cy="424732"/>
          </a:xfrm>
          <a:prstGeom prst="rect">
            <a:avLst/>
          </a:prstGeom>
        </p:spPr>
        <p:txBody>
          <a:bodyPr wrap="none">
            <a:spAutoFit/>
          </a:bodyPr>
          <a:lstStyle/>
          <a:p>
            <a:pPr algn="ctr">
              <a:lnSpc>
                <a:spcPct val="90000"/>
              </a:lnSpc>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Latin:  </a:t>
            </a:r>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Great Charter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88772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Effect transition="in" filter="fade">
                                      <p:cBhvr>
                                        <p:cTn id="13" dur="1000"/>
                                        <p:tgtEl>
                                          <p:spTgt spid="13315">
                                            <p:txEl>
                                              <p:pRg st="1" end="1"/>
                                            </p:txEl>
                                          </p:spTgt>
                                        </p:tgtEl>
                                      </p:cBhvr>
                                    </p:animEffect>
                                    <p:anim calcmode="lin" valueType="num">
                                      <p:cBhvr>
                                        <p:cTn id="14"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315">
                                            <p:txEl>
                                              <p:pRg st="4" end="4"/>
                                            </p:txEl>
                                          </p:spTgt>
                                        </p:tgtEl>
                                        <p:attrNameLst>
                                          <p:attrName>style.visibility</p:attrName>
                                        </p:attrNameLst>
                                      </p:cBhvr>
                                      <p:to>
                                        <p:strVal val="visible"/>
                                      </p:to>
                                    </p:set>
                                    <p:animEffect transition="in" filter="fade">
                                      <p:cBhvr>
                                        <p:cTn id="20" dur="1000"/>
                                        <p:tgtEl>
                                          <p:spTgt spid="13315">
                                            <p:txEl>
                                              <p:pRg st="4" end="4"/>
                                            </p:txEl>
                                          </p:spTgt>
                                        </p:tgtEl>
                                      </p:cBhvr>
                                    </p:animEffect>
                                    <p:anim calcmode="lin" valueType="num">
                                      <p:cBhvr>
                                        <p:cTn id="21"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fade">
                                      <p:cBhvr>
                                        <p:cTn id="27" dur="1000"/>
                                        <p:tgtEl>
                                          <p:spTgt spid="13315">
                                            <p:txEl>
                                              <p:pRg st="6" end="6"/>
                                            </p:txEl>
                                          </p:spTgt>
                                        </p:tgtEl>
                                      </p:cBhvr>
                                    </p:animEffect>
                                    <p:anim calcmode="lin" valueType="num">
                                      <p:cBhvr>
                                        <p:cTn id="28"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315">
                                            <p:txEl>
                                              <p:pRg st="8" end="8"/>
                                            </p:txEl>
                                          </p:spTgt>
                                        </p:tgtEl>
                                        <p:attrNameLst>
                                          <p:attrName>style.visibility</p:attrName>
                                        </p:attrNameLst>
                                      </p:cBhvr>
                                      <p:to>
                                        <p:strVal val="visible"/>
                                      </p:to>
                                    </p:set>
                                    <p:animEffect transition="in" filter="fade">
                                      <p:cBhvr>
                                        <p:cTn id="34" dur="1000"/>
                                        <p:tgtEl>
                                          <p:spTgt spid="13315">
                                            <p:txEl>
                                              <p:pRg st="8" end="8"/>
                                            </p:txEl>
                                          </p:spTgt>
                                        </p:tgtEl>
                                      </p:cBhvr>
                                    </p:animEffect>
                                    <p:anim calcmode="lin" valueType="num">
                                      <p:cBhvr>
                                        <p:cTn id="35" dur="1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4">
                    <a14:imgEffect>
                      <a14:artisticPencilGrayscale trans="68000" pencilSize="4"/>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93" y="914400"/>
            <a:ext cx="5353913" cy="685800"/>
          </a:xfrm>
        </p:spPr>
        <p:txBody>
          <a:bodyPr/>
          <a:lstStyle/>
          <a:p>
            <a:pPr marL="18288" indent="0" algn="ctr">
              <a:buNone/>
            </a:pPr>
            <a:r>
              <a:rPr lang="en-US" b="1" i="1" dirty="0" smtClean="0"/>
              <a:t>Checking monarchs since the 13</a:t>
            </a:r>
            <a:r>
              <a:rPr lang="en-US" b="1" i="1" baseline="30000" dirty="0" smtClean="0"/>
              <a:t>th</a:t>
            </a:r>
            <a:r>
              <a:rPr lang="en-US" b="1" i="1" dirty="0" smtClean="0"/>
              <a:t> century!</a:t>
            </a:r>
            <a:endParaRPr lang="en-US" b="1" i="1" dirty="0"/>
          </a:p>
        </p:txBody>
      </p:sp>
      <p:pic>
        <p:nvPicPr>
          <p:cNvPr id="7170" name="Picture 2" descr="C:\Users\Tom\AppData\Local\Microsoft\Windows\Temporary Internet Files\Content.IE5\BHTCPN3E\MP90042661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306" y="0"/>
            <a:ext cx="3750022" cy="56388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171" name="Picture 3" descr="C:\Users\Tom\AppData\Local\Microsoft\Windows\Temporary Internet Files\Content.IE5\E8DPK5BM\MP90040713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3" y="1752600"/>
            <a:ext cx="6408026" cy="512642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 y="-42041"/>
            <a:ext cx="5372307" cy="1337441"/>
          </a:xfrm>
          <a:prstGeom prst="rect">
            <a:avLst/>
          </a:prstGeom>
        </p:spPr>
        <p:txBody>
          <a:bodyPr vert="horz" lIns="91440" tIns="45720" rIns="91440" bIns="45720" rtlCol="0" anchor="b">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8000" b="1" kern="0" dirty="0" smtClean="0">
                <a:ln/>
                <a:solidFill>
                  <a:srgbClr val="00B0F0"/>
                </a:solidFill>
              </a:rPr>
              <a:t>Parliament</a:t>
            </a:r>
            <a:endParaRPr lang="en-US" sz="6000" b="1" kern="0" dirty="0" smtClean="0">
              <a:ln/>
              <a:solidFill>
                <a:srgbClr val="00B0F0"/>
              </a:solidFill>
            </a:endParaRPr>
          </a:p>
        </p:txBody>
      </p:sp>
      <p:pic>
        <p:nvPicPr>
          <p:cNvPr id="7173" name="Picture 5" descr="C:\Users\Tom\AppData\Local\Microsoft\Windows\Temporary Internet Files\Content.IE5\1IYVTH2R\MC90044131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552" y="2057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65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42292 0 " pathEditMode="relative" rAng="0" ptsTypes="AA">
                                      <p:cBhvr>
                                        <p:cTn id="6" dur="2000" fill="hold"/>
                                        <p:tgtEl>
                                          <p:spTgt spid="7173"/>
                                        </p:tgtEl>
                                        <p:attrNameLst>
                                          <p:attrName>ppt_x</p:attrName>
                                          <p:attrName>ppt_y</p:attrName>
                                        </p:attrNameLst>
                                      </p:cBhvr>
                                      <p:rCtr x="211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l">
  <a:themeElements>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2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11.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12.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13.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14.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15.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16.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17.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8.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9.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2.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3.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4.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5.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6.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7.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8.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ppt/theme/themeOverride9.xml><?xml version="1.0" encoding="utf-8"?>
<a:themeOverride xmlns:a="http://schemas.openxmlformats.org/drawingml/2006/main">
  <a:clrScheme name="Custom 5">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624</TotalTime>
  <Words>304</Words>
  <Application>Microsoft Office PowerPoint</Application>
  <PresentationFormat>On-screen Show (4:3)</PresentationFormat>
  <Paragraphs>104</Paragraphs>
  <Slides>27</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Century</vt:lpstr>
      <vt:lpstr>Palatino Linotype</vt:lpstr>
      <vt:lpstr>Arabic Typesetting</vt:lpstr>
      <vt:lpstr>Monotype Corsiva</vt:lpstr>
      <vt:lpstr>Wingdings 2</vt:lpstr>
      <vt:lpstr>Arial</vt:lpstr>
      <vt:lpstr>Wingdings</vt:lpstr>
      <vt:lpstr>Engravers MT</vt:lpstr>
      <vt:lpstr>Calibri</vt:lpstr>
      <vt:lpstr>Office Theme</vt:lpstr>
      <vt:lpstr>Elemental</vt:lpstr>
      <vt:lpstr>2_Elemental</vt:lpstr>
      <vt:lpstr>1_Office Theme</vt:lpstr>
      <vt:lpstr>English Traditions  of Government</vt:lpstr>
      <vt:lpstr>PowerPoint Presentation</vt:lpstr>
      <vt:lpstr>PowerPoint Presentation</vt:lpstr>
      <vt:lpstr>PowerPoint Presentation</vt:lpstr>
      <vt:lpstr>Constitutional Government</vt:lpstr>
      <vt:lpstr>PowerPoint Presentation</vt:lpstr>
      <vt:lpstr>PowerPoint Presentation</vt:lpstr>
      <vt:lpstr>Magna Carta</vt:lpstr>
      <vt:lpstr>PowerPoint Presentation</vt:lpstr>
      <vt:lpstr>Queen Elizabeth I</vt:lpstr>
      <vt:lpstr>R.I.P. 1603</vt:lpstr>
      <vt:lpstr>The Stuarts</vt:lpstr>
      <vt:lpstr>PowerPoint Presentation</vt:lpstr>
      <vt:lpstr>The Glorious Revolution</vt:lpstr>
      <vt:lpstr>PowerPoint Presentation</vt:lpstr>
      <vt:lpstr>The English Bill of Rights</vt:lpstr>
      <vt:lpstr>The English Bill of Rights</vt:lpstr>
      <vt:lpstr>The English Bill of Rights</vt:lpstr>
      <vt:lpstr>John Locke</vt:lpstr>
      <vt:lpstr>PowerPoint Presentation</vt:lpstr>
      <vt:lpstr>John Locke</vt:lpstr>
      <vt:lpstr>English  Political Traditions</vt:lpstr>
      <vt:lpstr>Town Meetings</vt:lpstr>
      <vt:lpstr>House of Burgesses</vt:lpstr>
      <vt:lpstr>Salutary Neglect</vt:lpstr>
      <vt:lpstr>The French and Indian War  1754-1763</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EOC REVIEW - USHC 1.2a - TomRichey.net</dc:title>
  <dc:creator>Tom Richey</dc:creator>
  <cp:lastModifiedBy>Tom</cp:lastModifiedBy>
  <cp:revision>41</cp:revision>
  <dcterms:created xsi:type="dcterms:W3CDTF">2012-12-27T10:27:25Z</dcterms:created>
  <dcterms:modified xsi:type="dcterms:W3CDTF">2016-05-15T14:29:50Z</dcterms:modified>
</cp:coreProperties>
</file>