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8"/>
  </p:notesMasterIdLst>
  <p:handoutMasterIdLst>
    <p:handoutMasterId r:id="rId19"/>
  </p:handoutMasterIdLst>
  <p:sldIdLst>
    <p:sldId id="256" r:id="rId4"/>
    <p:sldId id="438" r:id="rId5"/>
    <p:sldId id="439" r:id="rId6"/>
    <p:sldId id="308" r:id="rId7"/>
    <p:sldId id="442" r:id="rId8"/>
    <p:sldId id="288" r:id="rId9"/>
    <p:sldId id="437" r:id="rId10"/>
    <p:sldId id="355" r:id="rId11"/>
    <p:sldId id="352" r:id="rId12"/>
    <p:sldId id="285" r:id="rId13"/>
    <p:sldId id="286" r:id="rId14"/>
    <p:sldId id="287" r:id="rId15"/>
    <p:sldId id="440" r:id="rId16"/>
    <p:sldId id="441" r:id="rId17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03D"/>
    <a:srgbClr val="EBE7FB"/>
    <a:srgbClr val="D1CBF7"/>
    <a:srgbClr val="BDF9DC"/>
    <a:srgbClr val="434343"/>
    <a:srgbClr val="FF6161"/>
    <a:srgbClr val="FF9797"/>
    <a:srgbClr val="FFFF99"/>
    <a:srgbClr val="00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80" d="100"/>
          <a:sy n="80" d="100"/>
        </p:scale>
        <p:origin x="-77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E2E7D-0405-413A-BC2E-E21671B65BFB}" type="doc">
      <dgm:prSet loTypeId="urn:microsoft.com/office/officeart/2005/8/layout/venn1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1E2804A-B238-497C-95D1-49DC616B5386}">
      <dgm:prSet phldrT="[Text]" custT="1"/>
      <dgm:spPr>
        <a:noFill/>
      </dgm:spPr>
      <dgm:t>
        <a:bodyPr/>
        <a:lstStyle/>
        <a:p>
          <a:pPr algn="l">
            <a:lnSpc>
              <a:spcPct val="25000"/>
            </a:lnSpc>
          </a:pPr>
          <a:r>
            <a:rPr lang="en-US" sz="3600" b="1"/>
            <a:t>Federal</a:t>
          </a:r>
          <a:endParaRPr lang="en-US" sz="4800" b="1"/>
        </a:p>
        <a:p>
          <a:pPr algn="l">
            <a:lnSpc>
              <a:spcPct val="25000"/>
            </a:lnSpc>
          </a:pPr>
          <a:r>
            <a:rPr lang="en-US" sz="1800"/>
            <a:t>[Delegated]</a:t>
          </a:r>
        </a:p>
      </dgm:t>
    </dgm:pt>
    <dgm:pt modelId="{94D8191E-741F-4C3A-BDBD-DD18AFE6021C}" type="parTrans" cxnId="{0584F51D-3061-47DF-BFDE-38FF71095665}">
      <dgm:prSet/>
      <dgm:spPr/>
      <dgm:t>
        <a:bodyPr/>
        <a:lstStyle/>
        <a:p>
          <a:endParaRPr lang="en-US"/>
        </a:p>
      </dgm:t>
    </dgm:pt>
    <dgm:pt modelId="{6E63AD7C-87A0-4B2B-9572-1FB007723279}" type="sibTrans" cxnId="{0584F51D-3061-47DF-BFDE-38FF71095665}">
      <dgm:prSet/>
      <dgm:spPr/>
      <dgm:t>
        <a:bodyPr/>
        <a:lstStyle/>
        <a:p>
          <a:endParaRPr lang="en-US"/>
        </a:p>
      </dgm:t>
    </dgm:pt>
    <dgm:pt modelId="{BCC8813C-60D2-4FEE-8CF9-C2708DFB91CD}">
      <dgm:prSet phldrT="[Text]" custT="1"/>
      <dgm:spPr>
        <a:noFill/>
      </dgm:spPr>
      <dgm:t>
        <a:bodyPr/>
        <a:lstStyle/>
        <a:p>
          <a:pPr algn="r">
            <a:lnSpc>
              <a:spcPct val="25000"/>
            </a:lnSpc>
          </a:pPr>
          <a:r>
            <a:rPr lang="en-US" sz="3600" b="1"/>
            <a:t>State</a:t>
          </a:r>
          <a:endParaRPr lang="en-US" sz="4000" b="1"/>
        </a:p>
        <a:p>
          <a:pPr algn="r">
            <a:lnSpc>
              <a:spcPct val="25000"/>
            </a:lnSpc>
          </a:pPr>
          <a:r>
            <a:rPr lang="en-US" sz="1800"/>
            <a:t>[Reserved]</a:t>
          </a:r>
        </a:p>
      </dgm:t>
    </dgm:pt>
    <dgm:pt modelId="{6F522867-3E72-4387-94A6-E28531DBDE85}" type="parTrans" cxnId="{2842B784-8DF3-4FF3-AF2C-648DDCAFD15D}">
      <dgm:prSet/>
      <dgm:spPr/>
      <dgm:t>
        <a:bodyPr/>
        <a:lstStyle/>
        <a:p>
          <a:endParaRPr lang="en-US"/>
        </a:p>
      </dgm:t>
    </dgm:pt>
    <dgm:pt modelId="{9FE761EB-9352-46F9-9D08-6E3F72BD0EE4}" type="sibTrans" cxnId="{2842B784-8DF3-4FF3-AF2C-648DDCAFD15D}">
      <dgm:prSet/>
      <dgm:spPr/>
      <dgm:t>
        <a:bodyPr/>
        <a:lstStyle/>
        <a:p>
          <a:endParaRPr lang="en-US"/>
        </a:p>
      </dgm:t>
    </dgm:pt>
    <dgm:pt modelId="{A1115FA4-90A8-4C17-8AC1-A2A86AC2ABBA}" type="pres">
      <dgm:prSet presAssocID="{BD6E2E7D-0405-413A-BC2E-E21671B65BF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BE5414-9CB8-4165-8E53-9AED02A4A512}" type="pres">
      <dgm:prSet presAssocID="{F1E2804A-B238-497C-95D1-49DC616B5386}" presName="circ1" presStyleLbl="vennNode1" presStyleIdx="0" presStyleCnt="2" custScaleX="120541" custScaleY="94780" custLinFactNeighborX="1245" custLinFactNeighborY="1347"/>
      <dgm:spPr/>
      <dgm:t>
        <a:bodyPr/>
        <a:lstStyle/>
        <a:p>
          <a:endParaRPr lang="en-US"/>
        </a:p>
      </dgm:t>
    </dgm:pt>
    <dgm:pt modelId="{3D4B6FB2-F888-490B-9B6D-DCDA255E6E70}" type="pres">
      <dgm:prSet presAssocID="{F1E2804A-B238-497C-95D1-49DC616B53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DE57B-EB8D-4471-8079-DFD07A016067}" type="pres">
      <dgm:prSet presAssocID="{BCC8813C-60D2-4FEE-8CF9-C2708DFB91CD}" presName="circ2" presStyleLbl="vennNode1" presStyleIdx="1" presStyleCnt="2" custScaleX="124398" custScaleY="94496" custLinFactNeighborX="-3397" custLinFactNeighborY="1205"/>
      <dgm:spPr/>
      <dgm:t>
        <a:bodyPr/>
        <a:lstStyle/>
        <a:p>
          <a:endParaRPr lang="en-US"/>
        </a:p>
      </dgm:t>
    </dgm:pt>
    <dgm:pt modelId="{C192EC75-014D-4494-A3A1-83F90FCB0B35}" type="pres">
      <dgm:prSet presAssocID="{BCC8813C-60D2-4FEE-8CF9-C2708DFB91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2B784-8DF3-4FF3-AF2C-648DDCAFD15D}" srcId="{BD6E2E7D-0405-413A-BC2E-E21671B65BFB}" destId="{BCC8813C-60D2-4FEE-8CF9-C2708DFB91CD}" srcOrd="1" destOrd="0" parTransId="{6F522867-3E72-4387-94A6-E28531DBDE85}" sibTransId="{9FE761EB-9352-46F9-9D08-6E3F72BD0EE4}"/>
    <dgm:cxn modelId="{AEE727A8-0426-4C8D-9985-D073C424CF9B}" type="presOf" srcId="{BD6E2E7D-0405-413A-BC2E-E21671B65BFB}" destId="{A1115FA4-90A8-4C17-8AC1-A2A86AC2ABBA}" srcOrd="0" destOrd="0" presId="urn:microsoft.com/office/officeart/2005/8/layout/venn1"/>
    <dgm:cxn modelId="{0584F51D-3061-47DF-BFDE-38FF71095665}" srcId="{BD6E2E7D-0405-413A-BC2E-E21671B65BFB}" destId="{F1E2804A-B238-497C-95D1-49DC616B5386}" srcOrd="0" destOrd="0" parTransId="{94D8191E-741F-4C3A-BDBD-DD18AFE6021C}" sibTransId="{6E63AD7C-87A0-4B2B-9572-1FB007723279}"/>
    <dgm:cxn modelId="{9FDD9FE7-4123-49F2-8627-FD1EB4770528}" type="presOf" srcId="{BCC8813C-60D2-4FEE-8CF9-C2708DFB91CD}" destId="{FAEDE57B-EB8D-4471-8079-DFD07A016067}" srcOrd="0" destOrd="0" presId="urn:microsoft.com/office/officeart/2005/8/layout/venn1"/>
    <dgm:cxn modelId="{A2B4104E-F11B-4302-A183-5224163886C0}" type="presOf" srcId="{F1E2804A-B238-497C-95D1-49DC616B5386}" destId="{3D4B6FB2-F888-490B-9B6D-DCDA255E6E70}" srcOrd="1" destOrd="0" presId="urn:microsoft.com/office/officeart/2005/8/layout/venn1"/>
    <dgm:cxn modelId="{33C19613-B576-4641-A3C3-6D584EB09ED9}" type="presOf" srcId="{BCC8813C-60D2-4FEE-8CF9-C2708DFB91CD}" destId="{C192EC75-014D-4494-A3A1-83F90FCB0B35}" srcOrd="1" destOrd="0" presId="urn:microsoft.com/office/officeart/2005/8/layout/venn1"/>
    <dgm:cxn modelId="{DB4C89BA-F0D5-4FB8-8138-D6CF8F647993}" type="presOf" srcId="{F1E2804A-B238-497C-95D1-49DC616B5386}" destId="{75BE5414-9CB8-4165-8E53-9AED02A4A512}" srcOrd="0" destOrd="0" presId="urn:microsoft.com/office/officeart/2005/8/layout/venn1"/>
    <dgm:cxn modelId="{0B4CA48E-DA98-4327-A1A0-9B602B161E6F}" type="presParOf" srcId="{A1115FA4-90A8-4C17-8AC1-A2A86AC2ABBA}" destId="{75BE5414-9CB8-4165-8E53-9AED02A4A512}" srcOrd="0" destOrd="0" presId="urn:microsoft.com/office/officeart/2005/8/layout/venn1"/>
    <dgm:cxn modelId="{8DBBAE71-21D5-42D4-918C-CBA8FF351515}" type="presParOf" srcId="{A1115FA4-90A8-4C17-8AC1-A2A86AC2ABBA}" destId="{3D4B6FB2-F888-490B-9B6D-DCDA255E6E70}" srcOrd="1" destOrd="0" presId="urn:microsoft.com/office/officeart/2005/8/layout/venn1"/>
    <dgm:cxn modelId="{15A1B287-9938-42EC-9D4C-6101B23C36AA}" type="presParOf" srcId="{A1115FA4-90A8-4C17-8AC1-A2A86AC2ABBA}" destId="{FAEDE57B-EB8D-4471-8079-DFD07A016067}" srcOrd="2" destOrd="0" presId="urn:microsoft.com/office/officeart/2005/8/layout/venn1"/>
    <dgm:cxn modelId="{B6646DA1-8EE7-4E97-9ABD-F86961168580}" type="presParOf" srcId="{A1115FA4-90A8-4C17-8AC1-A2A86AC2ABBA}" destId="{C192EC75-014D-4494-A3A1-83F90FCB0B3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E5414-9CB8-4165-8E53-9AED02A4A512}">
      <dsp:nvSpPr>
        <dsp:cNvPr id="0" name=""/>
        <dsp:cNvSpPr/>
      </dsp:nvSpPr>
      <dsp:spPr>
        <a:xfrm>
          <a:off x="-281149" y="1248130"/>
          <a:ext cx="5709535" cy="4489341"/>
        </a:xfrm>
        <a:prstGeom prst="ellipse">
          <a:avLst/>
        </a:prstGeom>
        <a:noFill/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600200">
            <a:lnSpc>
              <a:spcPct val="25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Federal</a:t>
          </a:r>
          <a:endParaRPr lang="en-US" sz="4800" b="1" kern="1200"/>
        </a:p>
        <a:p>
          <a:pPr lvl="0" algn="l" defTabSz="1600200">
            <a:lnSpc>
              <a:spcPct val="25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[Delegated]</a:t>
          </a:r>
        </a:p>
      </dsp:txBody>
      <dsp:txXfrm>
        <a:off x="516127" y="1777520"/>
        <a:ext cx="3291984" cy="3430562"/>
      </dsp:txXfrm>
    </dsp:sp>
    <dsp:sp modelId="{FAEDE57B-EB8D-4471-8079-DFD07A016067}">
      <dsp:nvSpPr>
        <dsp:cNvPr id="0" name=""/>
        <dsp:cNvSpPr/>
      </dsp:nvSpPr>
      <dsp:spPr>
        <a:xfrm>
          <a:off x="2821392" y="1248130"/>
          <a:ext cx="5892225" cy="4475889"/>
        </a:xfrm>
        <a:prstGeom prst="ellipse">
          <a:avLst/>
        </a:prstGeom>
        <a:noFill/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600200">
            <a:lnSpc>
              <a:spcPct val="25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State</a:t>
          </a:r>
          <a:endParaRPr lang="en-US" sz="4000" b="1" kern="1200"/>
        </a:p>
        <a:p>
          <a:pPr lvl="0" algn="r" defTabSz="1600200">
            <a:lnSpc>
              <a:spcPct val="25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[Reserved]</a:t>
          </a:r>
        </a:p>
      </dsp:txBody>
      <dsp:txXfrm>
        <a:off x="4493510" y="1775934"/>
        <a:ext cx="3397319" cy="3420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04238B8-DF06-47CF-9CBD-34688AD2187F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8B0D2DF5-1879-4AD3-811F-72B8E5A25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5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8D7391E-DAEF-49FE-B098-B6F0929444DC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BC665CE-F455-4196-8543-BC9B79A98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65CE-F455-4196-8543-BC9B79A989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3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69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71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11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50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75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24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50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19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34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9B5C1E-1583-46C2-89CC-1ED90ED01939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EC6DE1-313C-47C1-B716-BFA07CA9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8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tomrichey.net/sit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hyperlink" Target="http://en.wikipedia.org/wiki/List_of_United_States_presidential_vetoes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Tom-Richey/14074617563" TargetMode="External"/><Relationship Id="rId7" Type="http://schemas.openxmlformats.org/officeDocument/2006/relationships/hyperlink" Target="http://www.tomrichey.ne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hyperlink" Target="http://www.twitter.com/tomrichey" TargetMode="External"/><Relationship Id="rId4" Type="http://schemas.openxmlformats.org/officeDocument/2006/relationships/hyperlink" Target="http://www.youtube.com/tomforameri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9/Bill_of_Rights_Pg1of1_AC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oshbousel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onstitution.org/fed/federa45.htm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5" name="Picture 3" descr="C:\Users\PK136TS\AppData\Local\Microsoft\Windows\Temporary Internet Files\Content.IE5\277KP902\MP91022080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3" t="10891" r="14709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28956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latin typeface="Britannic Bold" pitchFamily="34" charset="0"/>
              </a:rPr>
              <a:t>Principles of the </a:t>
            </a:r>
            <a:r>
              <a:rPr lang="en-US" sz="9600" dirty="0" smtClean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latin typeface="Britannic Bold" pitchFamily="34" charset="0"/>
              </a:rPr>
              <a:t>Constitution</a:t>
            </a:r>
            <a:endParaRPr lang="en-US" sz="8000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248834" name="Picture 2" descr="TomRichey.ne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40" y="5181600"/>
            <a:ext cx="3663462" cy="1516721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5181600"/>
            <a:ext cx="4876800" cy="1524000"/>
            <a:chOff x="-2569579" y="6629400"/>
            <a:chExt cx="4568141" cy="15240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-2569579" y="6629400"/>
              <a:ext cx="4568141" cy="1524000"/>
            </a:xfrm>
            <a:prstGeom prst="rect">
              <a:avLst/>
            </a:prstGeom>
            <a:solidFill>
              <a:schemeClr val="tx1">
                <a:alpha val="54000"/>
              </a:schemeClr>
            </a:solidFill>
            <a:ln>
              <a:noFill/>
            </a:ln>
            <a:effectLst/>
          </p:spPr>
          <p:txBody>
            <a:bodyPr vert="horz" lIns="100584" tIns="45720" anchor="t">
              <a:normAutofit/>
            </a:bodyPr>
            <a:lstStyle>
              <a:lvl1pPr marL="0" indent="0" algn="l" rtl="0" eaLnBrk="1" latinLnBrk="0" hangingPunct="1">
                <a:spcBef>
                  <a:spcPts val="0"/>
                </a:spcBef>
                <a:buClr>
                  <a:schemeClr val="accent2">
                    <a:lumMod val="75000"/>
                  </a:schemeClr>
                </a:buClr>
                <a:buSzPct val="85000"/>
                <a:buFont typeface="Wingdings 2" pitchFamily="18" charset="2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accent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None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accent2">
                    <a:lumMod val="40000"/>
                    <a:lumOff val="60000"/>
                  </a:schemeClr>
                </a:buClr>
                <a:buSzPct val="65000"/>
                <a:buFont typeface="Wingdings 2" pitchFamily="18" charset="2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accent2">
                    <a:lumMod val="20000"/>
                    <a:lumOff val="80000"/>
                  </a:schemeClr>
                </a:buClr>
                <a:buSzPct val="100000"/>
                <a:buFont typeface="Arial" pitchFamily="34" charset="0"/>
                <a:buNone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accent2">
                    <a:lumMod val="75000"/>
                  </a:schemeClr>
                </a:buClr>
                <a:buSzPct val="50000"/>
                <a:buFont typeface="Wingdings" pitchFamily="2" charset="2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411163" indent="-411163" algn="just"/>
              <a:r>
                <a:rPr lang="en-US" sz="3200" b="1" dirty="0" smtClean="0">
                  <a:solidFill>
                    <a:schemeClr val="bg1"/>
                  </a:solidFill>
                  <a:latin typeface="Calibri" pitchFamily="34" charset="0"/>
                </a:rPr>
                <a:t>USHC 1.5</a:t>
              </a:r>
            </a:p>
            <a:p>
              <a:pPr marL="411163" indent="-411163" algn="just"/>
              <a:endParaRPr lang="en-US" sz="600" dirty="0" smtClean="0">
                <a:latin typeface="Calibri" pitchFamily="34" charset="0"/>
              </a:endParaRPr>
            </a:p>
            <a:p>
              <a:r>
                <a:rPr lang="en-US" sz="1800" b="1" i="1" dirty="0" smtClean="0">
                  <a:solidFill>
                    <a:schemeClr val="bg1"/>
                  </a:solidFill>
                </a:rPr>
                <a:t>Explain how the fundamental principle of limited government is protected by the Constitution and the Bill of Rights…</a:t>
              </a:r>
            </a:p>
          </p:txBody>
        </p:sp>
        <p:pic>
          <p:nvPicPr>
            <p:cNvPr id="8" name="Picture 4" descr="http://reading-calendars.pbworks.com/f/1295639331/SCDE_logo_BW-300dp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01" y="6721366"/>
              <a:ext cx="1427544" cy="379861"/>
            </a:xfrm>
            <a:prstGeom prst="roundRect">
              <a:avLst>
                <a:gd name="adj" fmla="val 4497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softEdge rad="63500"/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7600" b="1" dirty="0" smtClean="0"/>
              <a:t>Separation of Powers</a:t>
            </a:r>
            <a:endParaRPr lang="en-US" sz="7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7150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Montesquieu</a:t>
            </a:r>
          </a:p>
          <a:p>
            <a:pPr lvl="1"/>
            <a:r>
              <a:rPr lang="en-US" sz="3200" b="1" dirty="0" smtClean="0"/>
              <a:t>French Philosopher</a:t>
            </a:r>
          </a:p>
          <a:p>
            <a:pPr lvl="1"/>
            <a:r>
              <a:rPr lang="en-US" sz="3200" b="1" i="1" dirty="0" smtClean="0"/>
              <a:t>The Spirit of the Laws </a:t>
            </a:r>
            <a:r>
              <a:rPr lang="en-US" b="1" dirty="0" smtClean="0"/>
              <a:t>(1748)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894" y="1447800"/>
            <a:ext cx="262410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38894" y="4825425"/>
            <a:ext cx="2624106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4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Montesquieu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42806"/>
              </p:ext>
            </p:extLst>
          </p:nvPr>
        </p:nvGraphicFramePr>
        <p:xfrm>
          <a:off x="228276" y="3505200"/>
          <a:ext cx="5715324" cy="2529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5108"/>
                <a:gridCol w="1905108"/>
                <a:gridCol w="190510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THREE BRANCHES OF GOVERNMENT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LEGISLATIVE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(</a:t>
                      </a:r>
                      <a:r>
                        <a:rPr lang="en-US" sz="2400" b="1" i="1" dirty="0" smtClean="0"/>
                        <a:t>Congress</a:t>
                      </a:r>
                      <a:r>
                        <a:rPr lang="en-US" sz="2400" b="1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EXECUTIVE</a:t>
                      </a:r>
                    </a:p>
                    <a:p>
                      <a:pPr algn="ctr"/>
                      <a:r>
                        <a:rPr lang="en-US" sz="2400" b="1" dirty="0" smtClean="0"/>
                        <a:t>(</a:t>
                      </a:r>
                      <a:r>
                        <a:rPr lang="en-US" sz="2400" b="1" i="1" dirty="0" smtClean="0"/>
                        <a:t>President</a:t>
                      </a:r>
                      <a:r>
                        <a:rPr lang="en-US" sz="2400" b="1" i="0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JUDICIAL</a:t>
                      </a:r>
                    </a:p>
                    <a:p>
                      <a:pPr algn="ctr"/>
                      <a:r>
                        <a:rPr lang="en-US" sz="2400" b="1" dirty="0" smtClean="0"/>
                        <a:t>(</a:t>
                      </a:r>
                      <a:r>
                        <a:rPr lang="en-US" sz="2400" b="1" i="1" dirty="0" smtClean="0"/>
                        <a:t>Courts</a:t>
                      </a:r>
                      <a:r>
                        <a:rPr lang="en-US" sz="2400" b="1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953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MAKES</a:t>
            </a:r>
          </a:p>
          <a:p>
            <a:pPr algn="ctr"/>
            <a:r>
              <a:rPr lang="en-US" sz="2800" b="1" dirty="0" smtClean="0"/>
              <a:t>Laws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4953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ENFORCES</a:t>
            </a:r>
          </a:p>
          <a:p>
            <a:pPr algn="ctr"/>
            <a:r>
              <a:rPr lang="en-US" sz="2800" b="1" dirty="0" smtClean="0"/>
              <a:t>Laws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953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JUDGES</a:t>
            </a:r>
          </a:p>
          <a:p>
            <a:pPr algn="ctr"/>
            <a:r>
              <a:rPr lang="en-US" sz="2800" b="1" dirty="0" smtClean="0"/>
              <a:t>Laws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2590800" cy="400110"/>
          </a:xfrm>
          <a:prstGeom prst="rect">
            <a:avLst/>
          </a:prstGeom>
          <a:solidFill>
            <a:srgbClr val="BDF9DC"/>
          </a:solidFill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/>
              <a:t>Graphic Organizer 3.4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The Veto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36837"/>
            <a:ext cx="8229600" cy="2468563"/>
          </a:xfrm>
        </p:spPr>
        <p:txBody>
          <a:bodyPr/>
          <a:lstStyle/>
          <a:p>
            <a:r>
              <a:rPr lang="en-US" b="1" dirty="0" smtClean="0"/>
              <a:t>From Latin:  “I Forbid”</a:t>
            </a:r>
          </a:p>
          <a:p>
            <a:r>
              <a:rPr lang="en-US" b="1" dirty="0" smtClean="0"/>
              <a:t>President checks Congress’ legislative power</a:t>
            </a:r>
          </a:p>
          <a:p>
            <a:r>
              <a:rPr lang="en-US" b="1" dirty="0" smtClean="0"/>
              <a:t>2/3 Vote of Both Houses to Override</a:t>
            </a:r>
          </a:p>
          <a:p>
            <a:pPr lvl="1"/>
            <a:r>
              <a:rPr lang="en-US" b="1" dirty="0" smtClean="0"/>
              <a:t>1845 – </a:t>
            </a:r>
            <a:r>
              <a:rPr lang="en-US" b="1" dirty="0" smtClean="0">
                <a:hlinkClick r:id="rId2"/>
              </a:rPr>
              <a:t>First Veto Overridden</a:t>
            </a:r>
            <a:endParaRPr lang="en-US" b="1" dirty="0"/>
          </a:p>
        </p:txBody>
      </p:sp>
      <p:pic>
        <p:nvPicPr>
          <p:cNvPr id="1026" name="Picture 2" descr="C:\Users\Richey\AppData\Local\Microsoft\Windows\Temporary Internet Files\Content.IE5\683ZTW03\MC9002411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"/>
            <a:ext cx="2667000" cy="26723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Daniel Shays and Job Shattuc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4" y="0"/>
            <a:ext cx="9153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2463"/>
            <a:ext cx="9144000" cy="1524000"/>
          </a:xfr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 dirty="0" smtClean="0">
                <a:latin typeface="Britannic Bold" pitchFamily="34" charset="0"/>
              </a:rPr>
              <a:t>Ordered Government</a:t>
            </a:r>
            <a:endParaRPr lang="en-US" sz="72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334000"/>
            <a:ext cx="6096000" cy="792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agit_PPT7D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>
            <a:hlinkClick r:id="rId3"/>
          </p:cNvPr>
          <p:cNvSpPr/>
          <p:nvPr/>
        </p:nvSpPr>
        <p:spPr>
          <a:xfrm>
            <a:off x="152400" y="5791200"/>
            <a:ext cx="1676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1981200" y="5867400"/>
            <a:ext cx="3200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rId5"/>
          </p:cNvPr>
          <p:cNvSpPr/>
          <p:nvPr/>
        </p:nvSpPr>
        <p:spPr>
          <a:xfrm>
            <a:off x="5334000" y="5867400"/>
            <a:ext cx="3810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https://twimg0-a.akamaihd.net/profile_images/3371765864/f91ed7963e621b5e6ec887097e619d1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52600" cy="1752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7"/>
          </p:cNvPr>
          <p:cNvSpPr/>
          <p:nvPr/>
        </p:nvSpPr>
        <p:spPr>
          <a:xfrm>
            <a:off x="0" y="0"/>
            <a:ext cx="9144000" cy="464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Tom\AppData\Local\Microsoft\Windows\Temporary Internet Files\Content.IE5\3J1VCP10\MC900441568[1].wmf"/>
          <p:cNvPicPr>
            <a:picLocks noChangeAspect="1" noChangeArrowheads="1"/>
          </p:cNvPicPr>
          <p:nvPr/>
        </p:nvPicPr>
        <p:blipFill>
          <a:blip r:embed="rId2" cstate="print"/>
          <a:srcRect l="-15095" r="-142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49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K136TS\AppData\Local\Microsoft\Windows\Temporary Internet Files\Content.IE5\277KP902\MP91022080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3" t="10891" r="27437" b="14332"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400"/>
            <a:ext cx="4991099" cy="3230562"/>
          </a:xfr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 Constitution </a:t>
            </a:r>
            <a:r>
              <a:rPr lang="en-US" sz="9600" dirty="0" smtClean="0">
                <a:solidFill>
                  <a:schemeClr val="bg1"/>
                </a:solidFill>
              </a:rPr>
              <a:t>LIMITS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government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arm1.staticflickr.com/75/170086048_c338b8eee8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b="42825"/>
          <a:stretch/>
        </p:blipFill>
        <p:spPr bwMode="auto">
          <a:xfrm>
            <a:off x="408864" y="96487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5181600" cy="23622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Limiting the </a:t>
            </a:r>
            <a:r>
              <a:rPr lang="en-US" sz="6000" b="1" dirty="0" smtClean="0"/>
              <a:t>Government</a:t>
            </a:r>
            <a:endParaRPr lang="en-US" sz="6000" b="1" dirty="0"/>
          </a:p>
        </p:txBody>
      </p:sp>
      <p:pic>
        <p:nvPicPr>
          <p:cNvPr id="101378" name="Picture 2" descr="File:Bill of Rights Pg1of1 A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005733" y="2883187"/>
            <a:ext cx="2470755" cy="2628463"/>
          </a:xfrm>
          <a:prstGeom prst="rect">
            <a:avLst/>
          </a:prstGeom>
          <a:noFill/>
        </p:spPr>
      </p:pic>
      <p:pic>
        <p:nvPicPr>
          <p:cNvPr id="5" name="Picture 2" descr="http://www.regentsprep.org/regents/ushisgov/themes/government/check_header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5486" y="2349350"/>
            <a:ext cx="2555187" cy="198363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81000" y="2756299"/>
            <a:ext cx="246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Federalism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3087460" y="4332982"/>
            <a:ext cx="205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Checks </a:t>
            </a:r>
            <a:r>
              <a:rPr lang="en-US" sz="2800" b="1" dirty="0" smtClean="0"/>
              <a:t>and </a:t>
            </a:r>
            <a:r>
              <a:rPr lang="en-US" sz="3200" b="1" dirty="0" smtClean="0"/>
              <a:t>Balances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6005733" y="5475982"/>
            <a:ext cx="2470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The Bill of Rights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.staticflickr.com/75/170086048_c338b8eee8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b="428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Federalism</a:t>
            </a:r>
            <a:endParaRPr lang="en-US" sz="6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4800600"/>
            <a:ext cx="3429000" cy="1752600"/>
          </a:xfrm>
          <a:solidFill>
            <a:schemeClr val="bg1">
              <a:alpha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 federal government and state governments </a:t>
            </a:r>
            <a:r>
              <a:rPr lang="en-US" b="1" i="1" dirty="0" smtClean="0"/>
              <a:t>share </a:t>
            </a:r>
            <a:r>
              <a:rPr lang="en-US" b="1" dirty="0" smtClean="0"/>
              <a:t>power.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200" y="6474023"/>
            <a:ext cx="16968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/>
              <a:t>Photo by </a:t>
            </a:r>
            <a:r>
              <a:rPr lang="en-US" sz="1400" b="1" dirty="0" err="1">
                <a:hlinkClick r:id="rId3"/>
              </a:rPr>
              <a:t>joshbousel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919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Richey\AppData\Local\Microsoft\Windows\Temporary Internet Files\Content.IE5\M9LMYCCK\MP900422486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0480"/>
            <a:ext cx="9144000" cy="6888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algn="l"/>
            <a:r>
              <a:rPr lang="en-US" sz="5400" b="1" dirty="0" smtClean="0"/>
              <a:t>FEDERALISM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19400"/>
            <a:ext cx="71628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Delegated</a:t>
            </a:r>
            <a:r>
              <a:rPr lang="en-US" b="1" dirty="0" smtClean="0"/>
              <a:t> Powers</a:t>
            </a:r>
          </a:p>
          <a:p>
            <a:pPr lvl="1">
              <a:spcAft>
                <a:spcPts val="1200"/>
              </a:spcAft>
              <a:buNone/>
            </a:pPr>
            <a:r>
              <a:rPr lang="en-US" b="1" dirty="0" smtClean="0"/>
              <a:t>Powers given to the Federal Government</a:t>
            </a:r>
          </a:p>
          <a:p>
            <a:pPr>
              <a:buNone/>
            </a:pPr>
            <a:r>
              <a:rPr lang="en-US" b="1" i="1" dirty="0" smtClean="0"/>
              <a:t>Reserved </a:t>
            </a:r>
            <a:r>
              <a:rPr lang="en-US" b="1" dirty="0" smtClean="0"/>
              <a:t>Powers</a:t>
            </a:r>
          </a:p>
          <a:p>
            <a:pPr lvl="1">
              <a:spcAft>
                <a:spcPts val="1200"/>
              </a:spcAft>
              <a:buNone/>
            </a:pPr>
            <a:r>
              <a:rPr lang="en-US" b="1" dirty="0" smtClean="0"/>
              <a:t>Powers kept by the states and people</a:t>
            </a:r>
          </a:p>
          <a:p>
            <a:pPr>
              <a:buNone/>
            </a:pPr>
            <a:r>
              <a:rPr lang="en-US" b="1" i="1" dirty="0" smtClean="0"/>
              <a:t>Concurrent (Shared) Powers</a:t>
            </a: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Powers shared by both levels of </a:t>
            </a:r>
            <a:r>
              <a:rPr lang="en-US" b="1" dirty="0" err="1" smtClean="0"/>
              <a:t>gov</a:t>
            </a:r>
            <a:r>
              <a:rPr lang="en-US" b="1" dirty="0" smtClean="0"/>
              <a:t>.</a:t>
            </a:r>
          </a:p>
          <a:p>
            <a:pPr lvl="1"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81199" y="2895600"/>
            <a:ext cx="3314131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175"/>
          <a:effectLst>
            <a:glow rad="101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4114800"/>
            <a:ext cx="3048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1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3314" name="Picture 2" descr="C:\Users\Richey\AppData\Local\Microsoft\Windows\Temporary Internet Files\Content.IE5\683ZTW03\MC9001566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719" y="0"/>
            <a:ext cx="2898281" cy="1905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81200" y="5334000"/>
            <a:ext cx="48768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175"/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053" name="Picture 5" descr="C:\Users\Richey\AppData\Local\Microsoft\Windows\Temporary Internet Files\Content.IE5\M9LMYCCK\MC9000567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62200"/>
            <a:ext cx="1447800" cy="1438958"/>
          </a:xfrm>
          <a:prstGeom prst="rect">
            <a:avLst/>
          </a:prstGeom>
          <a:noFill/>
        </p:spPr>
      </p:pic>
      <p:pic>
        <p:nvPicPr>
          <p:cNvPr id="2054" name="Picture 6" descr="C:\Users\Richey\AppData\Local\Microsoft\Windows\Temporary Internet Files\Content.IE5\DR47IJ6J\MC90005671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313" y="3733800"/>
            <a:ext cx="1455087" cy="1447800"/>
          </a:xfrm>
          <a:prstGeom prst="rect">
            <a:avLst/>
          </a:prstGeom>
          <a:noFill/>
        </p:spPr>
      </p:pic>
      <p:pic>
        <p:nvPicPr>
          <p:cNvPr id="2055" name="Picture 7" descr="C:\Users\Richey\AppData\Local\Microsoft\Windows\Temporary Internet Files\Content.IE5\OHKYV3N0\MC90005671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029200"/>
            <a:ext cx="1371600" cy="136403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371600"/>
            <a:ext cx="6172200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Sovereignty is constitutionally divided between a central authority and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From </a:t>
            </a:r>
            <a:r>
              <a:rPr lang="en-US" sz="6000" b="1" i="1" dirty="0" smtClean="0"/>
              <a:t>The Federalist</a:t>
            </a:r>
            <a:r>
              <a:rPr lang="en-US" sz="6000" b="1" dirty="0" smtClean="0"/>
              <a:t>, No. 45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371600"/>
            <a:ext cx="65532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 dirty="0"/>
              <a:t>The powers delegated by the proposed Constitution to the federal government, are few and defined. Those which are to remain in the State governments are numerous and indefinite. </a:t>
            </a:r>
            <a:endParaRPr lang="en-US" sz="4000" b="1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former will be exercised principally on external objects, as war, peace, negotiation, and foreign </a:t>
            </a:r>
            <a:r>
              <a:rPr lang="en-US" dirty="0" smtClean="0"/>
              <a:t>commerce… The </a:t>
            </a:r>
            <a:r>
              <a:rPr lang="en-US" dirty="0"/>
              <a:t>powers reserved to the several States will extend to all the objects </a:t>
            </a:r>
            <a:r>
              <a:rPr lang="en-US" dirty="0" smtClean="0"/>
              <a:t>which… concern </a:t>
            </a:r>
            <a:r>
              <a:rPr lang="en-US" dirty="0"/>
              <a:t>the lives, liberties, and properties of the </a:t>
            </a:r>
            <a:r>
              <a:rPr lang="en-US" dirty="0" smtClean="0"/>
              <a:t>people…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6324600"/>
            <a:ext cx="5562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Source: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www.constitution.org/fed/federa45.htm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1447800"/>
            <a:ext cx="2214242" cy="2743200"/>
            <a:chOff x="152400" y="1447800"/>
            <a:chExt cx="2214242" cy="27432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447800"/>
              <a:ext cx="221424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2400" y="3657600"/>
              <a:ext cx="2214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MADISON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4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File:Map of federal states.svg"/>
          <p:cNvPicPr>
            <a:picLocks noChangeAspect="1" noChangeArrowheads="1"/>
          </p:cNvPicPr>
          <p:nvPr/>
        </p:nvPicPr>
        <p:blipFill>
          <a:blip r:embed="rId2" cstate="print"/>
          <a:srcRect l="5867" r="9004"/>
          <a:stretch>
            <a:fillRect/>
          </a:stretch>
        </p:blipFill>
        <p:spPr bwMode="auto">
          <a:xfrm>
            <a:off x="0" y="1219200"/>
            <a:ext cx="9075174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Federal States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0"/>
          <a:ext cx="8534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Federalism</a:t>
            </a:r>
            <a:endParaRPr lang="en-US" sz="6000" b="1" dirty="0"/>
          </a:p>
        </p:txBody>
      </p:sp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1600200" y="56388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AMENDMENT X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powers not delegated to the United States by the Constitution, nor prohibited by it to the states, are reserved to the states respectively, or to the people.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657600" y="3048000"/>
            <a:ext cx="15049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Concurrent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37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Admit New States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600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Coin Money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676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Collect Tariffs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905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Declare War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371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828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Establish Courts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209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Weights and Measures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Foreign Policy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1676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Establish Local Governments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Army and Navy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1981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Marriage Laws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National Defense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733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Immigration and Naturalization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2362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Organize and Maintain Militia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4038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Propose</a:t>
            </a:r>
            <a:r>
              <a:rPr lang="en-US" b="1" dirty="0" smtClean="0"/>
              <a:t> Constitutional Amendments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0" y="3810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Ratify</a:t>
            </a:r>
            <a:r>
              <a:rPr lang="en-US" b="1" dirty="0" smtClean="0"/>
              <a:t> Constitutional Amendments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971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Punish Treason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4038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Regulate Foreign Trade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47800" y="4648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Regulate </a:t>
            </a:r>
          </a:p>
          <a:p>
            <a:pPr algn="ctr"/>
            <a:r>
              <a:rPr lang="en-US" b="1" i="1" dirty="0" smtClean="0"/>
              <a:t>Inter</a:t>
            </a:r>
            <a:r>
              <a:rPr lang="en-US" b="1" dirty="0" smtClean="0"/>
              <a:t>state Commerce</a:t>
            </a:r>
            <a:endParaRPr lang="en-US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4724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Regulate </a:t>
            </a:r>
          </a:p>
          <a:p>
            <a:pPr algn="ctr"/>
            <a:r>
              <a:rPr lang="en-US" b="1" i="1" dirty="0" smtClean="0"/>
              <a:t>Intra</a:t>
            </a:r>
            <a:r>
              <a:rPr lang="en-US" b="1" dirty="0" smtClean="0"/>
              <a:t>state Commerce</a:t>
            </a:r>
            <a:endParaRPr lang="en-US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05200" y="3581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Taxation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0" y="2438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&amp; Everything Else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Custom 6">
      <a:dk1>
        <a:sysClr val="windowText" lastClr="000000"/>
      </a:dk1>
      <a:lt1>
        <a:sysClr val="window" lastClr="FFFFFF"/>
      </a:lt1>
      <a:dk2>
        <a:srgbClr val="C1C1C1"/>
      </a:dk2>
      <a:lt2>
        <a:srgbClr val="666666"/>
      </a:lt2>
      <a:accent1>
        <a:srgbClr val="FF0000"/>
      </a:accent1>
      <a:accent2>
        <a:srgbClr val="FFFFFF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1920s_1">
      <a:majorFont>
        <a:latin typeface="Limelight"/>
        <a:ea typeface=""/>
        <a:cs typeface=""/>
      </a:majorFont>
      <a:minorFont>
        <a:latin typeface="Corbe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19271</TotalTime>
  <Words>355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Concourse</vt:lpstr>
      <vt:lpstr>Office Theme</vt:lpstr>
      <vt:lpstr>Module</vt:lpstr>
      <vt:lpstr>Principles of the Constitution</vt:lpstr>
      <vt:lpstr>PowerPoint Presentation</vt:lpstr>
      <vt:lpstr>A Constitution LIMITS government</vt:lpstr>
      <vt:lpstr>Limiting the Government</vt:lpstr>
      <vt:lpstr>Federalism</vt:lpstr>
      <vt:lpstr>FEDERALISM</vt:lpstr>
      <vt:lpstr>From The Federalist, No. 45</vt:lpstr>
      <vt:lpstr>Federal States</vt:lpstr>
      <vt:lpstr>Federalism</vt:lpstr>
      <vt:lpstr>Separation of Powers</vt:lpstr>
      <vt:lpstr>PowerPoint Presentation</vt:lpstr>
      <vt:lpstr>The Veto</vt:lpstr>
      <vt:lpstr>Ordered Government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the Constitution (USHC 1.5)</dc:title>
  <dc:creator>Tom Richey</dc:creator>
  <cp:lastModifiedBy>elabinstr</cp:lastModifiedBy>
  <cp:revision>655</cp:revision>
  <cp:lastPrinted>2012-11-12T22:51:36Z</cp:lastPrinted>
  <dcterms:created xsi:type="dcterms:W3CDTF">2010-09-27T01:33:00Z</dcterms:created>
  <dcterms:modified xsi:type="dcterms:W3CDTF">2013-07-10T22:35:10Z</dcterms:modified>
</cp:coreProperties>
</file>