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1.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2.xml" ContentType="application/vnd.openxmlformats-officedocument.presentationml.notesSlide+xml"/>
  <Override PartName="/ppt/theme/themeOverride17.xml" ContentType="application/vnd.openxmlformats-officedocument.themeOverride+xml"/>
  <Override PartName="/ppt/notesSlides/notesSlide3.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 id="2147483756" r:id="rId7"/>
  </p:sldMasterIdLst>
  <p:notesMasterIdLst>
    <p:notesMasterId r:id="rId34"/>
  </p:notesMasterIdLst>
  <p:sldIdLst>
    <p:sldId id="257" r:id="rId8"/>
    <p:sldId id="259" r:id="rId9"/>
    <p:sldId id="260" r:id="rId10"/>
    <p:sldId id="261" r:id="rId11"/>
    <p:sldId id="262" r:id="rId12"/>
    <p:sldId id="263" r:id="rId13"/>
    <p:sldId id="264" r:id="rId14"/>
    <p:sldId id="265" r:id="rId15"/>
    <p:sldId id="267" r:id="rId16"/>
    <p:sldId id="268" r:id="rId17"/>
    <p:sldId id="266"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304" r:id="rId33"/>
  </p:sldIdLst>
  <p:sldSz cx="9144000" cy="6858000" type="screen4x3"/>
  <p:notesSz cx="6858000" cy="9144000"/>
  <p:embeddedFontLst>
    <p:embeddedFont>
      <p:font typeface="Kartika" panose="020B0604020202020204" charset="0"/>
      <p:regular r:id="rId35"/>
      <p:bold r:id="rId36"/>
    </p:embeddedFont>
    <p:embeddedFont>
      <p:font typeface="Wingdings 2" panose="05020102010507070707" pitchFamily="18" charset="2"/>
      <p:regular r:id="rId37"/>
    </p:embeddedFont>
    <p:embeddedFont>
      <p:font typeface="Baskerville Old Face" panose="02020602080505020303" pitchFamily="18" charset="0"/>
      <p:regular r:id="rId38"/>
    </p:embeddedFont>
    <p:embeddedFont>
      <p:font typeface="Calibri" panose="020F0502020204030204" pitchFamily="34" charset="0"/>
      <p:regular r:id="rId39"/>
      <p:bold r:id="rId40"/>
      <p:italic r:id="rId41"/>
      <p:boldItalic r:id="rId42"/>
    </p:embeddedFont>
    <p:embeddedFont>
      <p:font typeface="Franklin Gothic Demi" panose="020B0703020102020204" pitchFamily="34" charset="0"/>
      <p:regular r:id="rId43"/>
      <p:italic r:id="rId44"/>
    </p:embeddedFont>
    <p:embeddedFont>
      <p:font typeface="Calisto MT" panose="02040603050505030304" pitchFamily="18"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1.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0C7CA-D3C6-4145-AAD8-E9C484D0653F}" type="datetimeFigureOut">
              <a:rPr lang="en-US" smtClean="0"/>
              <a:t>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0BD60-57CF-4519-A4F1-18B5A4D414E5}" type="slidenum">
              <a:rPr lang="en-US" smtClean="0"/>
              <a:t>‹#›</a:t>
            </a:fld>
            <a:endParaRPr lang="en-US"/>
          </a:p>
        </p:txBody>
      </p:sp>
    </p:spTree>
    <p:extLst>
      <p:ext uri="{BB962C8B-B14F-4D97-AF65-F5344CB8AC3E}">
        <p14:creationId xmlns:p14="http://schemas.microsoft.com/office/powerpoint/2010/main" val="147031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3259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accessed at http://andrewejenkins.wordpress.com/2012/06/08/the-bible-may-be-the-best-truth-we-are-ignoring/ Copyright Unknown</a:t>
            </a:r>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7679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accessed at http://andrewejenkins.wordpress.com/2012/06/08/the-bible-may-be-the-best-truth-we-are-ignoring/ Copyright Unknown</a:t>
            </a:r>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7679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91355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06940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19651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98955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62554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9651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394071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066746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011136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765317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7511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043936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70056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87608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569370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025751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008772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980025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239246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920113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723902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30403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247763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81209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948395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290414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561781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175053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353614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284603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52151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397496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99734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934591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156691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605665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879466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044906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033697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238300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660806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110383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643790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46484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91144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149927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847501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5506062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510424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91944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344637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863521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296686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14646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55666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225349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8" name="Footer Placeholder 7"/>
          <p:cNvSpPr>
            <a:spLocks noGrp="1"/>
          </p:cNvSpPr>
          <p:nvPr>
            <p:ph type="ftr" sz="quarter" idx="11"/>
          </p:nvPr>
        </p:nvSpPr>
        <p:spPr/>
        <p:txBody>
          <a:bodyPr/>
          <a:lstStyle/>
          <a:p>
            <a:endParaRPr lang="en-US">
              <a:solidFill>
                <a:srgbClr val="20293F">
                  <a:tint val="75000"/>
                </a:srgbClr>
              </a:solidFill>
            </a:endParaRPr>
          </a:p>
        </p:txBody>
      </p:sp>
      <p:sp>
        <p:nvSpPr>
          <p:cNvPr id="9" name="Slide Number Placeholder 8"/>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471095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4" name="Footer Placeholder 3"/>
          <p:cNvSpPr>
            <a:spLocks noGrp="1"/>
          </p:cNvSpPr>
          <p:nvPr>
            <p:ph type="ftr" sz="quarter" idx="11"/>
          </p:nvPr>
        </p:nvSpPr>
        <p:spPr/>
        <p:txBody>
          <a:bodyPr/>
          <a:lstStyle/>
          <a:p>
            <a:endParaRPr lang="en-US">
              <a:solidFill>
                <a:srgbClr val="20293F">
                  <a:tint val="75000"/>
                </a:srgbClr>
              </a:solidFill>
            </a:endParaRPr>
          </a:p>
        </p:txBody>
      </p:sp>
      <p:sp>
        <p:nvSpPr>
          <p:cNvPr id="5" name="Slide Number Placeholder 4"/>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77497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583777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3214173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342056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444017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11"/>
          </p:nvPr>
        </p:nvSpPr>
        <p:spPr/>
        <p:txBody>
          <a:bodyPr/>
          <a:lstStyle/>
          <a:p>
            <a:endParaRPr lang="en-US">
              <a:solidFill>
                <a:srgbClr val="20293F">
                  <a:tint val="75000"/>
                </a:srgbClr>
              </a:solidFill>
            </a:endParaRPr>
          </a:p>
        </p:txBody>
      </p:sp>
      <p:sp>
        <p:nvSpPr>
          <p:cNvPr id="6" name="Slide Number Placeholder 5"/>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1948570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25570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40447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13106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3" name="Footer Placeholder 2"/>
          <p:cNvSpPr>
            <a:spLocks noGrp="1"/>
          </p:cNvSpPr>
          <p:nvPr>
            <p:ph type="ftr" sz="quarter" idx="11"/>
          </p:nvPr>
        </p:nvSpPr>
        <p:spPr/>
        <p:txBody>
          <a:bodyPr/>
          <a:lstStyle/>
          <a:p>
            <a:endParaRPr lang="en-US">
              <a:solidFill>
                <a:srgbClr val="20293F">
                  <a:tint val="75000"/>
                </a:srgbClr>
              </a:solidFill>
            </a:endParaRPr>
          </a:p>
        </p:txBody>
      </p:sp>
      <p:sp>
        <p:nvSpPr>
          <p:cNvPr id="4" name="Slide Number Placeholder 3"/>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1889502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73840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712672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53484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83863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886108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9599696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00668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0811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37795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6" name="Footer Placeholder 5"/>
          <p:cNvSpPr>
            <a:spLocks noGrp="1"/>
          </p:cNvSpPr>
          <p:nvPr>
            <p:ph type="ftr" sz="quarter" idx="11"/>
          </p:nvPr>
        </p:nvSpPr>
        <p:spPr/>
        <p:txBody>
          <a:bodyPr/>
          <a:lstStyle/>
          <a:p>
            <a:endParaRPr lang="en-US">
              <a:solidFill>
                <a:srgbClr val="20293F">
                  <a:tint val="75000"/>
                </a:srgbClr>
              </a:solidFill>
            </a:endParaRPr>
          </a:p>
        </p:txBody>
      </p:sp>
      <p:sp>
        <p:nvSpPr>
          <p:cNvPr id="7" name="Slide Number Placeholder 6"/>
          <p:cNvSpPr>
            <a:spLocks noGrp="1"/>
          </p:cNvSpPr>
          <p:nvPr>
            <p:ph type="sldNum" sz="quarter" idx="12"/>
          </p:nvPr>
        </p:nvSpPr>
        <p:spPr/>
        <p:txBody>
          <a:body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76984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3897920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818184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4100477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18274659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22385133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solidFill>
                  <a:srgbClr val="20293F">
                    <a:tint val="75000"/>
                  </a:srgbClr>
                </a:solidFill>
              </a:rPr>
              <a:pPr/>
              <a:t>1/2/2017</a:t>
            </a:fld>
            <a:endParaRPr lang="en-US">
              <a:solidFill>
                <a:srgbClr val="20293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0293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solidFill>
                  <a:srgbClr val="20293F">
                    <a:tint val="75000"/>
                  </a:srgbClr>
                </a:solidFill>
              </a:rPr>
              <a:pPr/>
              <a:t>‹#›</a:t>
            </a:fld>
            <a:endParaRPr lang="en-US">
              <a:solidFill>
                <a:srgbClr val="20293F">
                  <a:tint val="75000"/>
                </a:srgbClr>
              </a:solidFill>
            </a:endParaRPr>
          </a:p>
        </p:txBody>
      </p:sp>
    </p:spTree>
    <p:extLst>
      <p:ext uri="{BB962C8B-B14F-4D97-AF65-F5344CB8AC3E}">
        <p14:creationId xmlns:p14="http://schemas.microsoft.com/office/powerpoint/2010/main" val="9586779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1/2/2017</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656922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d.sc.gov/agency/pr/standards-and-curriculum/documents/FINALAPPROVEDSSStandardsAugust182011.pdf"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olourlovers.com/lover/GamehenGraphic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5.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Layout" Target="../slideLayouts/slideLayout15.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hemeOverride" Target="../theme/themeOverride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hemeOverride" Target="../theme/themeOverride1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6.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themeOverride" Target="../theme/themeOverride12.xml"/><Relationship Id="rId6" Type="http://schemas.openxmlformats.org/officeDocument/2006/relationships/image" Target="../media/image19.jpeg"/><Relationship Id="rId5" Type="http://schemas.openxmlformats.org/officeDocument/2006/relationships/hyperlink" Target="http://www.flickr.com/photos/61423903@N06/" TargetMode="External"/><Relationship Id="rId4" Type="http://schemas.openxmlformats.org/officeDocument/2006/relationships/hyperlink" Target="http://www.flickr.com/photos/clarkzip/" TargetMode="External"/><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8.xml"/><Relationship Id="rId1" Type="http://schemas.openxmlformats.org/officeDocument/2006/relationships/themeOverride" Target="../theme/themeOverride1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www.flickr.com/photos/rovernl/"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rovernl/" TargetMode="External"/><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nationalcenter.org/LincolnSecondInaugural.html" TargetMode="Externa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themeOverride" Target="../theme/themeOverride15.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16.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1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48.xml"/><Relationship Id="rId1" Type="http://schemas.openxmlformats.org/officeDocument/2006/relationships/themeOverride" Target="../theme/themeOverride18.xml"/><Relationship Id="rId5" Type="http://schemas.openxmlformats.org/officeDocument/2006/relationships/image" Target="../media/image9.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59.xml"/><Relationship Id="rId1" Type="http://schemas.openxmlformats.org/officeDocument/2006/relationships/themeOverride" Target="../theme/themeOverride19.xml"/><Relationship Id="rId5" Type="http://schemas.openxmlformats.org/officeDocument/2006/relationships/image" Target="../media/image9.png"/><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9.xml"/><Relationship Id="rId1" Type="http://schemas.openxmlformats.org/officeDocument/2006/relationships/themeOverride" Target="../theme/themeOverride20.xml"/><Relationship Id="rId5" Type="http://schemas.openxmlformats.org/officeDocument/2006/relationships/slide" Target="slide24.xml"/><Relationship Id="rId4" Type="http://schemas.openxmlformats.org/officeDocument/2006/relationships/slide" Target="slide11.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2" Type="http://schemas.openxmlformats.org/officeDocument/2006/relationships/image" Target="../media/image28.png"/><Relationship Id="rId1" Type="http://schemas.openxmlformats.org/officeDocument/2006/relationships/slideLayout" Target="../slideLayouts/slideLayout67.xml"/><Relationship Id="rId6" Type="http://schemas.openxmlformats.org/officeDocument/2006/relationships/image" Target="../media/image30.png"/><Relationship Id="rId5" Type="http://schemas.openxmlformats.org/officeDocument/2006/relationships/hyperlink" Target="https://www.facebook.com/pages/Tom-Richey/14074617563" TargetMode="Externa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hyperlink" Target="http://www.youtube.com/tomforamerica"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5.xml"/><Relationship Id="rId1" Type="http://schemas.openxmlformats.org/officeDocument/2006/relationships/themeOverride" Target="../theme/themeOverride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13" name="Content Placeholder 2"/>
          <p:cNvSpPr txBox="1">
            <a:spLocks/>
          </p:cNvSpPr>
          <p:nvPr/>
        </p:nvSpPr>
        <p:spPr>
          <a:xfrm>
            <a:off x="152398" y="2895600"/>
            <a:ext cx="5562601" cy="3886200"/>
          </a:xfrm>
          <a:prstGeom prst="rect">
            <a:avLst/>
          </a:prstGeom>
          <a:noFill/>
          <a:ln>
            <a:noFill/>
          </a:ln>
          <a:effectLst>
            <a:softEdge rad="31750"/>
          </a:effectLst>
        </p:spPr>
        <p:txBody>
          <a:bodyPr vert="horz" lIns="274320" tIns="182880" rIns="274320" anchor="t">
            <a:normAutofit/>
          </a:bodyPr>
          <a:lstStyle>
            <a:lvl1pPr marL="0" indent="0" algn="l" rtl="0" eaLnBrk="1" latinLnBrk="0" hangingPunct="1">
              <a:spcBef>
                <a:spcPts val="0"/>
              </a:spcBef>
              <a:buClr>
                <a:schemeClr val="accent2">
                  <a:lumMod val="75000"/>
                </a:schemeClr>
              </a:buClr>
              <a:buSzPct val="85000"/>
              <a:buFont typeface="Wingdings 2" pitchFamily="18" charset="2"/>
              <a:buNone/>
              <a:defRPr kumimoji="1" sz="2000" kern="1200">
                <a:solidFill>
                  <a:schemeClr val="tx1"/>
                </a:solidFill>
                <a:latin typeface="+mn-lt"/>
                <a:ea typeface="+mn-ea"/>
                <a:cs typeface="+mn-cs"/>
              </a:defRPr>
            </a:lvl1pPr>
            <a:lvl2pPr marL="457200" indent="0" algn="ctr" rtl="0" eaLnBrk="1" latinLnBrk="0" hangingPunct="1">
              <a:spcBef>
                <a:spcPct val="20000"/>
              </a:spcBef>
              <a:buClr>
                <a:schemeClr val="accent2">
                  <a:lumMod val="60000"/>
                  <a:lumOff val="40000"/>
                </a:schemeClr>
              </a:buClr>
              <a:buSzPct val="80000"/>
              <a:buFont typeface="Wingdings" pitchFamily="2" charset="2"/>
              <a:buNone/>
              <a:defRPr kumimoji="1" sz="2600" kern="1200">
                <a:solidFill>
                  <a:schemeClr val="tx1"/>
                </a:solidFill>
                <a:latin typeface="+mn-lt"/>
                <a:ea typeface="+mn-ea"/>
                <a:cs typeface="+mn-cs"/>
              </a:defRPr>
            </a:lvl2pPr>
            <a:lvl3pPr marL="914400" indent="0" algn="ctr" rtl="0" eaLnBrk="1" latinLnBrk="0" hangingPunct="1">
              <a:spcBef>
                <a:spcPct val="20000"/>
              </a:spcBef>
              <a:buClr>
                <a:schemeClr val="accent2">
                  <a:lumMod val="40000"/>
                  <a:lumOff val="60000"/>
                </a:schemeClr>
              </a:buClr>
              <a:buSzPct val="65000"/>
              <a:buFont typeface="Wingdings 2" pitchFamily="18" charset="2"/>
              <a:buNone/>
              <a:defRPr kumimoji="1" sz="2400" kern="1200">
                <a:solidFill>
                  <a:schemeClr val="tx1"/>
                </a:solidFill>
                <a:latin typeface="+mn-lt"/>
                <a:ea typeface="+mn-ea"/>
                <a:cs typeface="+mn-cs"/>
              </a:defRPr>
            </a:lvl3pPr>
            <a:lvl4pPr marL="1371600" indent="0" algn="ctr" rtl="0" eaLnBrk="1" latinLnBrk="0" hangingPunct="1">
              <a:spcBef>
                <a:spcPct val="20000"/>
              </a:spcBef>
              <a:buClr>
                <a:schemeClr val="accent2">
                  <a:lumMod val="20000"/>
                  <a:lumOff val="80000"/>
                </a:schemeClr>
              </a:buClr>
              <a:buSzPct val="100000"/>
              <a:buFont typeface="Arial" pitchFamily="34" charset="0"/>
              <a:buNone/>
              <a:defRPr kumimoji="1" sz="2200" kern="1200">
                <a:solidFill>
                  <a:schemeClr val="tx1"/>
                </a:solidFill>
                <a:latin typeface="+mn-lt"/>
                <a:ea typeface="+mn-ea"/>
                <a:cs typeface="+mn-cs"/>
              </a:defRPr>
            </a:lvl4pPr>
            <a:lvl5pPr marL="1828800" indent="0" algn="ctr" rtl="0" eaLnBrk="1" latinLnBrk="0" hangingPunct="1">
              <a:spcBef>
                <a:spcPct val="20000"/>
              </a:spcBef>
              <a:buClr>
                <a:schemeClr val="accent2">
                  <a:lumMod val="75000"/>
                </a:schemeClr>
              </a:buClr>
              <a:buSzPct val="50000"/>
              <a:buFont typeface="Wingdings" pitchFamily="2" charset="2"/>
              <a:buNone/>
              <a:defRPr kumimoji="1"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9pPr>
            <a:extLst/>
          </a:lstStyle>
          <a:p>
            <a:pPr marL="411163" indent="-411163" algn="just">
              <a:buClr>
                <a:srgbClr val="C0504D">
                  <a:lumMod val="75000"/>
                </a:srgbClr>
              </a:buClr>
              <a:defRPr/>
            </a:pPr>
            <a:endParaRPr lang="en-US" sz="300" b="1" dirty="0">
              <a:solidFill>
                <a:sysClr val="window" lastClr="FFFFFF"/>
              </a:solidFill>
              <a:latin typeface="Calisto MT" pitchFamily="18" charset="0"/>
            </a:endParaRPr>
          </a:p>
          <a:p>
            <a:pPr marL="411163" indent="-411163" algn="just">
              <a:buClr>
                <a:srgbClr val="C0504D">
                  <a:lumMod val="75000"/>
                </a:srgbClr>
              </a:buClr>
              <a:defRPr/>
            </a:pPr>
            <a:r>
              <a:rPr lang="en-US" sz="4300" b="1" dirty="0">
                <a:solidFill>
                  <a:sysClr val="window" lastClr="FFFFFF"/>
                </a:solidFill>
                <a:latin typeface="Calisto MT" pitchFamily="18" charset="0"/>
              </a:rPr>
              <a:t>USHC 3.3</a:t>
            </a:r>
          </a:p>
          <a:p>
            <a:pPr marL="411163" indent="-411163" algn="just">
              <a:buClr>
                <a:srgbClr val="C0504D">
                  <a:lumMod val="75000"/>
                </a:srgbClr>
              </a:buClr>
              <a:defRPr/>
            </a:pPr>
            <a:endParaRPr lang="en-US" sz="1800" b="1" dirty="0">
              <a:solidFill>
                <a:sysClr val="window" lastClr="FFFFFF"/>
              </a:solidFill>
              <a:latin typeface="Calisto MT" pitchFamily="18" charset="0"/>
            </a:endParaRPr>
          </a:p>
          <a:p>
            <a:pPr algn="just">
              <a:buClr>
                <a:srgbClr val="C0504D">
                  <a:lumMod val="75000"/>
                </a:srgbClr>
              </a:buClr>
              <a:defRPr/>
            </a:pPr>
            <a:r>
              <a:rPr lang="en-US" sz="2400" b="1" dirty="0">
                <a:solidFill>
                  <a:prstClr val="white"/>
                </a:solidFill>
                <a:latin typeface="Calisto MT" pitchFamily="18" charset="0"/>
              </a:rPr>
              <a:t>Analyze the effects of Reconstruction on the southern states and on the role of the federal government, including the impact of the thirteenth, fourteenth, and fifteenth amendments on opportunities for African Americans.</a:t>
            </a:r>
          </a:p>
        </p:txBody>
      </p:sp>
      <p:sp>
        <p:nvSpPr>
          <p:cNvPr id="2" name="Title 1"/>
          <p:cNvSpPr>
            <a:spLocks noGrp="1"/>
          </p:cNvSpPr>
          <p:nvPr>
            <p:ph type="ctrTitle"/>
          </p:nvPr>
        </p:nvSpPr>
        <p:spPr>
          <a:xfrm>
            <a:off x="0" y="76200"/>
            <a:ext cx="9144000" cy="1066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0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sto MT" pitchFamily="18" charset="0"/>
              </a:rPr>
              <a:t>Reconstruction</a:t>
            </a:r>
          </a:p>
        </p:txBody>
      </p:sp>
      <p:sp>
        <p:nvSpPr>
          <p:cNvPr id="12" name="TextBox 11"/>
          <p:cNvSpPr txBox="1"/>
          <p:nvPr/>
        </p:nvSpPr>
        <p:spPr>
          <a:xfrm>
            <a:off x="0" y="1542871"/>
            <a:ext cx="5791201"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gradFill>
                  <a:gsLst>
                    <a:gs pos="0">
                      <a:srgbClr val="C3C9CB">
                        <a:tint val="70000"/>
                        <a:satMod val="245000"/>
                      </a:srgbClr>
                    </a:gs>
                    <a:gs pos="75000">
                      <a:srgbClr val="C3C9CB">
                        <a:tint val="90000"/>
                        <a:shade val="60000"/>
                        <a:satMod val="240000"/>
                      </a:srgbClr>
                    </a:gs>
                    <a:gs pos="100000">
                      <a:srgbClr val="C3C9CB">
                        <a:tint val="100000"/>
                        <a:shade val="50000"/>
                        <a:satMod val="240000"/>
                      </a:srgbClr>
                    </a:gs>
                  </a:gsLst>
                  <a:lin ang="5400000"/>
                </a:gradFill>
                <a:effectLst>
                  <a:outerShdw blurRad="50800" dist="39000" dir="5460000" algn="tl">
                    <a:srgbClr val="000000">
                      <a:alpha val="38000"/>
                    </a:srgbClr>
                  </a:outerShdw>
                </a:effectLst>
                <a:latin typeface="Calisto MT" pitchFamily="18" charset="0"/>
              </a:rPr>
              <a:t>1863-1877</a:t>
            </a:r>
          </a:p>
        </p:txBody>
      </p:sp>
      <p:pic>
        <p:nvPicPr>
          <p:cNvPr id="14" name="Picture 4" descr="http://reading-calendars.pbworks.com/f/1295639331/SCDE_logo_BW-300dpi.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1460" y="3186337"/>
            <a:ext cx="2144940" cy="547463"/>
          </a:xfrm>
          <a:prstGeom prst="roundRect">
            <a:avLst>
              <a:gd name="adj" fmla="val 4497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5991957" y="6324600"/>
            <a:ext cx="2819401" cy="276999"/>
          </a:xfrm>
          <a:prstGeom prst="rect">
            <a:avLst/>
          </a:prstGeom>
        </p:spPr>
        <p:txBody>
          <a:bodyPr wrap="square">
            <a:spAutoFit/>
          </a:bodyPr>
          <a:lstStyle/>
          <a:p>
            <a:pPr algn="ctr"/>
            <a:r>
              <a:rPr lang="en-US" sz="1200" dirty="0">
                <a:solidFill>
                  <a:prstClr val="white"/>
                </a:solidFill>
              </a:rPr>
              <a:t>Color Palette by </a:t>
            </a:r>
            <a:r>
              <a:rPr lang="en-US" sz="1200" dirty="0" err="1">
                <a:solidFill>
                  <a:srgbClr val="20293F"/>
                </a:solidFill>
                <a:hlinkClick r:id="rId4"/>
              </a:rPr>
              <a:t>GamehenGraphics</a:t>
            </a:r>
            <a:endParaRPr lang="en-US" sz="1200" dirty="0">
              <a:solidFill>
                <a:srgbClr val="20293F"/>
              </a:solidFill>
            </a:endParaRPr>
          </a:p>
        </p:txBody>
      </p:sp>
      <p:pic>
        <p:nvPicPr>
          <p:cNvPr id="10" name="Picture 3"/>
          <p:cNvPicPr>
            <a:picLocks noChangeAspect="1" noChangeArrowheads="1"/>
          </p:cNvPicPr>
          <p:nvPr/>
        </p:nvPicPr>
        <p:blipFill rotWithShape="1">
          <a:blip r:embed="rId5" cstate="print"/>
          <a:srcRect b="11503"/>
          <a:stretch/>
        </p:blipFill>
        <p:spPr bwMode="auto">
          <a:xfrm>
            <a:off x="5991957" y="1674868"/>
            <a:ext cx="2819401" cy="3049532"/>
          </a:xfrm>
          <a:prstGeom prst="rect">
            <a:avLst/>
          </a:prstGeom>
          <a:noFill/>
          <a:ln w="9525">
            <a:noFill/>
            <a:miter lim="800000"/>
            <a:headEnd/>
            <a:tailEnd/>
          </a:ln>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1957" y="4876800"/>
            <a:ext cx="2819401" cy="1289967"/>
          </a:xfrm>
          <a:prstGeom prst="rect">
            <a:avLst/>
          </a:prstGeom>
        </p:spPr>
      </p:pic>
    </p:spTree>
    <p:extLst>
      <p:ext uri="{BB962C8B-B14F-4D97-AF65-F5344CB8AC3E}">
        <p14:creationId xmlns:p14="http://schemas.microsoft.com/office/powerpoint/2010/main" val="7618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4031195" cy="266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Black </a:t>
            </a:r>
            <a:br>
              <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Codes</a:t>
            </a:r>
          </a:p>
        </p:txBody>
      </p:sp>
      <p:sp>
        <p:nvSpPr>
          <p:cNvPr id="3" name="Content Placeholder 2"/>
          <p:cNvSpPr>
            <a:spLocks noGrp="1"/>
          </p:cNvSpPr>
          <p:nvPr>
            <p:ph sz="half" idx="1"/>
          </p:nvPr>
        </p:nvSpPr>
        <p:spPr>
          <a:xfrm>
            <a:off x="228600" y="3429000"/>
            <a:ext cx="3700119" cy="2209800"/>
          </a:xfrm>
        </p:spPr>
        <p:txBody>
          <a:bodyPr>
            <a:normAutofit/>
          </a:bodyPr>
          <a:lstStyle/>
          <a:p>
            <a:pPr marL="0" indent="0">
              <a:buNone/>
            </a:pPr>
            <a:r>
              <a:rPr lang="en-US" sz="3200" b="1" i="1" dirty="0">
                <a:solidFill>
                  <a:schemeClr val="bg2">
                    <a:lumMod val="40000"/>
                    <a:lumOff val="60000"/>
                  </a:schemeClr>
                </a:solidFill>
              </a:rPr>
              <a:t>Passed in many Southern states to restrict the activities of freedmen</a:t>
            </a:r>
          </a:p>
        </p:txBody>
      </p:sp>
      <p:pic>
        <p:nvPicPr>
          <p:cNvPr id="1030" name="Picture 6" descr="C:\Users\Tom\AppData\Local\Microsoft\Windows\Temporary Internet Files\Content.IE5\ETTPEWRJ\MP900385242[1].jpg"/>
          <p:cNvPicPr>
            <a:picLocks noChangeAspect="1" noChangeArrowheads="1"/>
          </p:cNvPicPr>
          <p:nvPr/>
        </p:nvPicPr>
        <p:blipFill rotWithShape="1">
          <a:blip r:embed="rId3">
            <a:extLst>
              <a:ext uri="{28A0092B-C50C-407E-A947-70E740481C1C}">
                <a14:useLocalDpi xmlns:a14="http://schemas.microsoft.com/office/drawing/2010/main" val="0"/>
              </a:ext>
            </a:extLst>
          </a:blip>
          <a:srcRect l="6845" t="9599" r="7388" b="8260"/>
          <a:stretch/>
        </p:blipFill>
        <p:spPr bwMode="auto">
          <a:xfrm>
            <a:off x="4031195" y="1"/>
            <a:ext cx="5112805" cy="68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6260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Freedmen’s Bureau</a:t>
            </a:r>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4000" b="1" dirty="0">
                <a:solidFill>
                  <a:schemeClr val="bg2">
                    <a:lumMod val="40000"/>
                    <a:lumOff val="60000"/>
                  </a:schemeClr>
                </a:solidFill>
              </a:rPr>
              <a:t>Established by Congress in 1865 to help former slaves.</a:t>
            </a:r>
          </a:p>
          <a:p>
            <a:pPr marL="850900" lvl="1" indent="-393700"/>
            <a:r>
              <a:rPr lang="en-US" sz="3600" b="1" dirty="0">
                <a:solidFill>
                  <a:schemeClr val="bg2">
                    <a:lumMod val="40000"/>
                    <a:lumOff val="60000"/>
                  </a:schemeClr>
                </a:solidFill>
              </a:rPr>
              <a:t>Education</a:t>
            </a:r>
          </a:p>
          <a:p>
            <a:pPr marL="850900" lvl="1" indent="-393700"/>
            <a:r>
              <a:rPr lang="en-US" sz="3600" b="1" dirty="0">
                <a:solidFill>
                  <a:schemeClr val="bg2">
                    <a:lumMod val="40000"/>
                    <a:lumOff val="60000"/>
                  </a:schemeClr>
                </a:solidFill>
              </a:rPr>
              <a:t>Healthcare</a:t>
            </a:r>
          </a:p>
          <a:p>
            <a:pPr marL="850900" lvl="1" indent="-393700"/>
            <a:r>
              <a:rPr lang="en-US" sz="3600" b="1" dirty="0">
                <a:solidFill>
                  <a:schemeClr val="bg2">
                    <a:lumMod val="40000"/>
                    <a:lumOff val="60000"/>
                  </a:schemeClr>
                </a:solidFill>
              </a:rPr>
              <a:t>Job Placement</a:t>
            </a:r>
          </a:p>
        </p:txBody>
      </p:sp>
      <p:pic>
        <p:nvPicPr>
          <p:cNvPr id="11266" name="Picture 2">
            <a:hlinkClick r:id="rId3" action="ppaction://hlinksldjump"/>
          </p:cNvPr>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495800" y="1905000"/>
            <a:ext cx="4403954" cy="2895600"/>
          </a:xfrm>
          <a:prstGeom prst="rect">
            <a:avLst/>
          </a:prstGeom>
          <a:noFill/>
          <a:ln w="38100">
            <a:noFill/>
            <a:miter lim="800000"/>
            <a:headEnd/>
            <a:tailEnd/>
          </a:ln>
          <a:effectLst>
            <a:glow rad="101600">
              <a:schemeClr val="tx1">
                <a:lumMod val="25000"/>
                <a:lumOff val="75000"/>
                <a:alpha val="60000"/>
              </a:schemeClr>
            </a:glow>
            <a:softEdge rad="12700"/>
          </a:effectLst>
        </p:spPr>
      </p:pic>
      <p:sp>
        <p:nvSpPr>
          <p:cNvPr id="6" name="TextBox 5"/>
          <p:cNvSpPr txBox="1"/>
          <p:nvPr/>
        </p:nvSpPr>
        <p:spPr>
          <a:xfrm>
            <a:off x="4495800" y="4876800"/>
            <a:ext cx="4343400" cy="461665"/>
          </a:xfrm>
          <a:prstGeom prst="rect">
            <a:avLst/>
          </a:prstGeom>
          <a:noFill/>
        </p:spPr>
        <p:txBody>
          <a:bodyPr wrap="square" rtlCol="0">
            <a:spAutoFit/>
          </a:bodyPr>
          <a:lstStyle/>
          <a:p>
            <a:pPr algn="ctr"/>
            <a:r>
              <a:rPr lang="en-US" sz="2400" b="1" dirty="0">
                <a:solidFill>
                  <a:srgbClr val="C3C9CB">
                    <a:lumMod val="40000"/>
                    <a:lumOff val="60000"/>
                  </a:srgbClr>
                </a:solidFill>
              </a:rPr>
              <a:t>From </a:t>
            </a:r>
            <a:r>
              <a:rPr lang="en-US" sz="2400" b="1" i="1" dirty="0">
                <a:solidFill>
                  <a:srgbClr val="C3C9CB">
                    <a:lumMod val="40000"/>
                    <a:lumOff val="60000"/>
                  </a:srgbClr>
                </a:solidFill>
              </a:rPr>
              <a:t>Harper’s Weekly, </a:t>
            </a:r>
            <a:r>
              <a:rPr lang="en-US" sz="2400" b="1" dirty="0">
                <a:solidFill>
                  <a:srgbClr val="C3C9CB">
                    <a:lumMod val="40000"/>
                    <a:lumOff val="60000"/>
                  </a:srgbClr>
                </a:solidFill>
              </a:rPr>
              <a:t>1868</a:t>
            </a:r>
          </a:p>
        </p:txBody>
      </p:sp>
    </p:spTree>
    <p:extLst>
      <p:ext uri="{BB962C8B-B14F-4D97-AF65-F5344CB8AC3E}">
        <p14:creationId xmlns:p14="http://schemas.microsoft.com/office/powerpoint/2010/main" val="302957090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828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 Tale of</a:t>
            </a:r>
            <a:b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Two Reconstructions</a:t>
            </a:r>
          </a:p>
        </p:txBody>
      </p:sp>
      <p:sp>
        <p:nvSpPr>
          <p:cNvPr id="5" name="Text Placeholder 4"/>
          <p:cNvSpPr>
            <a:spLocks noGrp="1"/>
          </p:cNvSpPr>
          <p:nvPr>
            <p:ph type="body" idx="1"/>
          </p:nvPr>
        </p:nvSpPr>
        <p:spPr>
          <a:xfrm>
            <a:off x="304800" y="4964113"/>
            <a:ext cx="4040188" cy="1284287"/>
          </a:xfrm>
        </p:spPr>
        <p:txBody>
          <a:bodyPr anchor="t">
            <a:noAutofit/>
          </a:bodyPr>
          <a:lstStyle/>
          <a:p>
            <a:pPr algn="ctr"/>
            <a:r>
              <a:rPr lang="en-US" sz="4000" dirty="0">
                <a:solidFill>
                  <a:schemeClr val="bg2">
                    <a:lumMod val="40000"/>
                    <a:lumOff val="60000"/>
                  </a:schemeClr>
                </a:solidFill>
              </a:rPr>
              <a:t>Presidential</a:t>
            </a:r>
          </a:p>
        </p:txBody>
      </p:sp>
      <p:pic>
        <p:nvPicPr>
          <p:cNvPr id="2050" name="Picture 2"/>
          <p:cNvPicPr>
            <a:picLocks noGrp="1" noChangeAspect="1" noChangeArrowheads="1"/>
          </p:cNvPicPr>
          <p:nvPr>
            <p:ph sz="half" idx="2"/>
          </p:nvPr>
        </p:nvPicPr>
        <p:blipFill>
          <a:blip r:embed="rId3" cstate="print">
            <a:grayscl/>
          </a:blip>
          <a:stretch>
            <a:fillRect/>
          </a:stretch>
        </p:blipFill>
        <p:spPr bwMode="auto">
          <a:xfrm>
            <a:off x="304800" y="2270655"/>
            <a:ext cx="4040188" cy="2693458"/>
          </a:xfrm>
          <a:prstGeom prst="rect">
            <a:avLst/>
          </a:prstGeom>
          <a:noFill/>
          <a:ln w="9525">
            <a:noFill/>
            <a:miter lim="800000"/>
            <a:headEnd/>
            <a:tailEnd/>
          </a:ln>
          <a:effectLst/>
        </p:spPr>
      </p:pic>
      <p:sp>
        <p:nvSpPr>
          <p:cNvPr id="7" name="Text Placeholder 6"/>
          <p:cNvSpPr>
            <a:spLocks noGrp="1"/>
          </p:cNvSpPr>
          <p:nvPr>
            <p:ph type="body" sz="quarter" idx="3"/>
          </p:nvPr>
        </p:nvSpPr>
        <p:spPr>
          <a:xfrm>
            <a:off x="4800600" y="4964113"/>
            <a:ext cx="4038600" cy="1360487"/>
          </a:xfrm>
        </p:spPr>
        <p:txBody>
          <a:bodyPr anchor="t">
            <a:noAutofit/>
          </a:bodyPr>
          <a:lstStyle/>
          <a:p>
            <a:pPr algn="ctr"/>
            <a:r>
              <a:rPr lang="en-US" sz="4000" dirty="0">
                <a:solidFill>
                  <a:schemeClr val="bg2">
                    <a:lumMod val="40000"/>
                    <a:lumOff val="60000"/>
                  </a:schemeClr>
                </a:solidFill>
              </a:rPr>
              <a:t>Congressional </a:t>
            </a:r>
            <a:endParaRPr lang="en-US" sz="3200" dirty="0">
              <a:solidFill>
                <a:schemeClr val="bg2">
                  <a:lumMod val="40000"/>
                  <a:lumOff val="60000"/>
                </a:schemeClr>
              </a:solidFill>
            </a:endParaRPr>
          </a:p>
          <a:p>
            <a:pPr algn="ctr"/>
            <a:r>
              <a:rPr lang="en-US" sz="3200" i="1" dirty="0">
                <a:solidFill>
                  <a:schemeClr val="bg2">
                    <a:lumMod val="40000"/>
                    <a:lumOff val="60000"/>
                  </a:schemeClr>
                </a:solidFill>
              </a:rPr>
              <a:t>(aka, Radical)</a:t>
            </a:r>
            <a:endParaRPr lang="en-US" sz="4000" i="1" dirty="0">
              <a:solidFill>
                <a:schemeClr val="bg2">
                  <a:lumMod val="40000"/>
                  <a:lumOff val="60000"/>
                </a:schemeClr>
              </a:solidFill>
            </a:endParaRPr>
          </a:p>
        </p:txBody>
      </p:sp>
      <p:pic>
        <p:nvPicPr>
          <p:cNvPr id="2051" name="Picture 3"/>
          <p:cNvPicPr>
            <a:picLocks noGrp="1" noChangeAspect="1" noChangeArrowheads="1"/>
          </p:cNvPicPr>
          <p:nvPr>
            <p:ph sz="quarter" idx="4"/>
          </p:nvPr>
        </p:nvPicPr>
        <p:blipFill rotWithShape="1">
          <a:blip r:embed="rId4" cstate="screen">
            <a:grayscl/>
            <a:extLst>
              <a:ext uri="{28A0092B-C50C-407E-A947-70E740481C1C}">
                <a14:useLocalDpi xmlns:a14="http://schemas.microsoft.com/office/drawing/2010/main"/>
              </a:ext>
            </a:extLst>
          </a:blip>
          <a:srcRect/>
          <a:stretch/>
        </p:blipFill>
        <p:spPr bwMode="auto">
          <a:xfrm>
            <a:off x="4797425" y="2252595"/>
            <a:ext cx="4041775" cy="2690037"/>
          </a:xfrm>
          <a:prstGeom prst="rect">
            <a:avLst/>
          </a:prstGeom>
          <a:noFill/>
          <a:ln w="9525">
            <a:noFill/>
            <a:miter lim="800000"/>
            <a:headEnd/>
            <a:tailEnd/>
          </a:ln>
          <a:effectLst/>
        </p:spPr>
      </p:pic>
    </p:spTree>
    <p:extLst>
      <p:ext uri="{BB962C8B-B14F-4D97-AF65-F5344CB8AC3E}">
        <p14:creationId xmlns:p14="http://schemas.microsoft.com/office/powerpoint/2010/main" val="30366837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7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“Radical” Republicans</a:t>
            </a:r>
          </a:p>
        </p:txBody>
      </p:sp>
      <p:grpSp>
        <p:nvGrpSpPr>
          <p:cNvPr id="9" name="Group 8"/>
          <p:cNvGrpSpPr/>
          <p:nvPr/>
        </p:nvGrpSpPr>
        <p:grpSpPr>
          <a:xfrm>
            <a:off x="228599" y="1286934"/>
            <a:ext cx="4190999" cy="5342464"/>
            <a:chOff x="2441160" y="3131473"/>
            <a:chExt cx="4342780" cy="5497707"/>
          </a:xfrm>
        </p:grpSpPr>
        <p:pic>
          <p:nvPicPr>
            <p:cNvPr id="8194" name="Picture 2"/>
            <p:cNvPicPr>
              <a:picLocks noChangeAspect="1" noChangeArrowheads="1"/>
            </p:cNvPicPr>
            <p:nvPr/>
          </p:nvPicPr>
          <p:blipFill rotWithShape="1">
            <a:blip r:embed="rId4" cstate="print"/>
            <a:srcRect b="13202"/>
            <a:stretch/>
          </p:blipFill>
          <p:spPr bwMode="auto">
            <a:xfrm>
              <a:off x="2599078" y="3131473"/>
              <a:ext cx="4026941" cy="4478324"/>
            </a:xfrm>
            <a:prstGeom prst="rect">
              <a:avLst/>
            </a:prstGeom>
            <a:noFill/>
            <a:ln w="9525">
              <a:noFill/>
              <a:miter lim="800000"/>
              <a:headEnd/>
              <a:tailEnd/>
            </a:ln>
            <a:effectLst>
              <a:softEdge rad="63500"/>
            </a:effectLst>
          </p:spPr>
        </p:pic>
        <p:sp>
          <p:nvSpPr>
            <p:cNvPr id="7" name="TextBox 6"/>
            <p:cNvSpPr txBox="1"/>
            <p:nvPr/>
          </p:nvSpPr>
          <p:spPr>
            <a:xfrm>
              <a:off x="2441160" y="7584004"/>
              <a:ext cx="4342780" cy="1045176"/>
            </a:xfrm>
            <a:prstGeom prst="rect">
              <a:avLst/>
            </a:prstGeom>
            <a:noFill/>
          </p:spPr>
          <p:txBody>
            <a:bodyPr wrap="square" rtlCol="0">
              <a:spAutoFit/>
            </a:bodyPr>
            <a:lstStyle/>
            <a:p>
              <a:pPr algn="ctr"/>
              <a:r>
                <a:rPr lang="en-US" sz="3000" b="1" dirty="0">
                  <a:solidFill>
                    <a:prstClr val="white">
                      <a:lumMod val="85000"/>
                    </a:prstClr>
                  </a:solidFill>
                </a:rPr>
                <a:t>Thaddeus Stevens (PA)</a:t>
              </a:r>
            </a:p>
            <a:p>
              <a:pPr algn="ctr"/>
              <a:r>
                <a:rPr lang="en-US" sz="3000" b="1" dirty="0">
                  <a:solidFill>
                    <a:prstClr val="white">
                      <a:lumMod val="85000"/>
                    </a:prstClr>
                  </a:solidFill>
                </a:rPr>
                <a:t>HOUSE</a:t>
              </a:r>
            </a:p>
          </p:txBody>
        </p:sp>
      </p:grpSp>
      <p:sp>
        <p:nvSpPr>
          <p:cNvPr id="3" name="TextBox 2"/>
          <p:cNvSpPr txBox="1"/>
          <p:nvPr/>
        </p:nvSpPr>
        <p:spPr>
          <a:xfrm>
            <a:off x="4419598" y="1676400"/>
            <a:ext cx="4343402" cy="3200876"/>
          </a:xfrm>
          <a:prstGeom prst="rect">
            <a:avLst/>
          </a:prstGeom>
          <a:noFill/>
        </p:spPr>
        <p:txBody>
          <a:bodyPr wrap="square" rtlCol="0">
            <a:spAutoFit/>
          </a:bodyPr>
          <a:lstStyle/>
          <a:p>
            <a:r>
              <a:rPr lang="en-US" sz="5400" b="1" dirty="0">
                <a:solidFill>
                  <a:schemeClr val="bg1">
                    <a:lumMod val="95000"/>
                  </a:schemeClr>
                </a:solidFill>
              </a:rPr>
              <a:t>GOALS:</a:t>
            </a:r>
          </a:p>
          <a:p>
            <a:endParaRPr lang="en-US" sz="1600" b="1" dirty="0">
              <a:solidFill>
                <a:schemeClr val="bg1">
                  <a:lumMod val="95000"/>
                </a:schemeClr>
              </a:solidFill>
            </a:endParaRPr>
          </a:p>
          <a:p>
            <a:pPr marL="681038" indent="-681038">
              <a:buFont typeface="+mj-lt"/>
              <a:buAutoNum type="arabicPeriod"/>
            </a:pPr>
            <a:r>
              <a:rPr lang="en-US" sz="3200" b="1" dirty="0">
                <a:solidFill>
                  <a:schemeClr val="bg1">
                    <a:lumMod val="95000"/>
                  </a:schemeClr>
                </a:solidFill>
              </a:rPr>
              <a:t>Punish the South.</a:t>
            </a:r>
          </a:p>
          <a:p>
            <a:pPr marL="681038" indent="-681038">
              <a:buFont typeface="+mj-lt"/>
              <a:buAutoNum type="arabicPeriod"/>
            </a:pPr>
            <a:endParaRPr lang="en-US" sz="3200" b="1" dirty="0">
              <a:solidFill>
                <a:schemeClr val="bg1">
                  <a:lumMod val="95000"/>
                </a:schemeClr>
              </a:solidFill>
            </a:endParaRPr>
          </a:p>
          <a:p>
            <a:pPr marL="681038" indent="-681038">
              <a:buFont typeface="+mj-lt"/>
              <a:buAutoNum type="arabicPeriod"/>
            </a:pPr>
            <a:r>
              <a:rPr lang="en-US" sz="3200" b="1" dirty="0">
                <a:solidFill>
                  <a:schemeClr val="bg1">
                    <a:lumMod val="95000"/>
                  </a:schemeClr>
                </a:solidFill>
              </a:rPr>
              <a:t>Protect African Americans.</a:t>
            </a:r>
          </a:p>
        </p:txBody>
      </p:sp>
    </p:spTree>
    <p:extLst>
      <p:ext uri="{BB962C8B-B14F-4D97-AF65-F5344CB8AC3E}">
        <p14:creationId xmlns:p14="http://schemas.microsoft.com/office/powerpoint/2010/main" val="163368589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2087" y="152400"/>
            <a:ext cx="9166087" cy="6324600"/>
          </a:xfrm>
          <a:prstGeom prst="rect">
            <a:avLst/>
          </a:prstGeom>
          <a:noFill/>
          <a:ln w="9525">
            <a:noFill/>
            <a:miter lim="800000"/>
            <a:headEnd/>
            <a:tailEnd/>
          </a:ln>
          <a:effectLst>
            <a:softEdge rad="127000"/>
          </a:effectLst>
        </p:spPr>
      </p:pic>
      <p:sp useBgFill="1">
        <p:nvSpPr>
          <p:cNvPr id="2" name="Title 1"/>
          <p:cNvSpPr>
            <a:spLocks noGrp="1"/>
          </p:cNvSpPr>
          <p:nvPr>
            <p:ph type="title"/>
          </p:nvPr>
        </p:nvSpPr>
        <p:spPr>
          <a:xfrm>
            <a:off x="0" y="152400"/>
            <a:ext cx="4408556" cy="1981200"/>
          </a:xfrm>
        </p:spPr>
        <p:style>
          <a:lnRef idx="2">
            <a:schemeClr val="dk1">
              <a:shade val="50000"/>
            </a:schemeClr>
          </a:lnRef>
          <a:fillRef idx="1">
            <a:schemeClr val="dk1"/>
          </a:fillRef>
          <a:effectRef idx="0">
            <a:schemeClr val="dk1"/>
          </a:effectRef>
          <a:fontRef idx="minor">
            <a:schemeClr val="lt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Conquered Provinces</a:t>
            </a:r>
          </a:p>
        </p:txBody>
      </p:sp>
      <p:sp>
        <p:nvSpPr>
          <p:cNvPr id="6" name="Rectangle 5"/>
          <p:cNvSpPr/>
          <p:nvPr/>
        </p:nvSpPr>
        <p:spPr>
          <a:xfrm>
            <a:off x="3200400" y="4953000"/>
            <a:ext cx="579120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r>
              <a:rPr lang="en-US" sz="2800" b="1" dirty="0">
                <a:solidFill>
                  <a:prstClr val="white"/>
                </a:solidFill>
              </a:rPr>
              <a:t>The Radicals proposed dividing the former Confederate states (minus Tennessee) into five </a:t>
            </a:r>
            <a:r>
              <a:rPr lang="en-US" sz="2800" b="1" dirty="0">
                <a:solidFill>
                  <a:srgbClr val="FF7575"/>
                </a:solidFill>
              </a:rPr>
              <a:t>military districts</a:t>
            </a:r>
            <a:r>
              <a:rPr lang="en-US" sz="2800" b="1" dirty="0">
                <a:solidFill>
                  <a:prstClr val="white"/>
                </a:solidFill>
              </a:rPr>
              <a:t>.</a:t>
            </a:r>
          </a:p>
        </p:txBody>
      </p:sp>
    </p:spTree>
    <p:extLst>
      <p:ext uri="{BB962C8B-B14F-4D97-AF65-F5344CB8AC3E}">
        <p14:creationId xmlns:p14="http://schemas.microsoft.com/office/powerpoint/2010/main" val="2111987047"/>
      </p:ext>
    </p:ext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83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Reconstruction Acts</a:t>
            </a:r>
          </a:p>
        </p:txBody>
      </p:sp>
      <p:pic>
        <p:nvPicPr>
          <p:cNvPr id="4098" name="Picture 2" descr="http://farm1.staticflickr.com/81/281264531_cc3d15b7d5_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45" t="1839" r="3176" b="1610"/>
          <a:stretch/>
        </p:blipFill>
        <p:spPr bwMode="auto">
          <a:xfrm>
            <a:off x="152400" y="2723742"/>
            <a:ext cx="2039242" cy="321985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324601" y="6324600"/>
            <a:ext cx="2819399" cy="46166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tabLst>
                <a:tab pos="1031875" algn="l"/>
              </a:tabLst>
            </a:pPr>
            <a:r>
              <a:rPr lang="en-US" sz="1200" b="1" dirty="0">
                <a:solidFill>
                  <a:prstClr val="white"/>
                </a:solidFill>
              </a:rPr>
              <a:t>Photo Credits:  	</a:t>
            </a:r>
            <a:r>
              <a:rPr lang="en-US" sz="1200" b="1" dirty="0">
                <a:solidFill>
                  <a:prstClr val="white"/>
                </a:solidFill>
                <a:hlinkClick r:id="rId4"/>
              </a:rPr>
              <a:t>Peter Clark</a:t>
            </a:r>
            <a:r>
              <a:rPr lang="en-US" sz="1200" b="1" dirty="0">
                <a:solidFill>
                  <a:prstClr val="white"/>
                </a:solidFill>
              </a:rPr>
              <a:t> (soldier)</a:t>
            </a:r>
          </a:p>
          <a:p>
            <a:pPr>
              <a:tabLst>
                <a:tab pos="1031875" algn="l"/>
              </a:tabLst>
            </a:pPr>
            <a:r>
              <a:rPr lang="en-US" sz="1200" b="1" dirty="0">
                <a:solidFill>
                  <a:prstClr val="white"/>
                </a:solidFill>
              </a:rPr>
              <a:t>	</a:t>
            </a:r>
            <a:r>
              <a:rPr lang="en-US" sz="1200" b="1" dirty="0" err="1">
                <a:solidFill>
                  <a:prstClr val="white"/>
                </a:solidFill>
                <a:hlinkClick r:id="rId5"/>
              </a:rPr>
              <a:t>FutUndBeidl</a:t>
            </a:r>
            <a:r>
              <a:rPr lang="en-US" sz="1200" dirty="0">
                <a:solidFill>
                  <a:prstClr val="white"/>
                </a:solidFill>
              </a:rPr>
              <a:t> </a:t>
            </a:r>
            <a:r>
              <a:rPr lang="en-US" sz="1200" b="1" dirty="0">
                <a:solidFill>
                  <a:prstClr val="white"/>
                </a:solidFill>
              </a:rPr>
              <a:t>(ballot box)</a:t>
            </a:r>
            <a:endParaRPr lang="en-US" sz="1200" dirty="0">
              <a:solidFill>
                <a:prstClr val="white"/>
              </a:solidFill>
            </a:endParaRPr>
          </a:p>
        </p:txBody>
      </p:sp>
      <p:pic>
        <p:nvPicPr>
          <p:cNvPr id="6" name="Picture 2" descr="http://yourfuneralguy.files.wordpress.com/2009/10/istock_000006279473medium.jpg?w=490&amp;h=458"/>
          <p:cNvPicPr>
            <a:picLocks noChangeAspect="1" noChangeArrowheads="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577451" y="2723742"/>
            <a:ext cx="3414149" cy="31911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2" descr="http://farm9.staticflickr.com/8331/8076635893_84a6a41e67_b.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13070" t="12500" r="18596" b="12500"/>
          <a:stretch/>
        </p:blipFill>
        <p:spPr bwMode="auto">
          <a:xfrm>
            <a:off x="2438400" y="2723743"/>
            <a:ext cx="2933646" cy="32198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990600"/>
            <a:ext cx="2590800" cy="707886"/>
          </a:xfrm>
          <a:prstGeom prst="rect">
            <a:avLst/>
          </a:prstGeom>
        </p:spPr>
        <p:txBody>
          <a:bodyPr wrap="square">
            <a:spAutoFit/>
          </a:bodyPr>
          <a:lstStyle/>
          <a:p>
            <a:r>
              <a:rPr lang="en-US" sz="4000" b="1" dirty="0">
                <a:solidFill>
                  <a:prstClr val="white">
                    <a:lumMod val="85000"/>
                  </a:prstClr>
                </a:solidFill>
              </a:rPr>
              <a:t>1867-1868</a:t>
            </a:r>
            <a:endParaRPr lang="en-US" sz="4000" dirty="0">
              <a:solidFill>
                <a:prstClr val="white">
                  <a:lumMod val="85000"/>
                </a:prstClr>
              </a:solidFill>
            </a:endParaRPr>
          </a:p>
        </p:txBody>
      </p:sp>
      <p:sp>
        <p:nvSpPr>
          <p:cNvPr id="12" name="Rectangle 11"/>
          <p:cNvSpPr/>
          <p:nvPr/>
        </p:nvSpPr>
        <p:spPr>
          <a:xfrm>
            <a:off x="5562600" y="2714052"/>
            <a:ext cx="3429000" cy="3215642"/>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dirty="0">
                <a:solidFill>
                  <a:prstClr val="white">
                    <a:lumMod val="95000"/>
                  </a:prstClr>
                </a:solidFill>
              </a:rPr>
              <a:t>Forced</a:t>
            </a:r>
            <a:br>
              <a:rPr lang="en-US" sz="4000" b="1" dirty="0">
                <a:solidFill>
                  <a:prstClr val="white">
                    <a:lumMod val="95000"/>
                  </a:prstClr>
                </a:solidFill>
              </a:rPr>
            </a:br>
            <a:r>
              <a:rPr lang="en-US" sz="4000" b="1" dirty="0">
                <a:solidFill>
                  <a:prstClr val="white">
                    <a:lumMod val="95000"/>
                  </a:prstClr>
                </a:solidFill>
              </a:rPr>
              <a:t>Ratification</a:t>
            </a:r>
            <a:br>
              <a:rPr lang="en-US" sz="2800" b="1" dirty="0">
                <a:solidFill>
                  <a:prstClr val="white">
                    <a:lumMod val="95000"/>
                  </a:prstClr>
                </a:solidFill>
              </a:rPr>
            </a:br>
            <a:endParaRPr lang="en-US" sz="1100" b="1" dirty="0">
              <a:solidFill>
                <a:prstClr val="white">
                  <a:lumMod val="95000"/>
                </a:prstClr>
              </a:solidFill>
            </a:endParaRPr>
          </a:p>
          <a:p>
            <a:pPr algn="ctr"/>
            <a:r>
              <a:rPr lang="en-US" sz="2400" b="1" dirty="0">
                <a:solidFill>
                  <a:prstClr val="white">
                    <a:lumMod val="95000"/>
                  </a:prstClr>
                </a:solidFill>
              </a:rPr>
              <a:t>of the </a:t>
            </a:r>
            <a:br>
              <a:rPr lang="en-US" sz="2400" b="1" dirty="0">
                <a:solidFill>
                  <a:prstClr val="white">
                    <a:lumMod val="95000"/>
                  </a:prstClr>
                </a:solidFill>
              </a:rPr>
            </a:br>
            <a:r>
              <a:rPr lang="en-US" sz="3200" b="1" dirty="0">
                <a:solidFill>
                  <a:prstClr val="white">
                    <a:lumMod val="95000"/>
                  </a:prstClr>
                </a:solidFill>
              </a:rPr>
              <a:t>Fourteenth </a:t>
            </a:r>
            <a:br>
              <a:rPr lang="en-US" sz="3200" b="1" dirty="0">
                <a:solidFill>
                  <a:prstClr val="white">
                    <a:lumMod val="95000"/>
                  </a:prstClr>
                </a:solidFill>
              </a:rPr>
            </a:br>
            <a:r>
              <a:rPr lang="en-US" sz="3200" b="1" dirty="0">
                <a:solidFill>
                  <a:prstClr val="white">
                    <a:lumMod val="95000"/>
                  </a:prstClr>
                </a:solidFill>
              </a:rPr>
              <a:t>Amendment</a:t>
            </a:r>
          </a:p>
        </p:txBody>
      </p:sp>
      <p:sp>
        <p:nvSpPr>
          <p:cNvPr id="14" name="Rectangle 13"/>
          <p:cNvSpPr/>
          <p:nvPr/>
        </p:nvSpPr>
        <p:spPr>
          <a:xfrm>
            <a:off x="2438400" y="2727958"/>
            <a:ext cx="2933646" cy="3215642"/>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prstClr val="white">
                  <a:lumMod val="95000"/>
                </a:prstClr>
              </a:solidFill>
            </a:endParaRPr>
          </a:p>
          <a:p>
            <a:pPr algn="ctr"/>
            <a:r>
              <a:rPr lang="en-US" sz="4000" b="1" dirty="0">
                <a:solidFill>
                  <a:prstClr val="white">
                    <a:lumMod val="95000"/>
                  </a:prstClr>
                </a:solidFill>
              </a:rPr>
              <a:t>IMMEDIATE </a:t>
            </a:r>
            <a:r>
              <a:rPr lang="en-US" sz="5700" b="1" dirty="0">
                <a:solidFill>
                  <a:prstClr val="white">
                    <a:lumMod val="95000"/>
                  </a:prstClr>
                </a:solidFill>
              </a:rPr>
              <a:t>Suffrage</a:t>
            </a:r>
            <a:br>
              <a:rPr lang="en-US" sz="2800" b="1" dirty="0">
                <a:solidFill>
                  <a:prstClr val="white">
                    <a:lumMod val="95000"/>
                  </a:prstClr>
                </a:solidFill>
              </a:rPr>
            </a:br>
            <a:endParaRPr lang="en-US" sz="2000" b="1" dirty="0">
              <a:solidFill>
                <a:prstClr val="white">
                  <a:lumMod val="95000"/>
                </a:prstClr>
              </a:solidFill>
            </a:endParaRPr>
          </a:p>
          <a:p>
            <a:pPr algn="ctr"/>
            <a:r>
              <a:rPr lang="en-US" sz="2800" b="1" dirty="0">
                <a:solidFill>
                  <a:prstClr val="white">
                    <a:lumMod val="95000"/>
                  </a:prstClr>
                </a:solidFill>
              </a:rPr>
              <a:t>for </a:t>
            </a:r>
            <a:br>
              <a:rPr lang="en-US" sz="2800" b="1" dirty="0">
                <a:solidFill>
                  <a:prstClr val="white">
                    <a:lumMod val="95000"/>
                  </a:prstClr>
                </a:solidFill>
              </a:rPr>
            </a:br>
            <a:r>
              <a:rPr lang="en-US" sz="2800" b="1" dirty="0">
                <a:solidFill>
                  <a:prstClr val="white">
                    <a:lumMod val="95000"/>
                  </a:prstClr>
                </a:solidFill>
              </a:rPr>
              <a:t>African Americans</a:t>
            </a:r>
            <a:endParaRPr lang="en-US" sz="4400" b="1" dirty="0">
              <a:solidFill>
                <a:prstClr val="white">
                  <a:lumMod val="95000"/>
                </a:prstClr>
              </a:solidFill>
            </a:endParaRPr>
          </a:p>
          <a:p>
            <a:pPr algn="ctr"/>
            <a:endParaRPr lang="en-US" sz="1600" b="1" dirty="0">
              <a:solidFill>
                <a:prstClr val="white">
                  <a:lumMod val="95000"/>
                </a:prstClr>
              </a:solidFill>
            </a:endParaRPr>
          </a:p>
        </p:txBody>
      </p:sp>
      <p:sp>
        <p:nvSpPr>
          <p:cNvPr id="15" name="Rectangle 14"/>
          <p:cNvSpPr/>
          <p:nvPr/>
        </p:nvSpPr>
        <p:spPr>
          <a:xfrm>
            <a:off x="152400" y="2695073"/>
            <a:ext cx="2039242" cy="3215642"/>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dirty="0">
              <a:solidFill>
                <a:prstClr val="white">
                  <a:lumMod val="95000"/>
                </a:prstClr>
              </a:solidFill>
            </a:endParaRPr>
          </a:p>
          <a:p>
            <a:pPr algn="ctr"/>
            <a:r>
              <a:rPr lang="en-US" sz="4000" b="1" dirty="0">
                <a:solidFill>
                  <a:prstClr val="white">
                    <a:lumMod val="95000"/>
                  </a:prstClr>
                </a:solidFill>
              </a:rPr>
              <a:t>Military </a:t>
            </a:r>
            <a:r>
              <a:rPr lang="en-US" sz="2800" b="1" dirty="0">
                <a:solidFill>
                  <a:prstClr val="white">
                    <a:lumMod val="95000"/>
                  </a:prstClr>
                </a:solidFill>
              </a:rPr>
              <a:t>Occupation</a:t>
            </a:r>
            <a:br>
              <a:rPr lang="en-US" sz="2800" b="1" dirty="0">
                <a:solidFill>
                  <a:prstClr val="white">
                    <a:lumMod val="95000"/>
                  </a:prstClr>
                </a:solidFill>
              </a:rPr>
            </a:br>
            <a:br>
              <a:rPr lang="en-US" sz="2800" b="1" dirty="0">
                <a:solidFill>
                  <a:prstClr val="white">
                    <a:lumMod val="95000"/>
                  </a:prstClr>
                </a:solidFill>
              </a:rPr>
            </a:br>
            <a:r>
              <a:rPr lang="en-US" sz="4000" b="1" dirty="0">
                <a:solidFill>
                  <a:prstClr val="white">
                    <a:lumMod val="95000"/>
                  </a:prstClr>
                </a:solidFill>
              </a:rPr>
              <a:t>of the </a:t>
            </a:r>
            <a:br>
              <a:rPr lang="en-US" sz="4000" b="1" dirty="0">
                <a:solidFill>
                  <a:prstClr val="white">
                    <a:lumMod val="95000"/>
                  </a:prstClr>
                </a:solidFill>
              </a:rPr>
            </a:br>
            <a:r>
              <a:rPr lang="en-US" sz="4000" b="1" dirty="0">
                <a:solidFill>
                  <a:prstClr val="white">
                    <a:lumMod val="95000"/>
                  </a:prstClr>
                </a:solidFill>
              </a:rPr>
              <a:t>South</a:t>
            </a:r>
          </a:p>
          <a:p>
            <a:pPr algn="ctr"/>
            <a:endParaRPr lang="en-US" sz="1200" b="1" dirty="0">
              <a:solidFill>
                <a:prstClr val="white">
                  <a:lumMod val="95000"/>
                </a:prstClr>
              </a:solidFill>
            </a:endParaRPr>
          </a:p>
          <a:p>
            <a:pPr algn="ctr"/>
            <a:endParaRPr lang="en-US" sz="3200" b="1" dirty="0">
              <a:solidFill>
                <a:prstClr val="white">
                  <a:lumMod val="95000"/>
                </a:prstClr>
              </a:solidFill>
            </a:endParaRPr>
          </a:p>
        </p:txBody>
      </p:sp>
      <p:sp>
        <p:nvSpPr>
          <p:cNvPr id="3" name="TextBox 2"/>
          <p:cNvSpPr txBox="1"/>
          <p:nvPr/>
        </p:nvSpPr>
        <p:spPr>
          <a:xfrm>
            <a:off x="228600" y="1755610"/>
            <a:ext cx="1963042" cy="1015663"/>
          </a:xfrm>
          <a:prstGeom prst="rect">
            <a:avLst/>
          </a:prstGeom>
          <a:noFill/>
        </p:spPr>
        <p:txBody>
          <a:bodyPr wrap="square" rtlCol="0">
            <a:spAutoFit/>
          </a:bodyPr>
          <a:lstStyle/>
          <a:p>
            <a:pPr algn="ctr"/>
            <a:r>
              <a:rPr lang="en-US" sz="6000" b="1" dirty="0">
                <a:solidFill>
                  <a:prstClr val="white">
                    <a:lumMod val="95000"/>
                  </a:prstClr>
                </a:solidFill>
              </a:rPr>
              <a:t>1</a:t>
            </a:r>
          </a:p>
        </p:txBody>
      </p:sp>
      <p:sp>
        <p:nvSpPr>
          <p:cNvPr id="13" name="TextBox 12"/>
          <p:cNvSpPr txBox="1"/>
          <p:nvPr/>
        </p:nvSpPr>
        <p:spPr>
          <a:xfrm>
            <a:off x="2438400" y="1755610"/>
            <a:ext cx="2933646" cy="1015663"/>
          </a:xfrm>
          <a:prstGeom prst="rect">
            <a:avLst/>
          </a:prstGeom>
          <a:noFill/>
        </p:spPr>
        <p:txBody>
          <a:bodyPr wrap="square" rtlCol="0">
            <a:spAutoFit/>
          </a:bodyPr>
          <a:lstStyle/>
          <a:p>
            <a:pPr algn="ctr"/>
            <a:r>
              <a:rPr lang="en-US" sz="6000" b="1" dirty="0">
                <a:solidFill>
                  <a:prstClr val="white">
                    <a:lumMod val="95000"/>
                  </a:prstClr>
                </a:solidFill>
              </a:rPr>
              <a:t>2</a:t>
            </a:r>
          </a:p>
        </p:txBody>
      </p:sp>
      <p:sp>
        <p:nvSpPr>
          <p:cNvPr id="16" name="TextBox 15"/>
          <p:cNvSpPr txBox="1"/>
          <p:nvPr/>
        </p:nvSpPr>
        <p:spPr>
          <a:xfrm>
            <a:off x="5600754" y="1755610"/>
            <a:ext cx="3390846" cy="1015663"/>
          </a:xfrm>
          <a:prstGeom prst="rect">
            <a:avLst/>
          </a:prstGeom>
          <a:noFill/>
        </p:spPr>
        <p:txBody>
          <a:bodyPr wrap="square" rtlCol="0">
            <a:spAutoFit/>
          </a:bodyPr>
          <a:lstStyle/>
          <a:p>
            <a:pPr algn="ctr"/>
            <a:r>
              <a:rPr lang="en-US" sz="6000" b="1" dirty="0">
                <a:solidFill>
                  <a:prstClr val="white">
                    <a:lumMod val="95000"/>
                  </a:prstClr>
                </a:solidFill>
              </a:rPr>
              <a:t>3</a:t>
            </a:r>
          </a:p>
        </p:txBody>
      </p:sp>
    </p:spTree>
    <p:extLst>
      <p:ext uri="{BB962C8B-B14F-4D97-AF65-F5344CB8AC3E}">
        <p14:creationId xmlns:p14="http://schemas.microsoft.com/office/powerpoint/2010/main" val="10399242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2)">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2)">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2)">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grpSp>
        <p:nvGrpSpPr>
          <p:cNvPr id="15" name="Group 14"/>
          <p:cNvGrpSpPr/>
          <p:nvPr/>
        </p:nvGrpSpPr>
        <p:grpSpPr>
          <a:xfrm>
            <a:off x="4019551" y="0"/>
            <a:ext cx="5124449" cy="6858000"/>
            <a:chOff x="4019551" y="0"/>
            <a:chExt cx="5124449" cy="6858000"/>
          </a:xfrm>
        </p:grpSpPr>
        <p:pic>
          <p:nvPicPr>
            <p:cNvPr id="1028" name="Picture 4" descr="File:16 Andrew Johnson 3x4-Ed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1" y="0"/>
              <a:ext cx="5124449" cy="68325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1.bp.blogspot.com/-SeL9f0C9isM/UKoyNhhb33I/AAAAAAAAAXo/MZfy02StBlQ/s1600/veto.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9551" y="3368273"/>
              <a:ext cx="5124449" cy="348972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3"/>
          <p:cNvSpPr>
            <a:spLocks noGrp="1"/>
          </p:cNvSpPr>
          <p:nvPr>
            <p:ph type="title"/>
          </p:nvPr>
        </p:nvSpPr>
        <p:spPr>
          <a:xfrm>
            <a:off x="-1" y="443805"/>
            <a:ext cx="4019551" cy="1782762"/>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Exercise in Futility</a:t>
            </a:r>
          </a:p>
        </p:txBody>
      </p:sp>
      <p:sp>
        <p:nvSpPr>
          <p:cNvPr id="16" name="TextBox 15"/>
          <p:cNvSpPr txBox="1"/>
          <p:nvPr/>
        </p:nvSpPr>
        <p:spPr>
          <a:xfrm>
            <a:off x="76200" y="2743200"/>
            <a:ext cx="3867150" cy="1384995"/>
          </a:xfrm>
          <a:prstGeom prst="rect">
            <a:avLst/>
          </a:prstGeom>
          <a:noFill/>
        </p:spPr>
        <p:txBody>
          <a:bodyPr wrap="square" rtlCol="0">
            <a:spAutoFit/>
          </a:bodyPr>
          <a:lstStyle/>
          <a:p>
            <a:r>
              <a:rPr lang="en-US" sz="2800" b="1" dirty="0">
                <a:solidFill>
                  <a:prstClr val="white">
                    <a:lumMod val="85000"/>
                  </a:prstClr>
                </a:solidFill>
              </a:rPr>
              <a:t>Congress overrode  all of Johnson’s vetoes of the Reconstruction Acts.</a:t>
            </a:r>
          </a:p>
        </p:txBody>
      </p:sp>
      <p:sp>
        <p:nvSpPr>
          <p:cNvPr id="2" name="TextBox 1"/>
          <p:cNvSpPr txBox="1"/>
          <p:nvPr/>
        </p:nvSpPr>
        <p:spPr>
          <a:xfrm>
            <a:off x="228600" y="4267200"/>
            <a:ext cx="3352800" cy="221599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3800" b="1" dirty="0">
                <a:ln/>
                <a:solidFill>
                  <a:schemeClr val="accent3"/>
                </a:solidFill>
              </a:rPr>
              <a:t>2/3</a:t>
            </a:r>
          </a:p>
        </p:txBody>
      </p:sp>
    </p:spTree>
    <p:extLst>
      <p:ext uri="{BB962C8B-B14F-4D97-AF65-F5344CB8AC3E}">
        <p14:creationId xmlns:p14="http://schemas.microsoft.com/office/powerpoint/2010/main" val="39867378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arm2.staticflickr.com/1151/539852012_0b86210586_o.jpg"/>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0" y="0"/>
            <a:ext cx="91702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419600"/>
            <a:ext cx="9170276" cy="1143000"/>
          </a:xfrm>
          <a:solidFill>
            <a:schemeClr val="dk1">
              <a:alpha val="67000"/>
            </a:schemeClr>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6000" b="1" dirty="0"/>
              <a:t>Impeachment</a:t>
            </a:r>
          </a:p>
        </p:txBody>
      </p:sp>
      <p:sp>
        <p:nvSpPr>
          <p:cNvPr id="6" name="Rectangle 5"/>
          <p:cNvSpPr/>
          <p:nvPr/>
        </p:nvSpPr>
        <p:spPr>
          <a:xfrm>
            <a:off x="6913196" y="6550223"/>
            <a:ext cx="2230804" cy="307777"/>
          </a:xfrm>
          <a:prstGeom prst="rect">
            <a:avLst/>
          </a:prstGeom>
        </p:spPr>
        <p:txBody>
          <a:bodyPr wrap="none">
            <a:spAutoFit/>
          </a:bodyPr>
          <a:lstStyle/>
          <a:p>
            <a:r>
              <a:rPr lang="en-US" sz="1400" b="1" dirty="0">
                <a:solidFill>
                  <a:prstClr val="white">
                    <a:lumMod val="85000"/>
                  </a:prstClr>
                </a:solidFill>
              </a:rPr>
              <a:t>Photo Credit:  </a:t>
            </a:r>
            <a:r>
              <a:rPr lang="en-US" sz="1400" b="1" dirty="0">
                <a:solidFill>
                  <a:prstClr val="white">
                    <a:lumMod val="85000"/>
                  </a:prstClr>
                </a:solidFill>
                <a:hlinkClick r:id="rId3"/>
              </a:rPr>
              <a:t>Nancy Lehrer</a:t>
            </a:r>
            <a:endParaRPr lang="en-US" sz="1400" dirty="0">
              <a:solidFill>
                <a:prstClr val="white">
                  <a:lumMod val="85000"/>
                </a:prstClr>
              </a:solidFill>
            </a:endParaRPr>
          </a:p>
        </p:txBody>
      </p:sp>
    </p:spTree>
    <p:extLst>
      <p:ext uri="{BB962C8B-B14F-4D97-AF65-F5344CB8AC3E}">
        <p14:creationId xmlns:p14="http://schemas.microsoft.com/office/powerpoint/2010/main" val="96362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3716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IMPEACHMENT</a:t>
            </a:r>
          </a:p>
        </p:txBody>
      </p:sp>
      <p:sp>
        <p:nvSpPr>
          <p:cNvPr id="3" name="Content Placeholder 2"/>
          <p:cNvSpPr>
            <a:spLocks noGrp="1"/>
          </p:cNvSpPr>
          <p:nvPr>
            <p:ph sz="half" idx="1"/>
          </p:nvPr>
        </p:nvSpPr>
        <p:spPr>
          <a:xfrm>
            <a:off x="0" y="2133600"/>
            <a:ext cx="9144000" cy="4267200"/>
          </a:xfrm>
        </p:spPr>
        <p:txBody>
          <a:bodyPr>
            <a:normAutofit/>
          </a:bodyPr>
          <a:lstStyle/>
          <a:p>
            <a:pPr marL="0" indent="0" algn="ctr">
              <a:buNone/>
            </a:pPr>
            <a:r>
              <a:rPr lang="en-US" sz="18000" b="1" i="1" dirty="0">
                <a:solidFill>
                  <a:schemeClr val="bg1">
                    <a:lumMod val="85000"/>
                  </a:schemeClr>
                </a:solidFill>
              </a:rPr>
              <a:t>2 – 1 – 0</a:t>
            </a:r>
          </a:p>
        </p:txBody>
      </p:sp>
      <p:pic>
        <p:nvPicPr>
          <p:cNvPr id="22529" name="Picture 1" descr="C:\Documents and Settings\trichey\Local Settings\Temporary Internet Files\Content.IE5\UEI334DR\MC900436905[1].png"/>
          <p:cNvPicPr>
            <a:picLocks noChangeAspect="1" noChangeArrowheads="1"/>
          </p:cNvPicPr>
          <p:nvPr/>
        </p:nvPicPr>
        <p:blipFill>
          <a:blip r:embed="rId3" cstate="print"/>
          <a:srcRect/>
          <a:stretch>
            <a:fillRect/>
          </a:stretch>
        </p:blipFill>
        <p:spPr bwMode="auto">
          <a:xfrm>
            <a:off x="6629400" y="0"/>
            <a:ext cx="2324100" cy="2324100"/>
          </a:xfrm>
          <a:prstGeom prst="rect">
            <a:avLst/>
          </a:prstGeom>
          <a:noFill/>
        </p:spPr>
      </p:pic>
      <p:sp>
        <p:nvSpPr>
          <p:cNvPr id="4" name="TextBox 3"/>
          <p:cNvSpPr txBox="1"/>
          <p:nvPr/>
        </p:nvSpPr>
        <p:spPr>
          <a:xfrm>
            <a:off x="381000" y="1258669"/>
            <a:ext cx="5334000" cy="646331"/>
          </a:xfrm>
          <a:prstGeom prst="rect">
            <a:avLst/>
          </a:prstGeom>
          <a:noFill/>
        </p:spPr>
        <p:txBody>
          <a:bodyPr wrap="square" rtlCol="0">
            <a:spAutoFit/>
          </a:bodyPr>
          <a:lstStyle/>
          <a:p>
            <a:r>
              <a:rPr lang="en-US" sz="3600" b="1" i="1" dirty="0">
                <a:solidFill>
                  <a:prstClr val="white">
                    <a:lumMod val="85000"/>
                  </a:prstClr>
                </a:solidFill>
              </a:rPr>
              <a:t>By the Numbers</a:t>
            </a:r>
          </a:p>
        </p:txBody>
      </p:sp>
    </p:spTree>
    <p:extLst>
      <p:ext uri="{BB962C8B-B14F-4D97-AF65-F5344CB8AC3E}">
        <p14:creationId xmlns:p14="http://schemas.microsoft.com/office/powerpoint/2010/main" val="68045532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arm2.staticflickr.com/1151/539852012_0b86210586_o.jpg"/>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0" y="0"/>
            <a:ext cx="917027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13196" y="6550223"/>
            <a:ext cx="2230804" cy="307777"/>
          </a:xfrm>
          <a:prstGeom prst="rect">
            <a:avLst/>
          </a:prstGeom>
        </p:spPr>
        <p:txBody>
          <a:bodyPr wrap="none">
            <a:spAutoFit/>
          </a:bodyPr>
          <a:lstStyle/>
          <a:p>
            <a:r>
              <a:rPr lang="en-US" sz="1400" b="1" dirty="0">
                <a:solidFill>
                  <a:prstClr val="white">
                    <a:lumMod val="85000"/>
                  </a:prstClr>
                </a:solidFill>
              </a:rPr>
              <a:t>Photo Credit:  </a:t>
            </a:r>
            <a:r>
              <a:rPr lang="en-US" sz="1400" b="1" dirty="0">
                <a:solidFill>
                  <a:prstClr val="white">
                    <a:lumMod val="85000"/>
                  </a:prstClr>
                </a:solidFill>
                <a:hlinkClick r:id="rId3"/>
              </a:rPr>
              <a:t>Nancy Lehrer</a:t>
            </a:r>
            <a:endParaRPr lang="en-US" sz="1400" dirty="0">
              <a:solidFill>
                <a:prstClr val="white">
                  <a:lumMod val="85000"/>
                </a:prstClr>
              </a:solidFill>
            </a:endParaRPr>
          </a:p>
        </p:txBody>
      </p:sp>
      <p:sp>
        <p:nvSpPr>
          <p:cNvPr id="7" name="Oval 6"/>
          <p:cNvSpPr/>
          <p:nvPr/>
        </p:nvSpPr>
        <p:spPr>
          <a:xfrm>
            <a:off x="160283" y="3578183"/>
            <a:ext cx="3192517" cy="3051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3"/>
          <p:cNvSpPr>
            <a:spLocks noGrp="1"/>
          </p:cNvSpPr>
          <p:nvPr>
            <p:ph sz="half" idx="1"/>
          </p:nvPr>
        </p:nvSpPr>
        <p:spPr>
          <a:xfrm>
            <a:off x="228600" y="4876800"/>
            <a:ext cx="3200400" cy="1600199"/>
          </a:xfrm>
          <a:prstGeom prst="rect">
            <a:avLst/>
          </a:prstGeom>
        </p:spPr>
        <p:txBody>
          <a:bodyPr>
            <a:normAutofit/>
          </a:bodyPr>
          <a:lstStyle/>
          <a:p>
            <a:pPr marL="0" indent="0" algn="ctr">
              <a:buNone/>
            </a:pPr>
            <a:r>
              <a:rPr lang="en-US" b="1" dirty="0">
                <a:solidFill>
                  <a:srgbClr val="000000"/>
                </a:solidFill>
              </a:rPr>
              <a:t>Presidents have been </a:t>
            </a:r>
            <a:r>
              <a:rPr lang="en-US" sz="3400" b="1" i="1" dirty="0">
                <a:solidFill>
                  <a:srgbClr val="FF0066"/>
                </a:solidFill>
              </a:rPr>
              <a:t>impeached</a:t>
            </a:r>
            <a:br>
              <a:rPr lang="en-US" sz="3600" b="1" dirty="0">
                <a:solidFill>
                  <a:srgbClr val="FF6161"/>
                </a:solidFill>
              </a:rPr>
            </a:br>
            <a:r>
              <a:rPr lang="en-US" b="1" dirty="0">
                <a:solidFill>
                  <a:srgbClr val="000000"/>
                </a:solidFill>
              </a:rPr>
              <a:t>by Congress.</a:t>
            </a:r>
          </a:p>
        </p:txBody>
      </p:sp>
      <p:sp>
        <p:nvSpPr>
          <p:cNvPr id="9" name="Rectangle 8"/>
          <p:cNvSpPr/>
          <p:nvPr/>
        </p:nvSpPr>
        <p:spPr>
          <a:xfrm>
            <a:off x="1203652" y="3124200"/>
            <a:ext cx="1082348" cy="2215991"/>
          </a:xfrm>
          <a:prstGeom prst="rect">
            <a:avLst/>
          </a:prstGeom>
        </p:spPr>
        <p:txBody>
          <a:bodyPr wrap="none">
            <a:spAutoFit/>
          </a:bodyPr>
          <a:lstStyle/>
          <a:p>
            <a:pPr algn="ctr"/>
            <a:r>
              <a:rPr lang="en-US" sz="13800" b="1" dirty="0">
                <a:solidFill>
                  <a:srgbClr val="000000"/>
                </a:solidFill>
              </a:rPr>
              <a:t>2</a:t>
            </a:r>
          </a:p>
        </p:txBody>
      </p:sp>
      <p:pic>
        <p:nvPicPr>
          <p:cNvPr id="10" name="Picture 3"/>
          <p:cNvPicPr>
            <a:picLocks noChangeAspect="1" noChangeArrowheads="1"/>
          </p:cNvPicPr>
          <p:nvPr/>
        </p:nvPicPr>
        <p:blipFill rotWithShape="1">
          <a:blip r:embed="rId4" cstate="print"/>
          <a:srcRect r="10344" b="27993"/>
          <a:stretch/>
        </p:blipFill>
        <p:spPr bwMode="auto">
          <a:xfrm>
            <a:off x="3606247" y="1066800"/>
            <a:ext cx="2794553" cy="2743200"/>
          </a:xfrm>
          <a:prstGeom prst="ellipse">
            <a:avLst/>
          </a:prstGeom>
          <a:noFill/>
          <a:ln w="9525">
            <a:noFill/>
            <a:miter lim="800000"/>
            <a:headEnd/>
            <a:tailEnd/>
          </a:ln>
          <a:effectLst>
            <a:softEdge rad="152400"/>
          </a:effectLst>
        </p:spPr>
      </p:pic>
      <p:pic>
        <p:nvPicPr>
          <p:cNvPr id="12" name="Picture 8" descr="http://political-party.losito.net/images/clinton-sax.jpg"/>
          <p:cNvPicPr>
            <a:picLocks noChangeAspect="1" noChangeArrowheads="1"/>
          </p:cNvPicPr>
          <p:nvPr/>
        </p:nvPicPr>
        <p:blipFill>
          <a:blip r:embed="rId5" cstate="print"/>
          <a:srcRect/>
          <a:stretch>
            <a:fillRect/>
          </a:stretch>
        </p:blipFill>
        <p:spPr bwMode="auto">
          <a:xfrm>
            <a:off x="1097248" y="1066800"/>
            <a:ext cx="1318585" cy="1905000"/>
          </a:xfrm>
          <a:prstGeom prst="rect">
            <a:avLst/>
          </a:prstGeom>
          <a:noFill/>
          <a:effectLst>
            <a:softEdge rad="127000"/>
          </a:effectLst>
        </p:spPr>
      </p:pic>
    </p:spTree>
    <p:extLst>
      <p:ext uri="{BB962C8B-B14F-4D97-AF65-F5344CB8AC3E}">
        <p14:creationId xmlns:p14="http://schemas.microsoft.com/office/powerpoint/2010/main" val="229011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With Malice Toward None…</a:t>
            </a:r>
          </a:p>
        </p:txBody>
      </p:sp>
      <p:sp>
        <p:nvSpPr>
          <p:cNvPr id="3" name="Content Placeholder 2"/>
          <p:cNvSpPr>
            <a:spLocks noGrp="1"/>
          </p:cNvSpPr>
          <p:nvPr>
            <p:ph idx="1"/>
          </p:nvPr>
        </p:nvSpPr>
        <p:spPr>
          <a:xfrm>
            <a:off x="304800" y="1447800"/>
            <a:ext cx="5410200" cy="5334000"/>
          </a:xfrm>
        </p:spPr>
        <p:txBody>
          <a:bodyPr>
            <a:noAutofit/>
          </a:bodyPr>
          <a:lstStyle/>
          <a:p>
            <a:pPr marL="169863" indent="-169863">
              <a:buNone/>
            </a:pPr>
            <a:r>
              <a:rPr lang="en-US" sz="2800" b="1" dirty="0">
                <a:solidFill>
                  <a:schemeClr val="bg1"/>
                </a:solidFill>
              </a:rPr>
              <a:t>“With malice toward none, with charity for all, with firmness in the right as God gives us to see the right, let us strive on to finish the work we are in, to bind up the nation's wounds… to do all which may achieve and cherish a just and lasting peace among ourselves and with all nations.”</a:t>
            </a:r>
          </a:p>
          <a:p>
            <a:pPr>
              <a:buNone/>
            </a:pPr>
            <a:r>
              <a:rPr lang="en-US" sz="2800" b="1" dirty="0">
                <a:solidFill>
                  <a:schemeClr val="bg1"/>
                </a:solidFill>
              </a:rPr>
              <a:t>		-- Abraham Lincoln</a:t>
            </a:r>
          </a:p>
          <a:p>
            <a:pPr>
              <a:buNone/>
            </a:pPr>
            <a:r>
              <a:rPr lang="en-US" sz="2000" b="1" dirty="0">
                <a:solidFill>
                  <a:schemeClr val="bg1"/>
                </a:solidFill>
              </a:rPr>
              <a:t>		     </a:t>
            </a:r>
            <a:r>
              <a:rPr lang="en-US" sz="2000" b="1" dirty="0">
                <a:solidFill>
                  <a:schemeClr val="bg1"/>
                </a:solidFill>
                <a:hlinkClick r:id="rId3"/>
              </a:rPr>
              <a:t>Second Inaugural Address</a:t>
            </a:r>
            <a:endParaRPr lang="en-US" sz="2000" b="1" dirty="0">
              <a:solidFill>
                <a:schemeClr val="bg1"/>
              </a:solidFill>
            </a:endParaRPr>
          </a:p>
          <a:p>
            <a:pPr>
              <a:buNone/>
            </a:pPr>
            <a:r>
              <a:rPr lang="en-US" sz="2000" b="1" dirty="0">
                <a:solidFill>
                  <a:schemeClr val="bg1"/>
                </a:solidFill>
              </a:rPr>
              <a:t>		     March 4, 1865</a:t>
            </a:r>
          </a:p>
        </p:txBody>
      </p:sp>
      <p:pic>
        <p:nvPicPr>
          <p:cNvPr id="1026" name="Picture 2"/>
          <p:cNvPicPr>
            <a:picLocks noChangeAspect="1" noChangeArrowheads="1"/>
          </p:cNvPicPr>
          <p:nvPr/>
        </p:nvPicPr>
        <p:blipFill>
          <a:blip r:embed="rId4" cstate="print"/>
          <a:srcRect/>
          <a:stretch>
            <a:fillRect/>
          </a:stretch>
        </p:blipFill>
        <p:spPr bwMode="auto">
          <a:xfrm>
            <a:off x="5791200" y="1447799"/>
            <a:ext cx="3170695" cy="4157133"/>
          </a:xfrm>
          <a:prstGeom prst="rect">
            <a:avLst/>
          </a:prstGeom>
          <a:noFill/>
          <a:ln w="9525">
            <a:noFill/>
            <a:miter lim="800000"/>
            <a:headEnd/>
            <a:tailEnd/>
          </a:ln>
          <a:effectLst>
            <a:softEdge rad="63500"/>
          </a:effectLst>
        </p:spPr>
      </p:pic>
      <p:sp>
        <p:nvSpPr>
          <p:cNvPr id="5" name="TextBox 4"/>
          <p:cNvSpPr txBox="1"/>
          <p:nvPr/>
        </p:nvSpPr>
        <p:spPr>
          <a:xfrm>
            <a:off x="5791200" y="5562600"/>
            <a:ext cx="3170695" cy="523220"/>
          </a:xfrm>
          <a:prstGeom prst="rect">
            <a:avLst/>
          </a:prstGeom>
          <a:noFill/>
        </p:spPr>
        <p:txBody>
          <a:bodyPr wrap="square" rtlCol="0">
            <a:spAutoFit/>
          </a:bodyPr>
          <a:lstStyle/>
          <a:p>
            <a:pPr algn="ctr"/>
            <a:r>
              <a:rPr lang="en-US" sz="2800" b="1" dirty="0">
                <a:solidFill>
                  <a:prstClr val="white"/>
                </a:solidFill>
                <a:latin typeface="Baskerville Old Face" pitchFamily="18" charset="0"/>
              </a:rPr>
              <a:t>MAGNANIMOUS</a:t>
            </a:r>
          </a:p>
        </p:txBody>
      </p:sp>
    </p:spTree>
    <p:extLst>
      <p:ext uri="{BB962C8B-B14F-4D97-AF65-F5344CB8AC3E}">
        <p14:creationId xmlns:p14="http://schemas.microsoft.com/office/powerpoint/2010/main" val="251612380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2050" name="Picture 2" descr="title"/>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8058" b="34388"/>
          <a:stretch/>
        </p:blipFill>
        <p:spPr bwMode="auto">
          <a:xfrm>
            <a:off x="0" y="-6433"/>
            <a:ext cx="9143999" cy="686443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60283" y="3578183"/>
            <a:ext cx="3192517" cy="3051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Content Placeholder 3"/>
          <p:cNvSpPr>
            <a:spLocks noGrp="1"/>
          </p:cNvSpPr>
          <p:nvPr>
            <p:ph sz="half" idx="1"/>
          </p:nvPr>
        </p:nvSpPr>
        <p:spPr>
          <a:xfrm>
            <a:off x="228600" y="4876800"/>
            <a:ext cx="3200400" cy="1600199"/>
          </a:xfrm>
          <a:prstGeom prst="rect">
            <a:avLst/>
          </a:prstGeom>
        </p:spPr>
        <p:txBody>
          <a:bodyPr>
            <a:normAutofit/>
          </a:bodyPr>
          <a:lstStyle/>
          <a:p>
            <a:pPr marL="0" indent="0" algn="ctr">
              <a:buNone/>
            </a:pPr>
            <a:r>
              <a:rPr lang="en-US" b="1" dirty="0">
                <a:solidFill>
                  <a:srgbClr val="000000"/>
                </a:solidFill>
              </a:rPr>
              <a:t>President has </a:t>
            </a:r>
            <a:r>
              <a:rPr lang="en-US" sz="3600" b="1" i="1" dirty="0">
                <a:solidFill>
                  <a:srgbClr val="FF0066"/>
                </a:solidFill>
              </a:rPr>
              <a:t>resigned</a:t>
            </a:r>
            <a:r>
              <a:rPr lang="en-US" sz="3600" b="1" dirty="0">
                <a:solidFill>
                  <a:srgbClr val="FF0066"/>
                </a:solidFill>
              </a:rPr>
              <a:t> </a:t>
            </a:r>
            <a:br>
              <a:rPr lang="en-US" sz="3600" b="1" dirty="0">
                <a:solidFill>
                  <a:srgbClr val="FF6161"/>
                </a:solidFill>
              </a:rPr>
            </a:br>
            <a:r>
              <a:rPr lang="en-US" b="1" dirty="0">
                <a:solidFill>
                  <a:srgbClr val="000000"/>
                </a:solidFill>
              </a:rPr>
              <a:t>from office.</a:t>
            </a:r>
          </a:p>
        </p:txBody>
      </p:sp>
      <p:sp>
        <p:nvSpPr>
          <p:cNvPr id="10" name="Rectangle 9"/>
          <p:cNvSpPr/>
          <p:nvPr/>
        </p:nvSpPr>
        <p:spPr>
          <a:xfrm>
            <a:off x="1203652" y="3124200"/>
            <a:ext cx="1082348" cy="2215991"/>
          </a:xfrm>
          <a:prstGeom prst="rect">
            <a:avLst/>
          </a:prstGeom>
        </p:spPr>
        <p:txBody>
          <a:bodyPr wrap="none">
            <a:spAutoFit/>
          </a:bodyPr>
          <a:lstStyle/>
          <a:p>
            <a:pPr algn="ctr"/>
            <a:r>
              <a:rPr lang="en-US" sz="13800" b="1" dirty="0">
                <a:solidFill>
                  <a:srgbClr val="000000"/>
                </a:solidFill>
              </a:rPr>
              <a:t>1</a:t>
            </a:r>
          </a:p>
        </p:txBody>
      </p:sp>
    </p:spTree>
    <p:extLst>
      <p:ext uri="{BB962C8B-B14F-4D97-AF65-F5344CB8AC3E}">
        <p14:creationId xmlns:p14="http://schemas.microsoft.com/office/powerpoint/2010/main" val="104452498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1026" name="Picture 2" descr="http://andrewejenkins.files.wordpress.com/2012/06/umpire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79" r="9753"/>
          <a:stretch/>
        </p:blipFill>
        <p:spPr bwMode="auto">
          <a:xfrm>
            <a:off x="0" y="0"/>
            <a:ext cx="9144000" cy="686465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60283" y="3578183"/>
            <a:ext cx="3192517" cy="3051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203652" y="3124200"/>
            <a:ext cx="1082348" cy="2215991"/>
          </a:xfrm>
          <a:prstGeom prst="rect">
            <a:avLst/>
          </a:prstGeom>
        </p:spPr>
        <p:txBody>
          <a:bodyPr wrap="none">
            <a:spAutoFit/>
          </a:bodyPr>
          <a:lstStyle/>
          <a:p>
            <a:pPr algn="ctr"/>
            <a:r>
              <a:rPr lang="en-US" sz="13800" b="1" dirty="0">
                <a:solidFill>
                  <a:srgbClr val="000000"/>
                </a:solidFill>
              </a:rPr>
              <a:t>0</a:t>
            </a:r>
          </a:p>
        </p:txBody>
      </p:sp>
      <p:sp>
        <p:nvSpPr>
          <p:cNvPr id="4" name="Content Placeholder 3"/>
          <p:cNvSpPr>
            <a:spLocks noGrp="1"/>
          </p:cNvSpPr>
          <p:nvPr>
            <p:ph sz="half" idx="1"/>
          </p:nvPr>
        </p:nvSpPr>
        <p:spPr>
          <a:xfrm>
            <a:off x="228600" y="4876800"/>
            <a:ext cx="3200400" cy="1600199"/>
          </a:xfrm>
          <a:prstGeom prst="rect">
            <a:avLst/>
          </a:prstGeom>
        </p:spPr>
        <p:txBody>
          <a:bodyPr>
            <a:normAutofit/>
          </a:bodyPr>
          <a:lstStyle/>
          <a:p>
            <a:pPr marL="0" indent="0" algn="ctr">
              <a:buNone/>
            </a:pPr>
            <a:r>
              <a:rPr lang="en-US" b="1" dirty="0">
                <a:solidFill>
                  <a:srgbClr val="000000"/>
                </a:solidFill>
              </a:rPr>
              <a:t>Presidents have been </a:t>
            </a:r>
            <a:r>
              <a:rPr lang="en-US" sz="3600" b="1" i="1" dirty="0">
                <a:solidFill>
                  <a:srgbClr val="FF0066"/>
                </a:solidFill>
              </a:rPr>
              <a:t>removed</a:t>
            </a:r>
            <a:br>
              <a:rPr lang="en-US" sz="3600" b="1" dirty="0">
                <a:solidFill>
                  <a:srgbClr val="FF6161"/>
                </a:solidFill>
              </a:rPr>
            </a:br>
            <a:r>
              <a:rPr lang="en-US" b="1" dirty="0">
                <a:solidFill>
                  <a:srgbClr val="000000"/>
                </a:solidFill>
              </a:rPr>
              <a:t>from office.</a:t>
            </a:r>
          </a:p>
        </p:txBody>
      </p:sp>
    </p:spTree>
    <p:extLst>
      <p:ext uri="{BB962C8B-B14F-4D97-AF65-F5344CB8AC3E}">
        <p14:creationId xmlns:p14="http://schemas.microsoft.com/office/powerpoint/2010/main" val="336943405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1026" name="Picture 2" descr="http://andrewejenkins.files.wordpress.com/2012/06/umpire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79" r="9753"/>
          <a:stretch/>
        </p:blipFill>
        <p:spPr bwMode="auto">
          <a:xfrm>
            <a:off x="0" y="0"/>
            <a:ext cx="9144000" cy="686465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1"/>
          </p:nvPr>
        </p:nvSpPr>
        <p:spPr>
          <a:xfrm>
            <a:off x="381000" y="4648200"/>
            <a:ext cx="4572000" cy="1600199"/>
          </a:xfrm>
          <a:prstGeom prst="rect">
            <a:avLst/>
          </a:prstGeom>
        </p:spPr>
        <p:txBody>
          <a:bodyPr>
            <a:normAutofit/>
          </a:bodyPr>
          <a:lstStyle/>
          <a:p>
            <a:pPr marL="0" indent="0">
              <a:buNone/>
            </a:pPr>
            <a:r>
              <a:rPr lang="en-US" sz="4400" b="1" dirty="0">
                <a:solidFill>
                  <a:schemeClr val="bg1">
                    <a:lumMod val="95000"/>
                  </a:schemeClr>
                </a:solidFill>
              </a:rPr>
              <a:t>But Johnson was </a:t>
            </a:r>
            <a:r>
              <a:rPr lang="en-US" sz="4000" b="1" dirty="0">
                <a:solidFill>
                  <a:schemeClr val="bg1">
                    <a:lumMod val="95000"/>
                  </a:schemeClr>
                </a:solidFill>
              </a:rPr>
              <a:t>only ONE vote shy.</a:t>
            </a:r>
          </a:p>
        </p:txBody>
      </p:sp>
    </p:spTree>
    <p:extLst>
      <p:ext uri="{BB962C8B-B14F-4D97-AF65-F5344CB8AC3E}">
        <p14:creationId xmlns:p14="http://schemas.microsoft.com/office/powerpoint/2010/main" val="118479168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12" name="Content Placeholder 2"/>
          <p:cNvSpPr txBox="1">
            <a:spLocks/>
          </p:cNvSpPr>
          <p:nvPr/>
        </p:nvSpPr>
        <p:spPr>
          <a:xfrm>
            <a:off x="152400" y="1676399"/>
            <a:ext cx="4648200" cy="5004375"/>
          </a:xfrm>
          <a:prstGeom prst="rect">
            <a:avLst/>
          </a:prstGeom>
        </p:spPr>
        <p:txBody>
          <a:bodyPr vert="horz" lIns="91440" tIns="45720" rIns="91440" bIns="45720" rtlCol="0">
            <a:noAutofit/>
          </a:bodyPr>
          <a:lstStyle/>
          <a:p>
            <a:pPr marL="342900" indent="-342900">
              <a:spcBef>
                <a:spcPct val="20000"/>
              </a:spcBef>
              <a:buFont typeface="Arial" pitchFamily="34" charset="0"/>
              <a:buNone/>
              <a:defRPr/>
            </a:pPr>
            <a:r>
              <a:rPr lang="en-US" sz="2300" b="1" i="1" dirty="0">
                <a:solidFill>
                  <a:srgbClr val="C3C9CB">
                    <a:lumMod val="40000"/>
                    <a:lumOff val="60000"/>
                  </a:srgbClr>
                </a:solidFill>
              </a:rPr>
              <a:t>Section 1.</a:t>
            </a:r>
            <a:r>
              <a:rPr lang="en-US" sz="2300" i="1" dirty="0">
                <a:solidFill>
                  <a:srgbClr val="C3C9CB">
                    <a:lumMod val="40000"/>
                    <a:lumOff val="60000"/>
                  </a:srgbClr>
                </a:solidFill>
              </a:rPr>
              <a:t> </a:t>
            </a:r>
            <a:r>
              <a:rPr lang="en-US" sz="2300" b="1" i="1" dirty="0">
                <a:solidFill>
                  <a:srgbClr val="C3C9CB">
                    <a:lumMod val="40000"/>
                    <a:lumOff val="60000"/>
                  </a:srgbClr>
                </a:solidFill>
              </a:rPr>
              <a:t>All persons born or naturalized in the United States</a:t>
            </a:r>
            <a:r>
              <a:rPr lang="en-US" sz="2300" i="1" dirty="0">
                <a:solidFill>
                  <a:srgbClr val="C3C9CB">
                    <a:lumMod val="40000"/>
                    <a:lumOff val="60000"/>
                  </a:srgbClr>
                </a:solidFill>
              </a:rPr>
              <a:t>… </a:t>
            </a:r>
            <a:r>
              <a:rPr lang="en-US" sz="2300" b="1" i="1" dirty="0">
                <a:solidFill>
                  <a:srgbClr val="C3C9CB">
                    <a:lumMod val="40000"/>
                    <a:lumOff val="60000"/>
                  </a:srgbClr>
                </a:solidFill>
              </a:rPr>
              <a:t>are citizens of the United States </a:t>
            </a:r>
            <a:r>
              <a:rPr lang="en-US" sz="2300" i="1" dirty="0">
                <a:solidFill>
                  <a:srgbClr val="C3C9CB">
                    <a:lumMod val="40000"/>
                    <a:lumOff val="60000"/>
                  </a:srgbClr>
                </a:solidFill>
              </a:rPr>
              <a:t>and of the State wherein they reside. </a:t>
            </a:r>
            <a:r>
              <a:rPr lang="en-US" sz="2300" b="1" i="1" u="sng" dirty="0">
                <a:solidFill>
                  <a:srgbClr val="FF7575"/>
                </a:solidFill>
              </a:rPr>
              <a:t>No State shall</a:t>
            </a:r>
            <a:r>
              <a:rPr lang="en-US" sz="2300" b="1" i="1" dirty="0">
                <a:solidFill>
                  <a:srgbClr val="FF7575"/>
                </a:solidFill>
              </a:rPr>
              <a:t> </a:t>
            </a:r>
            <a:r>
              <a:rPr lang="en-US" sz="2300" i="1" dirty="0">
                <a:solidFill>
                  <a:srgbClr val="C3C9CB">
                    <a:lumMod val="40000"/>
                    <a:lumOff val="60000"/>
                  </a:srgbClr>
                </a:solidFill>
              </a:rPr>
              <a:t>make or enforce any law which shall abridge the </a:t>
            </a:r>
            <a:r>
              <a:rPr lang="en-US" sz="2300" b="1" i="1" dirty="0">
                <a:solidFill>
                  <a:srgbClr val="FF7575"/>
                </a:solidFill>
              </a:rPr>
              <a:t>privileges or immunities </a:t>
            </a:r>
            <a:r>
              <a:rPr lang="en-US" sz="2300" i="1" dirty="0">
                <a:solidFill>
                  <a:srgbClr val="C3C9CB">
                    <a:lumMod val="40000"/>
                    <a:lumOff val="60000"/>
                  </a:srgbClr>
                </a:solidFill>
              </a:rPr>
              <a:t>of citizens of the United States; nor shall any State deprive any person of life, liberty, or property, without </a:t>
            </a:r>
            <a:r>
              <a:rPr lang="en-US" sz="2300" b="1" i="1" dirty="0">
                <a:solidFill>
                  <a:srgbClr val="FF7575"/>
                </a:solidFill>
              </a:rPr>
              <a:t>due process of law;</a:t>
            </a:r>
            <a:r>
              <a:rPr lang="en-US" sz="2300" i="1" dirty="0">
                <a:solidFill>
                  <a:srgbClr val="20293F"/>
                </a:solidFill>
              </a:rPr>
              <a:t> </a:t>
            </a:r>
            <a:r>
              <a:rPr lang="en-US" sz="2300" i="1" dirty="0">
                <a:solidFill>
                  <a:srgbClr val="C3C9CB">
                    <a:lumMod val="40000"/>
                    <a:lumOff val="60000"/>
                  </a:srgbClr>
                </a:solidFill>
              </a:rPr>
              <a:t>nor deny to any person within its jurisdiction the </a:t>
            </a:r>
            <a:r>
              <a:rPr lang="en-US" sz="2300" b="1" i="1" dirty="0">
                <a:solidFill>
                  <a:srgbClr val="FF7575"/>
                </a:solidFill>
              </a:rPr>
              <a:t>equal protection of the laws</a:t>
            </a:r>
            <a:r>
              <a:rPr lang="en-US" sz="2300" b="1" i="1" dirty="0">
                <a:solidFill>
                  <a:prstClr val="white">
                    <a:lumMod val="85000"/>
                  </a:prstClr>
                </a:solidFill>
              </a:rPr>
              <a:t>.</a:t>
            </a:r>
          </a:p>
        </p:txBody>
      </p:sp>
      <p:sp>
        <p:nvSpPr>
          <p:cNvPr id="13" name="TextBox 12"/>
          <p:cNvSpPr txBox="1"/>
          <p:nvPr/>
        </p:nvSpPr>
        <p:spPr>
          <a:xfrm>
            <a:off x="5029200" y="4800600"/>
            <a:ext cx="3886200" cy="1077218"/>
          </a:xfrm>
          <a:prstGeom prst="rect">
            <a:avLst/>
          </a:prstGeom>
          <a:noFill/>
        </p:spPr>
        <p:txBody>
          <a:bodyPr wrap="square" rtlCol="0">
            <a:spAutoFit/>
          </a:bodyPr>
          <a:lstStyle/>
          <a:p>
            <a:pPr algn="ctr"/>
            <a:r>
              <a:rPr lang="en-US" sz="3200" b="1" dirty="0">
                <a:solidFill>
                  <a:srgbClr val="C3C9CB">
                    <a:lumMod val="40000"/>
                    <a:lumOff val="60000"/>
                  </a:srgbClr>
                </a:solidFill>
              </a:rPr>
              <a:t>RECONSTRUCTION </a:t>
            </a:r>
            <a:br>
              <a:rPr lang="en-US" sz="3200" b="1" dirty="0">
                <a:solidFill>
                  <a:srgbClr val="C3C9CB">
                    <a:lumMod val="40000"/>
                    <a:lumOff val="60000"/>
                  </a:srgbClr>
                </a:solidFill>
              </a:rPr>
            </a:br>
            <a:r>
              <a:rPr lang="en-US" sz="3200" b="1" dirty="0">
                <a:solidFill>
                  <a:srgbClr val="C3C9CB">
                    <a:lumMod val="40000"/>
                    <a:lumOff val="60000"/>
                  </a:srgbClr>
                </a:solidFill>
              </a:rPr>
              <a:t>AMENDMENTS:</a:t>
            </a:r>
          </a:p>
        </p:txBody>
      </p:sp>
      <p:sp>
        <p:nvSpPr>
          <p:cNvPr id="14" name="TextBox 13">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13</a:t>
            </a:r>
          </a:p>
        </p:txBody>
      </p:sp>
      <p:sp>
        <p:nvSpPr>
          <p:cNvPr id="15" name="TextBox 14">
            <a:hlinkClick r:id="rId3" action="ppaction://hlinksldjump"/>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14</a:t>
            </a:r>
          </a:p>
        </p:txBody>
      </p:sp>
      <p:sp>
        <p:nvSpPr>
          <p:cNvPr id="17" name="TextBox 16">
            <a:hlinkClick r:id="rId4" action="ppaction://hlinksldjump"/>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15</a:t>
            </a:r>
          </a:p>
        </p:txBody>
      </p:sp>
      <p:sp>
        <p:nvSpPr>
          <p:cNvPr id="18" name="Title 1"/>
          <p:cNvSpPr txBox="1">
            <a:spLocks/>
          </p:cNvSpPr>
          <p:nvPr/>
        </p:nvSpPr>
        <p:spPr>
          <a:xfrm>
            <a:off x="76200" y="0"/>
            <a:ext cx="88392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a:spcBef>
                <a:spcPct val="0"/>
              </a:spcBef>
              <a:defRPr/>
            </a:pPr>
            <a:r>
              <a:rPr lang="en-US" sz="6600" b="1" dirty="0">
                <a:ln w="11430"/>
                <a:gradFill>
                  <a:gsLst>
                    <a:gs pos="0">
                      <a:srgbClr val="C3C9CB">
                        <a:tint val="90000"/>
                        <a:satMod val="120000"/>
                      </a:srgbClr>
                    </a:gs>
                    <a:gs pos="25000">
                      <a:srgbClr val="C3C9CB">
                        <a:tint val="93000"/>
                        <a:satMod val="120000"/>
                      </a:srgbClr>
                    </a:gs>
                    <a:gs pos="50000">
                      <a:srgbClr val="C3C9CB">
                        <a:shade val="89000"/>
                        <a:satMod val="110000"/>
                      </a:srgbClr>
                    </a:gs>
                    <a:gs pos="75000">
                      <a:srgbClr val="C3C9CB">
                        <a:tint val="93000"/>
                        <a:satMod val="120000"/>
                      </a:srgbClr>
                    </a:gs>
                    <a:gs pos="100000">
                      <a:srgbClr val="C3C9CB">
                        <a:tint val="90000"/>
                        <a:satMod val="120000"/>
                      </a:srgbClr>
                    </a:gs>
                  </a:gsLst>
                  <a:lin ang="5400000"/>
                </a:gradFill>
                <a:effectLst>
                  <a:outerShdw blurRad="80000" dist="40000" dir="5040000" algn="tl">
                    <a:srgbClr val="000000">
                      <a:alpha val="30000"/>
                    </a:srgbClr>
                  </a:outerShdw>
                </a:effectLst>
              </a:rPr>
              <a:t>Fourteenth Amendment</a:t>
            </a:r>
          </a:p>
        </p:txBody>
      </p:sp>
      <p:sp>
        <p:nvSpPr>
          <p:cNvPr id="19" name="Rectangle 18"/>
          <p:cNvSpPr/>
          <p:nvPr/>
        </p:nvSpPr>
        <p:spPr>
          <a:xfrm>
            <a:off x="0" y="970002"/>
            <a:ext cx="4876800" cy="553998"/>
          </a:xfrm>
          <a:prstGeom prst="rect">
            <a:avLst/>
          </a:prstGeom>
        </p:spPr>
        <p:txBody>
          <a:bodyPr wrap="square">
            <a:spAutoFit/>
          </a:bodyPr>
          <a:lstStyle/>
          <a:p>
            <a:pPr algn="ctr"/>
            <a:r>
              <a:rPr lang="en-US" sz="3000" b="1" i="1" dirty="0">
                <a:solidFill>
                  <a:srgbClr val="C3C9CB">
                    <a:lumMod val="40000"/>
                    <a:lumOff val="60000"/>
                  </a:srgbClr>
                </a:solidFill>
              </a:rPr>
              <a:t>Ratified July 9, 1868</a:t>
            </a:r>
            <a:endParaRPr lang="en-US" sz="3000" dirty="0">
              <a:solidFill>
                <a:srgbClr val="C3C9CB">
                  <a:lumMod val="40000"/>
                  <a:lumOff val="60000"/>
                </a:srgbClr>
              </a:solidFill>
            </a:endParaRPr>
          </a:p>
        </p:txBody>
      </p:sp>
      <p:pic>
        <p:nvPicPr>
          <p:cNvPr id="21" name="Picture 2"/>
          <p:cNvPicPr>
            <a:picLocks noChangeAspect="1" noChangeArrowheads="1"/>
          </p:cNvPicPr>
          <p:nvPr/>
        </p:nvPicPr>
        <p:blipFill>
          <a:blip r:embed="rId5" cstate="print"/>
          <a:stretch>
            <a:fillRect/>
          </a:stretch>
        </p:blipFill>
        <p:spPr bwMode="auto">
          <a:xfrm>
            <a:off x="5029200" y="1128528"/>
            <a:ext cx="3895725" cy="3680492"/>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155998587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752600"/>
            <a:ext cx="4572000" cy="4953000"/>
          </a:xfrm>
        </p:spPr>
        <p:txBody>
          <a:bodyPr>
            <a:noAutofit/>
          </a:bodyPr>
          <a:lstStyle/>
          <a:p>
            <a:pPr>
              <a:buNone/>
            </a:pPr>
            <a:r>
              <a:rPr lang="en-US" sz="3200" b="1" i="1" dirty="0">
                <a:solidFill>
                  <a:schemeClr val="bg2">
                    <a:lumMod val="40000"/>
                    <a:lumOff val="60000"/>
                  </a:schemeClr>
                </a:solidFill>
              </a:rPr>
              <a:t>Section 1.</a:t>
            </a:r>
            <a:r>
              <a:rPr lang="en-US" sz="3200" i="1" dirty="0">
                <a:solidFill>
                  <a:schemeClr val="bg2">
                    <a:lumMod val="40000"/>
                    <a:lumOff val="60000"/>
                  </a:schemeClr>
                </a:solidFill>
              </a:rPr>
              <a:t> The right of citizens of the United States to vote shall not be denied or abridged by the United States or by any State on account of </a:t>
            </a:r>
            <a:r>
              <a:rPr lang="en-US" sz="3200" b="1" i="1" dirty="0">
                <a:solidFill>
                  <a:srgbClr val="FF7575"/>
                </a:solidFill>
              </a:rPr>
              <a:t>race</a:t>
            </a:r>
            <a:r>
              <a:rPr lang="en-US" sz="3200" i="1" dirty="0">
                <a:solidFill>
                  <a:schemeClr val="bg2">
                    <a:lumMod val="40000"/>
                    <a:lumOff val="60000"/>
                  </a:schemeClr>
                </a:solidFill>
              </a:rPr>
              <a:t>, </a:t>
            </a:r>
            <a:r>
              <a:rPr lang="en-US" sz="3200" b="1" i="1" dirty="0">
                <a:solidFill>
                  <a:srgbClr val="FF7575"/>
                </a:solidFill>
              </a:rPr>
              <a:t>color</a:t>
            </a:r>
            <a:r>
              <a:rPr lang="en-US" sz="3200" i="1" dirty="0">
                <a:solidFill>
                  <a:schemeClr val="bg2">
                    <a:lumMod val="40000"/>
                    <a:lumOff val="60000"/>
                  </a:schemeClr>
                </a:solidFill>
              </a:rPr>
              <a:t>, or </a:t>
            </a:r>
            <a:r>
              <a:rPr lang="en-US" sz="3200" b="1" i="1" dirty="0">
                <a:solidFill>
                  <a:srgbClr val="FF7575"/>
                </a:solidFill>
              </a:rPr>
              <a:t>previous condition of servitude</a:t>
            </a:r>
            <a:r>
              <a:rPr lang="en-US" sz="3200" i="1" dirty="0">
                <a:solidFill>
                  <a:schemeClr val="bg2">
                    <a:lumMod val="40000"/>
                    <a:lumOff val="60000"/>
                  </a:schemeClr>
                </a:solidFill>
              </a:rPr>
              <a:t>.</a:t>
            </a:r>
          </a:p>
        </p:txBody>
      </p:sp>
      <p:sp>
        <p:nvSpPr>
          <p:cNvPr id="14" name="TextBox 13"/>
          <p:cNvSpPr txBox="1"/>
          <p:nvPr/>
        </p:nvSpPr>
        <p:spPr>
          <a:xfrm>
            <a:off x="5029200" y="4800600"/>
            <a:ext cx="3886200" cy="1077218"/>
          </a:xfrm>
          <a:prstGeom prst="rect">
            <a:avLst/>
          </a:prstGeom>
          <a:noFill/>
        </p:spPr>
        <p:txBody>
          <a:bodyPr wrap="square" rtlCol="0">
            <a:spAutoFit/>
          </a:bodyPr>
          <a:lstStyle/>
          <a:p>
            <a:pPr algn="ctr"/>
            <a:r>
              <a:rPr lang="en-US" sz="3200" b="1" dirty="0">
                <a:solidFill>
                  <a:srgbClr val="C3C9CB">
                    <a:lumMod val="40000"/>
                    <a:lumOff val="60000"/>
                  </a:srgbClr>
                </a:solidFill>
              </a:rPr>
              <a:t>RECONSTRUCTION </a:t>
            </a:r>
            <a:br>
              <a:rPr lang="en-US" sz="3200" b="1" dirty="0">
                <a:solidFill>
                  <a:srgbClr val="C3C9CB">
                    <a:lumMod val="40000"/>
                    <a:lumOff val="60000"/>
                  </a:srgbClr>
                </a:solidFill>
              </a:rPr>
            </a:br>
            <a:r>
              <a:rPr lang="en-US" sz="3200" b="1" dirty="0">
                <a:solidFill>
                  <a:srgbClr val="C3C9CB">
                    <a:lumMod val="40000"/>
                    <a:lumOff val="60000"/>
                  </a:srgbClr>
                </a:solidFill>
              </a:rPr>
              <a:t>AMENDMENTS:</a:t>
            </a:r>
          </a:p>
        </p:txBody>
      </p:sp>
      <p:sp>
        <p:nvSpPr>
          <p:cNvPr id="15" name="TextBox 14">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13</a:t>
            </a:r>
          </a:p>
        </p:txBody>
      </p:sp>
      <p:sp>
        <p:nvSpPr>
          <p:cNvPr id="16" name="TextBox 15">
            <a:hlinkClick r:id="rId3" action="ppaction://hlinksldjump"/>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14</a:t>
            </a:r>
          </a:p>
        </p:txBody>
      </p:sp>
      <p:sp>
        <p:nvSpPr>
          <p:cNvPr id="18" name="TextBox 17">
            <a:hlinkClick r:id="rId4" action="ppaction://hlinksldjump"/>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15</a:t>
            </a:r>
          </a:p>
        </p:txBody>
      </p:sp>
      <p:sp>
        <p:nvSpPr>
          <p:cNvPr id="19" name="Title 1"/>
          <p:cNvSpPr txBox="1">
            <a:spLocks/>
          </p:cNvSpPr>
          <p:nvPr/>
        </p:nvSpPr>
        <p:spPr>
          <a:xfrm>
            <a:off x="76200" y="0"/>
            <a:ext cx="88392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a:spcBef>
                <a:spcPct val="0"/>
              </a:spcBef>
              <a:defRPr/>
            </a:pPr>
            <a:r>
              <a:rPr lang="en-US" sz="6600" b="1" dirty="0">
                <a:ln w="11430"/>
                <a:gradFill>
                  <a:gsLst>
                    <a:gs pos="0">
                      <a:srgbClr val="C3C9CB">
                        <a:tint val="90000"/>
                        <a:satMod val="120000"/>
                      </a:srgbClr>
                    </a:gs>
                    <a:gs pos="25000">
                      <a:srgbClr val="C3C9CB">
                        <a:tint val="93000"/>
                        <a:satMod val="120000"/>
                      </a:srgbClr>
                    </a:gs>
                    <a:gs pos="50000">
                      <a:srgbClr val="C3C9CB">
                        <a:shade val="89000"/>
                        <a:satMod val="110000"/>
                      </a:srgbClr>
                    </a:gs>
                    <a:gs pos="75000">
                      <a:srgbClr val="C3C9CB">
                        <a:tint val="93000"/>
                        <a:satMod val="120000"/>
                      </a:srgbClr>
                    </a:gs>
                    <a:gs pos="100000">
                      <a:srgbClr val="C3C9CB">
                        <a:tint val="90000"/>
                        <a:satMod val="120000"/>
                      </a:srgbClr>
                    </a:gs>
                  </a:gsLst>
                  <a:lin ang="5400000"/>
                </a:gradFill>
                <a:effectLst>
                  <a:outerShdw blurRad="80000" dist="40000" dir="5040000" algn="tl">
                    <a:srgbClr val="000000">
                      <a:alpha val="30000"/>
                    </a:srgbClr>
                  </a:outerShdw>
                </a:effectLst>
              </a:rPr>
              <a:t>Fifteenth Amendment</a:t>
            </a:r>
          </a:p>
        </p:txBody>
      </p:sp>
      <p:sp>
        <p:nvSpPr>
          <p:cNvPr id="20" name="Rectangle 19"/>
          <p:cNvSpPr/>
          <p:nvPr/>
        </p:nvSpPr>
        <p:spPr>
          <a:xfrm>
            <a:off x="0" y="970002"/>
            <a:ext cx="4876800" cy="553998"/>
          </a:xfrm>
          <a:prstGeom prst="rect">
            <a:avLst/>
          </a:prstGeom>
        </p:spPr>
        <p:txBody>
          <a:bodyPr wrap="square">
            <a:spAutoFit/>
          </a:bodyPr>
          <a:lstStyle/>
          <a:p>
            <a:pPr algn="ctr"/>
            <a:r>
              <a:rPr lang="en-US" sz="3000" b="1" i="1" dirty="0">
                <a:solidFill>
                  <a:srgbClr val="C3C9CB">
                    <a:lumMod val="40000"/>
                    <a:lumOff val="60000"/>
                  </a:srgbClr>
                </a:solidFill>
              </a:rPr>
              <a:t>Ratified February 3, 1870</a:t>
            </a:r>
            <a:endParaRPr lang="en-US" sz="3000" dirty="0">
              <a:solidFill>
                <a:srgbClr val="C3C9CB">
                  <a:lumMod val="40000"/>
                  <a:lumOff val="60000"/>
                </a:srgbClr>
              </a:solidFill>
            </a:endParaRPr>
          </a:p>
        </p:txBody>
      </p:sp>
      <p:pic>
        <p:nvPicPr>
          <p:cNvPr id="21" name="Picture 2"/>
          <p:cNvPicPr>
            <a:picLocks noChangeAspect="1" noChangeArrowheads="1"/>
          </p:cNvPicPr>
          <p:nvPr/>
        </p:nvPicPr>
        <p:blipFill>
          <a:blip r:embed="rId5" cstate="print"/>
          <a:stretch>
            <a:fillRect/>
          </a:stretch>
        </p:blipFill>
        <p:spPr bwMode="auto">
          <a:xfrm>
            <a:off x="5029200" y="1128528"/>
            <a:ext cx="3895725" cy="3680492"/>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49961063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tretch>
            <a:fillRect/>
          </a:stretch>
        </p:blipFill>
        <p:spPr bwMode="auto">
          <a:xfrm>
            <a:off x="5029200" y="1128528"/>
            <a:ext cx="3895725" cy="3680492"/>
          </a:xfrm>
          <a:prstGeom prst="rect">
            <a:avLst/>
          </a:prstGeom>
          <a:noFill/>
          <a:ln w="9525">
            <a:noFill/>
            <a:miter lim="800000"/>
            <a:headEnd/>
            <a:tailEnd/>
          </a:ln>
          <a:effectLst>
            <a:softEdge rad="63500"/>
          </a:effectLst>
        </p:spPr>
      </p:pic>
      <p:sp>
        <p:nvSpPr>
          <p:cNvPr id="6" name="Title 1"/>
          <p:cNvSpPr>
            <a:spLocks noGrp="1"/>
          </p:cNvSpPr>
          <p:nvPr>
            <p:ph type="title"/>
          </p:nvPr>
        </p:nvSpPr>
        <p:spPr>
          <a:xfrm>
            <a:off x="0" y="0"/>
            <a:ext cx="9144000"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5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Reconstruction Amendments</a:t>
            </a:r>
          </a:p>
        </p:txBody>
      </p:sp>
      <p:sp>
        <p:nvSpPr>
          <p:cNvPr id="3" name="Content Placeholder 2"/>
          <p:cNvSpPr>
            <a:spLocks noGrp="1"/>
          </p:cNvSpPr>
          <p:nvPr>
            <p:ph sz="half" idx="1"/>
          </p:nvPr>
        </p:nvSpPr>
        <p:spPr>
          <a:xfrm>
            <a:off x="152400" y="1066800"/>
            <a:ext cx="4572000" cy="495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buNone/>
            </a:pPr>
            <a:r>
              <a:rPr lang="en-US"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THIRTEENTH</a:t>
            </a:r>
          </a:p>
          <a:p>
            <a:pPr>
              <a:buNone/>
            </a:pPr>
            <a:endPar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en-US" sz="1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en-US"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FOURTEENTH</a:t>
            </a:r>
            <a:endPar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spcAft>
                <a:spcPts val="1200"/>
              </a:spcAft>
              <a:buNone/>
            </a:pPr>
            <a:r>
              <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a:t>
            </a:r>
          </a:p>
          <a:p>
            <a:pPr>
              <a:spcAft>
                <a:spcPts val="1200"/>
              </a:spcAft>
              <a:buNone/>
            </a:pPr>
            <a:r>
              <a:rPr lang="en-US"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2.</a:t>
            </a:r>
          </a:p>
          <a:p>
            <a:pPr>
              <a:spcAft>
                <a:spcPts val="1200"/>
              </a:spcAft>
              <a:buNone/>
            </a:pPr>
            <a:r>
              <a:rPr lang="en-US"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3.</a:t>
            </a:r>
            <a:endParaRPr lang="en-US" sz="1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en-US"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FIFTEENTH</a:t>
            </a:r>
            <a:endParaRPr lang="en-US"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TextBox 13"/>
          <p:cNvSpPr txBox="1"/>
          <p:nvPr/>
        </p:nvSpPr>
        <p:spPr>
          <a:xfrm>
            <a:off x="5029200" y="4800600"/>
            <a:ext cx="3886200" cy="1077218"/>
          </a:xfrm>
          <a:prstGeom prst="rect">
            <a:avLst/>
          </a:prstGeom>
          <a:noFill/>
        </p:spPr>
        <p:txBody>
          <a:bodyPr wrap="square" rtlCol="0">
            <a:spAutoFit/>
          </a:bodyPr>
          <a:lstStyle/>
          <a:p>
            <a:pPr algn="ctr"/>
            <a:r>
              <a:rPr lang="en-US" sz="3200" b="1" dirty="0">
                <a:solidFill>
                  <a:srgbClr val="C3C9CB">
                    <a:lumMod val="40000"/>
                    <a:lumOff val="60000"/>
                  </a:srgbClr>
                </a:solidFill>
              </a:rPr>
              <a:t>RECONSTRUCTION </a:t>
            </a:r>
            <a:br>
              <a:rPr lang="en-US" sz="3200" b="1" dirty="0">
                <a:solidFill>
                  <a:srgbClr val="C3C9CB">
                    <a:lumMod val="40000"/>
                    <a:lumOff val="60000"/>
                  </a:srgbClr>
                </a:solidFill>
              </a:rPr>
            </a:br>
            <a:r>
              <a:rPr lang="en-US" sz="3200" b="1" dirty="0">
                <a:solidFill>
                  <a:srgbClr val="C3C9CB">
                    <a:lumMod val="40000"/>
                    <a:lumOff val="60000"/>
                  </a:srgbClr>
                </a:solidFill>
              </a:rPr>
              <a:t>AMENDMENTS:</a:t>
            </a:r>
          </a:p>
        </p:txBody>
      </p:sp>
      <p:sp>
        <p:nvSpPr>
          <p:cNvPr id="15" name="TextBox 14">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13</a:t>
            </a:r>
          </a:p>
        </p:txBody>
      </p:sp>
      <p:sp>
        <p:nvSpPr>
          <p:cNvPr id="16" name="TextBox 15">
            <a:hlinkClick r:id="rId4" action="ppaction://hlinksldjump"/>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14</a:t>
            </a:r>
          </a:p>
        </p:txBody>
      </p:sp>
      <p:sp>
        <p:nvSpPr>
          <p:cNvPr id="18" name="TextBox 17">
            <a:hlinkClick r:id="rId5" action="ppaction://hlinksldjump"/>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15</a:t>
            </a:r>
          </a:p>
        </p:txBody>
      </p:sp>
      <p:sp>
        <p:nvSpPr>
          <p:cNvPr id="19" name="Content Placeholder 2"/>
          <p:cNvSpPr>
            <a:spLocks noGrp="1"/>
          </p:cNvSpPr>
          <p:nvPr>
            <p:ph sz="half" idx="1"/>
          </p:nvPr>
        </p:nvSpPr>
        <p:spPr>
          <a:xfrm>
            <a:off x="152400" y="1066800"/>
            <a:ext cx="4572000" cy="495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buNone/>
            </a:pPr>
            <a:endParaRPr lang="en-US" sz="3200" b="1" i="1" dirty="0">
              <a:ln w="11430"/>
              <a:solidFill>
                <a:srgbClr val="FF7575"/>
              </a:solidFill>
              <a:effectLst>
                <a:outerShdw blurRad="80000" dist="40000" dir="5040000" algn="tl">
                  <a:srgbClr val="000000">
                    <a:alpha val="30000"/>
                  </a:srgbClr>
                </a:outerShdw>
              </a:effectLst>
            </a:endParaRPr>
          </a:p>
          <a:p>
            <a:pPr>
              <a:buNone/>
            </a:pPr>
            <a:r>
              <a:rPr lang="en-US" sz="2400" b="1" i="1" dirty="0">
                <a:ln w="11430"/>
                <a:solidFill>
                  <a:srgbClr val="FF7575"/>
                </a:solidFill>
                <a:effectLst>
                  <a:outerShdw blurRad="80000" dist="40000" dir="5040000" algn="tl">
                    <a:srgbClr val="000000">
                      <a:alpha val="30000"/>
                    </a:srgbClr>
                  </a:outerShdw>
                </a:effectLst>
              </a:rPr>
              <a:t>	</a:t>
            </a:r>
            <a:r>
              <a:rPr lang="en-US" b="1" i="1" dirty="0">
                <a:ln w="11430"/>
                <a:solidFill>
                  <a:srgbClr val="FF7575"/>
                </a:solidFill>
                <a:effectLst>
                  <a:outerShdw blurRad="80000" dist="40000" dir="5040000" algn="tl">
                    <a:srgbClr val="000000">
                      <a:alpha val="30000"/>
                    </a:srgbClr>
                  </a:outerShdw>
                </a:effectLst>
              </a:rPr>
              <a:t>Abolition of Slavery</a:t>
            </a:r>
          </a:p>
          <a:p>
            <a:pPr>
              <a:buNone/>
            </a:pPr>
            <a:endParaRPr lang="en-US" sz="800" b="1" i="1" dirty="0">
              <a:ln w="11430"/>
              <a:solidFill>
                <a:srgbClr val="FF7575"/>
              </a:solidFill>
              <a:effectLst>
                <a:outerShdw blurRad="80000" dist="40000" dir="5040000" algn="tl">
                  <a:srgbClr val="000000">
                    <a:alpha val="30000"/>
                  </a:srgbClr>
                </a:outerShdw>
              </a:effectLst>
            </a:endParaRPr>
          </a:p>
          <a:p>
            <a:pPr>
              <a:buNone/>
            </a:pPr>
            <a:endParaRPr lang="en-US" sz="3200" b="1" i="1" dirty="0">
              <a:ln w="11430"/>
              <a:solidFill>
                <a:srgbClr val="FF7575"/>
              </a:solidFill>
              <a:effectLst>
                <a:outerShdw blurRad="80000" dist="40000" dir="5040000" algn="tl">
                  <a:srgbClr val="000000">
                    <a:alpha val="30000"/>
                  </a:srgbClr>
                </a:outerShdw>
              </a:effectLst>
            </a:endParaRPr>
          </a:p>
          <a:p>
            <a:pPr>
              <a:spcAft>
                <a:spcPts val="1200"/>
              </a:spcAft>
              <a:buNone/>
            </a:pPr>
            <a:r>
              <a:rPr lang="en-US" sz="2400" b="1" i="1" dirty="0">
                <a:ln w="11430"/>
                <a:solidFill>
                  <a:srgbClr val="FF7575"/>
                </a:solidFill>
                <a:effectLst>
                  <a:outerShdw blurRad="80000" dist="40000" dir="5040000" algn="tl">
                    <a:srgbClr val="000000">
                      <a:alpha val="30000"/>
                    </a:srgbClr>
                  </a:outerShdw>
                </a:effectLst>
              </a:rPr>
              <a:t>	</a:t>
            </a:r>
            <a:r>
              <a:rPr lang="en-US" b="1" i="1" dirty="0">
                <a:ln w="11430"/>
                <a:solidFill>
                  <a:srgbClr val="FF7575"/>
                </a:solidFill>
                <a:effectLst>
                  <a:outerShdw blurRad="80000" dist="40000" dir="5040000" algn="tl">
                    <a:srgbClr val="000000">
                      <a:alpha val="30000"/>
                    </a:srgbClr>
                  </a:outerShdw>
                </a:effectLst>
              </a:rPr>
              <a:t>1.  Birthright Citizenship</a:t>
            </a:r>
          </a:p>
          <a:p>
            <a:pPr>
              <a:spcAft>
                <a:spcPts val="1200"/>
              </a:spcAft>
              <a:buNone/>
            </a:pPr>
            <a:r>
              <a:rPr lang="en-US" b="1" i="1" dirty="0">
                <a:ln w="11430"/>
                <a:solidFill>
                  <a:srgbClr val="FF7575"/>
                </a:solidFill>
                <a:effectLst>
                  <a:outerShdw blurRad="80000" dist="40000" dir="5040000" algn="tl">
                    <a:srgbClr val="000000">
                      <a:alpha val="30000"/>
                    </a:srgbClr>
                  </a:outerShdw>
                </a:effectLst>
              </a:rPr>
              <a:t>	2.  Equal Protection</a:t>
            </a:r>
          </a:p>
          <a:p>
            <a:pPr>
              <a:spcAft>
                <a:spcPts val="1200"/>
              </a:spcAft>
              <a:buNone/>
            </a:pPr>
            <a:r>
              <a:rPr lang="en-US" b="1" i="1" dirty="0">
                <a:ln w="11430"/>
                <a:solidFill>
                  <a:srgbClr val="FF7575"/>
                </a:solidFill>
                <a:effectLst>
                  <a:outerShdw blurRad="80000" dist="40000" dir="5040000" algn="tl">
                    <a:srgbClr val="000000">
                      <a:alpha val="30000"/>
                    </a:srgbClr>
                  </a:outerShdw>
                </a:effectLst>
              </a:rPr>
              <a:t>	3.  Punish Confederates</a:t>
            </a:r>
            <a:endParaRPr lang="en-US" sz="1200" b="1" i="1" dirty="0">
              <a:ln w="11430"/>
              <a:solidFill>
                <a:srgbClr val="FF7575"/>
              </a:solidFill>
              <a:effectLst>
                <a:outerShdw blurRad="80000" dist="40000" dir="5040000" algn="tl">
                  <a:srgbClr val="000000">
                    <a:alpha val="30000"/>
                  </a:srgbClr>
                </a:outerShdw>
              </a:effectLst>
            </a:endParaRPr>
          </a:p>
          <a:p>
            <a:pPr>
              <a:buNone/>
            </a:pPr>
            <a:endParaRPr lang="en-US" sz="3200" b="1" i="1" dirty="0">
              <a:ln w="11430"/>
              <a:solidFill>
                <a:srgbClr val="FF7575"/>
              </a:solidFill>
              <a:effectLst>
                <a:outerShdw blurRad="80000" dist="40000" dir="5040000" algn="tl">
                  <a:srgbClr val="000000">
                    <a:alpha val="30000"/>
                  </a:srgbClr>
                </a:outerShdw>
              </a:effectLst>
            </a:endParaRPr>
          </a:p>
          <a:p>
            <a:pPr>
              <a:buNone/>
            </a:pPr>
            <a:r>
              <a:rPr lang="en-US" sz="3200" b="1" i="1" dirty="0">
                <a:ln w="11430"/>
                <a:solidFill>
                  <a:srgbClr val="FF7575"/>
                </a:solidFill>
                <a:effectLst>
                  <a:outerShdw blurRad="80000" dist="40000" dir="5040000" algn="tl">
                    <a:srgbClr val="000000">
                      <a:alpha val="30000"/>
                    </a:srgbClr>
                  </a:outerShdw>
                </a:effectLst>
              </a:rPr>
              <a:t>	</a:t>
            </a:r>
            <a:r>
              <a:rPr lang="en-US" b="1" i="1" dirty="0">
                <a:ln w="11430"/>
                <a:solidFill>
                  <a:srgbClr val="FF7575"/>
                </a:solidFill>
                <a:effectLst>
                  <a:outerShdw blurRad="80000" dist="40000" dir="5040000" algn="tl">
                    <a:srgbClr val="000000">
                      <a:alpha val="30000"/>
                    </a:srgbClr>
                  </a:outerShdw>
                </a:effectLst>
              </a:rPr>
              <a:t>Black [Male] Suffrage</a:t>
            </a:r>
          </a:p>
        </p:txBody>
      </p:sp>
    </p:spTree>
    <p:extLst>
      <p:ext uri="{BB962C8B-B14F-4D97-AF65-F5344CB8AC3E}">
        <p14:creationId xmlns:p14="http://schemas.microsoft.com/office/powerpoint/2010/main" val="941135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wipe(left)">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wipe(left)">
                                      <p:cBhvr>
                                        <p:cTn id="12" dur="500"/>
                                        <p:tgtEl>
                                          <p:spTgt spid="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animEffect transition="in" filter="wipe(left)">
                                      <p:cBhvr>
                                        <p:cTn id="17" dur="500"/>
                                        <p:tgtEl>
                                          <p:spTgt spid="1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wipe(left)">
                                      <p:cBhvr>
                                        <p:cTn id="22" dur="5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xEl>
                                              <p:pRg st="8" end="8"/>
                                            </p:txEl>
                                          </p:spTgt>
                                        </p:tgtEl>
                                        <p:attrNameLst>
                                          <p:attrName>style.visibility</p:attrName>
                                        </p:attrNameLst>
                                      </p:cBhvr>
                                      <p:to>
                                        <p:strVal val="visible"/>
                                      </p:to>
                                    </p:set>
                                    <p:animEffect transition="in" filter="wipe(left)">
                                      <p:cBhvr>
                                        <p:cTn id="27"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191000"/>
            <a:ext cx="5048250" cy="969496"/>
          </a:xfrm>
          <a:prstGeom prst="rect">
            <a:avLst/>
          </a:prstGeom>
        </p:spPr>
        <p:txBody>
          <a:bodyPr wrap="square">
            <a:spAutoFit/>
          </a:bodyPr>
          <a:lstStyle/>
          <a:p>
            <a:pPr algn="ctr"/>
            <a:r>
              <a:rPr lang="en-US" sz="5700" dirty="0">
                <a:solidFill>
                  <a:prstClr val="white"/>
                </a:solidFill>
                <a:latin typeface="Franklin Gothic Demi" panose="020B0703020102020204" pitchFamily="34" charset="0"/>
                <a:cs typeface="Kartika" panose="02020503030404060203" pitchFamily="18" charset="0"/>
              </a:rPr>
              <a:t>LEARNING.  </a:t>
            </a:r>
            <a:endParaRPr lang="en-US" sz="5700" dirty="0">
              <a:solidFill>
                <a:srgbClr val="072F54"/>
              </a:solidFill>
              <a:latin typeface="Franklin Gothic Demi" panose="020B0703020102020204" pitchFamily="34" charset="0"/>
              <a:cs typeface="Kartika" panose="02020503030404060203" pitchFamily="18" charset="0"/>
            </a:endParaRPr>
          </a:p>
        </p:txBody>
      </p:sp>
      <p:sp>
        <p:nvSpPr>
          <p:cNvPr id="8" name="Rectangle 7"/>
          <p:cNvSpPr/>
          <p:nvPr/>
        </p:nvSpPr>
        <p:spPr>
          <a:xfrm>
            <a:off x="4210049" y="4191000"/>
            <a:ext cx="4992967" cy="969496"/>
          </a:xfrm>
          <a:prstGeom prst="rect">
            <a:avLst/>
          </a:prstGeom>
        </p:spPr>
        <p:txBody>
          <a:bodyPr wrap="square">
            <a:spAutoFit/>
          </a:bodyPr>
          <a:lstStyle/>
          <a:p>
            <a:pPr algn="ctr"/>
            <a:r>
              <a:rPr lang="en-US" sz="5700" dirty="0">
                <a:solidFill>
                  <a:prstClr val="white"/>
                </a:solidFill>
                <a:latin typeface="Franklin Gothic Demi" panose="020B0703020102020204" pitchFamily="34" charset="0"/>
                <a:cs typeface="Kartika" panose="02020503030404060203" pitchFamily="18" charset="0"/>
              </a:rPr>
              <a:t>DELIVERED.  </a:t>
            </a:r>
            <a:endParaRPr lang="en-US" sz="5700" dirty="0">
              <a:solidFill>
                <a:srgbClr val="072F54"/>
              </a:solidFill>
              <a:latin typeface="Franklin Gothic Demi" panose="020B0703020102020204" pitchFamily="34" charset="0"/>
              <a:cs typeface="Kartika" panose="02020503030404060203" pitchFamily="18" charset="0"/>
            </a:endParaRPr>
          </a:p>
        </p:txBody>
      </p:sp>
    </p:spTree>
    <p:extLst>
      <p:ext uri="{BB962C8B-B14F-4D97-AF65-F5344CB8AC3E}">
        <p14:creationId xmlns:p14="http://schemas.microsoft.com/office/powerpoint/2010/main" val="3872483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26" name="Picture 2" descr="http://upload.wikimedia.org/wikipedia/commons/9/9a/Lincoln_and_Johnsond.jpg"/>
          <p:cNvPicPr>
            <a:picLocks noChangeAspect="1" noChangeArrowheads="1"/>
          </p:cNvPicPr>
          <p:nvPr/>
        </p:nvPicPr>
        <p:blipFill>
          <a:blip r:embed="rId2" cstate="screen">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82277" y="1"/>
            <a:ext cx="8809323" cy="6858000"/>
          </a:xfrm>
          <a:prstGeom prst="rect">
            <a:avLst/>
          </a:prstGeom>
          <a:noFill/>
        </p:spPr>
      </p:pic>
    </p:spTree>
    <p:extLst>
      <p:ext uri="{BB962C8B-B14F-4D97-AF65-F5344CB8AC3E}">
        <p14:creationId xmlns:p14="http://schemas.microsoft.com/office/powerpoint/2010/main" val="4897722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348716" cy="20574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1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10%</a:t>
            </a:r>
            <a:endParaRPr lang="en-US" sz="59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ontent Placeholder 7"/>
          <p:cNvSpPr>
            <a:spLocks noGrp="1"/>
          </p:cNvSpPr>
          <p:nvPr>
            <p:ph sz="half" idx="2"/>
          </p:nvPr>
        </p:nvSpPr>
        <p:spPr>
          <a:xfrm>
            <a:off x="152400" y="3048000"/>
            <a:ext cx="4196316" cy="3657600"/>
          </a:xfrm>
        </p:spPr>
        <p:txBody>
          <a:bodyPr anchor="t">
            <a:normAutofit lnSpcReduction="10000"/>
          </a:bodyPr>
          <a:lstStyle/>
          <a:p>
            <a:pPr marL="0" indent="0">
              <a:buNone/>
            </a:pPr>
            <a:r>
              <a:rPr lang="en-US" sz="3800" b="1" dirty="0">
                <a:solidFill>
                  <a:schemeClr val="bg1"/>
                </a:solidFill>
              </a:rPr>
              <a:t>10% of 1860 Voters</a:t>
            </a:r>
          </a:p>
          <a:p>
            <a:pPr marL="971550" lvl="1" indent="-514350">
              <a:buFont typeface="+mj-lt"/>
              <a:buAutoNum type="arabicPeriod"/>
            </a:pPr>
            <a:r>
              <a:rPr lang="en-US" sz="3200" b="1" dirty="0">
                <a:solidFill>
                  <a:schemeClr val="bg1"/>
                </a:solidFill>
              </a:rPr>
              <a:t>Oath to the </a:t>
            </a:r>
            <a:r>
              <a:rPr lang="en-US" sz="3200" dirty="0">
                <a:solidFill>
                  <a:schemeClr val="bg1"/>
                </a:solidFill>
              </a:rPr>
              <a:t>U.S.</a:t>
            </a:r>
            <a:endParaRPr lang="en-US" sz="3200" b="1" dirty="0">
              <a:solidFill>
                <a:schemeClr val="bg1"/>
              </a:solidFill>
            </a:endParaRPr>
          </a:p>
          <a:p>
            <a:pPr marL="971550" lvl="1" indent="-514350">
              <a:buFont typeface="+mj-lt"/>
              <a:buAutoNum type="arabicPeriod"/>
            </a:pPr>
            <a:r>
              <a:rPr lang="en-US" sz="3200" b="1" dirty="0">
                <a:solidFill>
                  <a:schemeClr val="bg1"/>
                </a:solidFill>
              </a:rPr>
              <a:t>A</a:t>
            </a:r>
            <a:r>
              <a:rPr lang="en-US" sz="2400" b="1" dirty="0">
                <a:solidFill>
                  <a:schemeClr val="bg1"/>
                </a:solidFill>
              </a:rPr>
              <a:t>ccept </a:t>
            </a:r>
            <a:r>
              <a:rPr lang="en-US" sz="3200" b="1" dirty="0">
                <a:solidFill>
                  <a:schemeClr val="bg1"/>
                </a:solidFill>
              </a:rPr>
              <a:t>E</a:t>
            </a:r>
            <a:r>
              <a:rPr lang="en-US" sz="2400" b="1" dirty="0">
                <a:solidFill>
                  <a:schemeClr val="bg1"/>
                </a:solidFill>
              </a:rPr>
              <a:t>mancipation</a:t>
            </a:r>
          </a:p>
          <a:p>
            <a:pPr>
              <a:buNone/>
            </a:pPr>
            <a:endParaRPr lang="en-US" sz="900" dirty="0">
              <a:solidFill>
                <a:schemeClr val="bg1"/>
              </a:solidFill>
            </a:endParaRPr>
          </a:p>
          <a:p>
            <a:pPr marL="0" indent="0" algn="ctr">
              <a:buNone/>
            </a:pPr>
            <a:r>
              <a:rPr lang="en-US" sz="5400" spc="100" dirty="0">
                <a:ln w="28575">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YOU’RE IN!!!</a:t>
            </a:r>
          </a:p>
          <a:p>
            <a:pPr marL="0" indent="0" algn="ctr">
              <a:buNone/>
            </a:pPr>
            <a:endParaRPr lang="en-US" sz="2000" i="1" dirty="0">
              <a:solidFill>
                <a:schemeClr val="bg1"/>
              </a:solidFill>
            </a:endParaRPr>
          </a:p>
          <a:p>
            <a:pPr marL="0" indent="0" algn="ctr">
              <a:buNone/>
            </a:pPr>
            <a:r>
              <a:rPr lang="en-US" sz="2000" i="1" dirty="0">
                <a:solidFill>
                  <a:schemeClr val="bg1"/>
                </a:solidFill>
              </a:rPr>
              <a:t>Louisiana and Arkansas Re-admitted</a:t>
            </a:r>
          </a:p>
        </p:txBody>
      </p:sp>
      <p:pic>
        <p:nvPicPr>
          <p:cNvPr id="1026" name="Picture 2" descr="http://upload.wikimedia.org/wikipedia/commons/thumb/1/1b/Abraham_Lincoln_November_1863.jpg/622px-Abraham_Lincoln_November_1863.jpg"/>
          <p:cNvPicPr>
            <a:picLocks noChangeAspect="1" noChangeArrowheads="1"/>
          </p:cNvPicPr>
          <p:nvPr/>
        </p:nvPicPr>
        <p:blipFill rotWithShape="1">
          <a:blip r:embed="rId3">
            <a:extLst>
              <a:ext uri="{28A0092B-C50C-407E-A947-70E740481C1C}">
                <a14:useLocalDpi xmlns:a14="http://schemas.microsoft.com/office/drawing/2010/main" val="0"/>
              </a:ext>
            </a:extLst>
          </a:blip>
          <a:srcRect l="4018" r="9406"/>
          <a:stretch/>
        </p:blipFill>
        <p:spPr bwMode="auto">
          <a:xfrm>
            <a:off x="4348716" y="0"/>
            <a:ext cx="4795284" cy="6838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771471"/>
            <a:ext cx="4348716" cy="120032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a:ln w="11430"/>
                <a:gradFill>
                  <a:gsLst>
                    <a:gs pos="0">
                      <a:srgbClr val="C3C9CB">
                        <a:tint val="90000"/>
                        <a:satMod val="120000"/>
                      </a:srgbClr>
                    </a:gs>
                    <a:gs pos="25000">
                      <a:srgbClr val="C3C9CB">
                        <a:tint val="93000"/>
                        <a:satMod val="120000"/>
                      </a:srgbClr>
                    </a:gs>
                    <a:gs pos="50000">
                      <a:srgbClr val="C3C9CB">
                        <a:shade val="89000"/>
                        <a:satMod val="110000"/>
                      </a:srgbClr>
                    </a:gs>
                    <a:gs pos="75000">
                      <a:srgbClr val="C3C9CB">
                        <a:tint val="93000"/>
                        <a:satMod val="120000"/>
                      </a:srgbClr>
                    </a:gs>
                    <a:gs pos="100000">
                      <a:srgbClr val="C3C9CB">
                        <a:tint val="90000"/>
                        <a:satMod val="120000"/>
                      </a:srgbClr>
                    </a:gs>
                  </a:gsLst>
                  <a:lin ang="5400000"/>
                </a:gradFill>
                <a:effectLst>
                  <a:outerShdw blurRad="80000" dist="40000" dir="5040000" algn="tl">
                    <a:srgbClr val="000000">
                      <a:alpha val="30000"/>
                    </a:srgbClr>
                  </a:outerShdw>
                </a:effectLst>
              </a:rPr>
              <a:t>PLAN</a:t>
            </a:r>
            <a:endParaRPr lang="en-US" sz="1200" b="1" dirty="0">
              <a:ln w="11430"/>
              <a:gradFill>
                <a:gsLst>
                  <a:gs pos="0">
                    <a:srgbClr val="C3C9CB">
                      <a:tint val="90000"/>
                      <a:satMod val="120000"/>
                    </a:srgbClr>
                  </a:gs>
                  <a:gs pos="25000">
                    <a:srgbClr val="C3C9CB">
                      <a:tint val="93000"/>
                      <a:satMod val="120000"/>
                    </a:srgbClr>
                  </a:gs>
                  <a:gs pos="50000">
                    <a:srgbClr val="C3C9CB">
                      <a:shade val="89000"/>
                      <a:satMod val="110000"/>
                    </a:srgbClr>
                  </a:gs>
                  <a:gs pos="75000">
                    <a:srgbClr val="C3C9CB">
                      <a:tint val="93000"/>
                      <a:satMod val="120000"/>
                    </a:srgbClr>
                  </a:gs>
                  <a:gs pos="100000">
                    <a:srgbClr val="C3C9CB">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1681863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bg1">
                <a:lumMod val="65000"/>
              </a:schemeClr>
            </a:gs>
            <a:gs pos="22000">
              <a:schemeClr val="bg1">
                <a:lumMod val="75000"/>
              </a:schemeClr>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228600"/>
            <a:ext cx="9144000" cy="6412230"/>
          </a:xfrm>
          <a:prstGeom prst="rect">
            <a:avLst/>
          </a:prstGeom>
          <a:noFill/>
          <a:ln w="9525">
            <a:noFill/>
            <a:miter lim="800000"/>
            <a:headEnd/>
            <a:tailEnd/>
          </a:ln>
          <a:effectLst/>
        </p:spPr>
      </p:pic>
      <p:sp>
        <p:nvSpPr>
          <p:cNvPr id="2" name="TextBox 1"/>
          <p:cNvSpPr txBox="1"/>
          <p:nvPr/>
        </p:nvSpPr>
        <p:spPr>
          <a:xfrm>
            <a:off x="4648200" y="1371600"/>
            <a:ext cx="2209800" cy="1055608"/>
          </a:xfrm>
          <a:prstGeom prst="wedgeRoundRectCallout">
            <a:avLst>
              <a:gd name="adj1" fmla="val 55377"/>
              <a:gd name="adj2" fmla="val 82289"/>
              <a:gd name="adj3" fmla="val 16667"/>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b="1" dirty="0">
                <a:solidFill>
                  <a:prstClr val="white"/>
                </a:solidFill>
              </a:rPr>
              <a:t>Sic Semper Tyrannis!</a:t>
            </a:r>
          </a:p>
        </p:txBody>
      </p:sp>
    </p:spTree>
    <p:extLst>
      <p:ext uri="{BB962C8B-B14F-4D97-AF65-F5344CB8AC3E}">
        <p14:creationId xmlns:p14="http://schemas.microsoft.com/office/powerpoint/2010/main" val="4174412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914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600" b="1" dirty="0">
                <a:ln w="11430"/>
                <a:effectLst>
                  <a:outerShdw blurRad="50800" dist="39000" dir="5460000" algn="tl">
                    <a:srgbClr val="000000">
                      <a:alpha val="38000"/>
                    </a:srgbClr>
                  </a:outerShdw>
                </a:effectLst>
              </a:rPr>
              <a:t>Johnson’s Reconstruction</a:t>
            </a:r>
          </a:p>
        </p:txBody>
      </p:sp>
      <p:sp>
        <p:nvSpPr>
          <p:cNvPr id="3" name="Content Placeholder 2"/>
          <p:cNvSpPr>
            <a:spLocks noGrp="1"/>
          </p:cNvSpPr>
          <p:nvPr>
            <p:ph sz="half" idx="1"/>
          </p:nvPr>
        </p:nvSpPr>
        <p:spPr>
          <a:xfrm>
            <a:off x="304800" y="1905000"/>
            <a:ext cx="5105400" cy="4144963"/>
          </a:xfrm>
        </p:spPr>
        <p:txBody>
          <a:bodyPr>
            <a:noAutofit/>
          </a:bodyPr>
          <a:lstStyle/>
          <a:p>
            <a:pPr marL="0" indent="0">
              <a:buNone/>
            </a:pPr>
            <a:r>
              <a:rPr lang="en-US" sz="4400" b="1" dirty="0"/>
              <a:t>President Andrew </a:t>
            </a:r>
            <a:r>
              <a:rPr lang="en-US" sz="4400" b="1" dirty="0">
                <a:solidFill>
                  <a:schemeClr val="accent5">
                    <a:lumMod val="50000"/>
                    <a:lumOff val="50000"/>
                  </a:schemeClr>
                </a:solidFill>
              </a:rPr>
              <a:t>Johnson</a:t>
            </a:r>
            <a:r>
              <a:rPr lang="en-US" sz="4400" b="1" dirty="0"/>
              <a:t> continued Lincoln’s lenient Reconstruction plan.</a:t>
            </a:r>
            <a:endParaRPr lang="en-US" sz="4000" b="1" dirty="0"/>
          </a:p>
        </p:txBody>
      </p:sp>
      <p:pic>
        <p:nvPicPr>
          <p:cNvPr id="6" name="Picture 3"/>
          <p:cNvPicPr>
            <a:picLocks noChangeAspect="1" noChangeArrowheads="1"/>
          </p:cNvPicPr>
          <p:nvPr/>
        </p:nvPicPr>
        <p:blipFill>
          <a:blip r:embed="rId3" cstate="print"/>
          <a:srcRect/>
          <a:stretch>
            <a:fillRect/>
          </a:stretch>
        </p:blipFill>
        <p:spPr bwMode="auto">
          <a:xfrm>
            <a:off x="5514110" y="1524000"/>
            <a:ext cx="3429000" cy="4191000"/>
          </a:xfrm>
          <a:prstGeom prst="rect">
            <a:avLst/>
          </a:prstGeom>
          <a:noFill/>
          <a:ln w="9525">
            <a:noFill/>
            <a:miter lim="800000"/>
            <a:headEnd/>
            <a:tailEnd/>
          </a:ln>
          <a:effectLst/>
        </p:spPr>
      </p:pic>
    </p:spTree>
    <p:extLst>
      <p:ext uri="{BB962C8B-B14F-4D97-AF65-F5344CB8AC3E}">
        <p14:creationId xmlns:p14="http://schemas.microsoft.com/office/powerpoint/2010/main" val="117044254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19600" cy="32766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African</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b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Americans </a:t>
            </a:r>
            <a:b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during </a:t>
            </a:r>
            <a:b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Presidential Reconstruction</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52400" y="3856037"/>
            <a:ext cx="4191000" cy="2697163"/>
          </a:xfrm>
        </p:spPr>
        <p:txBody>
          <a:bodyPr/>
          <a:lstStyle/>
          <a:p>
            <a:r>
              <a:rPr lang="en-US" b="1" dirty="0">
                <a:solidFill>
                  <a:schemeClr val="bg2">
                    <a:lumMod val="40000"/>
                    <a:lumOff val="60000"/>
                  </a:schemeClr>
                </a:solidFill>
              </a:rPr>
              <a:t>Thirteenth Amendment</a:t>
            </a:r>
          </a:p>
          <a:p>
            <a:r>
              <a:rPr lang="en-US" b="1" dirty="0">
                <a:solidFill>
                  <a:schemeClr val="bg2">
                    <a:lumMod val="40000"/>
                    <a:lumOff val="60000"/>
                  </a:schemeClr>
                </a:solidFill>
              </a:rPr>
              <a:t>Freedmen’s Bureau</a:t>
            </a:r>
          </a:p>
          <a:p>
            <a:r>
              <a:rPr lang="en-US" b="1" dirty="0">
                <a:solidFill>
                  <a:schemeClr val="bg2">
                    <a:lumMod val="40000"/>
                    <a:lumOff val="60000"/>
                  </a:schemeClr>
                </a:solidFill>
              </a:rPr>
              <a:t>Sharecropping</a:t>
            </a:r>
          </a:p>
          <a:p>
            <a:r>
              <a:rPr lang="en-US" b="1" dirty="0">
                <a:solidFill>
                  <a:schemeClr val="bg2">
                    <a:lumMod val="40000"/>
                    <a:lumOff val="60000"/>
                  </a:schemeClr>
                </a:solidFill>
              </a:rPr>
              <a:t>Black Codes</a:t>
            </a:r>
          </a:p>
        </p:txBody>
      </p:sp>
      <p:pic>
        <p:nvPicPr>
          <p:cNvPr id="78850" name="Picture 2" descr="Franchise. And Not This Man?"/>
          <p:cNvPicPr>
            <a:picLocks noChangeAspect="1" noChangeArrowheads="1"/>
          </p:cNvPicPr>
          <p:nvPr/>
        </p:nvPicPr>
        <p:blipFill>
          <a:blip r:embed="rId3" cstate="print"/>
          <a:srcRect/>
          <a:stretch>
            <a:fillRect/>
          </a:stretch>
        </p:blipFill>
        <p:spPr bwMode="auto">
          <a:xfrm>
            <a:off x="4419600" y="-18627"/>
            <a:ext cx="4724400" cy="6876627"/>
          </a:xfrm>
          <a:prstGeom prst="rect">
            <a:avLst/>
          </a:prstGeom>
          <a:noFill/>
        </p:spPr>
      </p:pic>
      <p:sp>
        <p:nvSpPr>
          <p:cNvPr id="6" name="TextBox 5"/>
          <p:cNvSpPr txBox="1"/>
          <p:nvPr/>
        </p:nvSpPr>
        <p:spPr>
          <a:xfrm>
            <a:off x="5257800" y="5638800"/>
            <a:ext cx="3048000" cy="107721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000" b="1" dirty="0">
                <a:solidFill>
                  <a:prstClr val="white"/>
                </a:solidFill>
              </a:rPr>
              <a:t>FRANCHISE</a:t>
            </a:r>
          </a:p>
          <a:p>
            <a:pPr algn="ctr"/>
            <a:r>
              <a:rPr lang="en-US" sz="2400" b="1" dirty="0">
                <a:solidFill>
                  <a:prstClr val="white"/>
                </a:solidFill>
              </a:rPr>
              <a:t>And Not This Man?</a:t>
            </a:r>
          </a:p>
        </p:txBody>
      </p:sp>
    </p:spTree>
    <p:extLst>
      <p:ext uri="{BB962C8B-B14F-4D97-AF65-F5344CB8AC3E}">
        <p14:creationId xmlns:p14="http://schemas.microsoft.com/office/powerpoint/2010/main" val="219580135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12" name="TextBox 11"/>
          <p:cNvSpPr txBox="1"/>
          <p:nvPr/>
        </p:nvSpPr>
        <p:spPr>
          <a:xfrm>
            <a:off x="5029200" y="4800600"/>
            <a:ext cx="3886200" cy="1077218"/>
          </a:xfrm>
          <a:prstGeom prst="rect">
            <a:avLst/>
          </a:prstGeom>
          <a:noFill/>
        </p:spPr>
        <p:txBody>
          <a:bodyPr wrap="square" rtlCol="0">
            <a:spAutoFit/>
          </a:bodyPr>
          <a:lstStyle/>
          <a:p>
            <a:pPr algn="ctr"/>
            <a:r>
              <a:rPr lang="en-US" sz="3200" b="1" dirty="0">
                <a:solidFill>
                  <a:srgbClr val="C3C9CB">
                    <a:lumMod val="40000"/>
                    <a:lumOff val="60000"/>
                  </a:srgbClr>
                </a:solidFill>
              </a:rPr>
              <a:t>RECONSTRUCTION </a:t>
            </a:r>
            <a:br>
              <a:rPr lang="en-US" sz="3200" b="1" dirty="0">
                <a:solidFill>
                  <a:srgbClr val="C3C9CB">
                    <a:lumMod val="40000"/>
                    <a:lumOff val="60000"/>
                  </a:srgbClr>
                </a:solidFill>
              </a:rPr>
            </a:br>
            <a:r>
              <a:rPr lang="en-US" sz="3200" b="1" dirty="0">
                <a:solidFill>
                  <a:srgbClr val="C3C9CB">
                    <a:lumMod val="40000"/>
                    <a:lumOff val="60000"/>
                  </a:srgbClr>
                </a:solidFill>
              </a:rPr>
              <a:t>AMENDMENTS:</a:t>
            </a:r>
          </a:p>
        </p:txBody>
      </p:sp>
      <p:sp>
        <p:nvSpPr>
          <p:cNvPr id="13" name="TextBox 12">
            <a:hlinkClick r:id="" action="ppaction://noaction"/>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13</a:t>
            </a:r>
          </a:p>
        </p:txBody>
      </p:sp>
      <p:sp>
        <p:nvSpPr>
          <p:cNvPr id="14" name="TextBox 13">
            <a:hlinkClick r:id="" action="ppaction://noaction"/>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14</a:t>
            </a:r>
          </a:p>
        </p:txBody>
      </p:sp>
      <p:sp>
        <p:nvSpPr>
          <p:cNvPr id="16" name="Content Placeholder 2"/>
          <p:cNvSpPr>
            <a:spLocks noGrp="1"/>
          </p:cNvSpPr>
          <p:nvPr>
            <p:ph sz="half" idx="1"/>
          </p:nvPr>
        </p:nvSpPr>
        <p:spPr>
          <a:xfrm>
            <a:off x="228600" y="1676400"/>
            <a:ext cx="4495800" cy="5004375"/>
          </a:xfrm>
        </p:spPr>
        <p:txBody>
          <a:bodyPr>
            <a:normAutofit/>
          </a:bodyPr>
          <a:lstStyle/>
          <a:p>
            <a:pPr marL="0" indent="0">
              <a:buNone/>
            </a:pPr>
            <a:r>
              <a:rPr lang="en-US" sz="3200" b="1" i="1" dirty="0">
                <a:solidFill>
                  <a:schemeClr val="bg2">
                    <a:lumMod val="40000"/>
                    <a:lumOff val="60000"/>
                  </a:schemeClr>
                </a:solidFill>
              </a:rPr>
              <a:t>Neither slavery nor involuntary servitude, except as a punishment for crime where of the party shall have been duly convicted, shall exist within the United States, or any place subject to their jurisdiction. </a:t>
            </a:r>
          </a:p>
        </p:txBody>
      </p:sp>
      <p:pic>
        <p:nvPicPr>
          <p:cNvPr id="23" name="Picture 2"/>
          <p:cNvPicPr>
            <a:picLocks noGrp="1" noChangeAspect="1" noChangeArrowheads="1"/>
          </p:cNvPicPr>
          <p:nvPr>
            <p:ph sz="half" idx="2"/>
          </p:nvPr>
        </p:nvPicPr>
        <p:blipFill>
          <a:blip r:embed="rId3" cstate="print"/>
          <a:stretch>
            <a:fillRect/>
          </a:stretch>
        </p:blipFill>
        <p:spPr bwMode="auto">
          <a:xfrm>
            <a:off x="5029200" y="1128528"/>
            <a:ext cx="3895725" cy="3680492"/>
          </a:xfrm>
          <a:prstGeom prst="rect">
            <a:avLst/>
          </a:prstGeom>
          <a:noFill/>
          <a:ln w="9525">
            <a:noFill/>
            <a:miter lim="800000"/>
            <a:headEnd/>
            <a:tailEnd/>
          </a:ln>
          <a:effectLst/>
        </p:spPr>
      </p:pic>
      <p:sp>
        <p:nvSpPr>
          <p:cNvPr id="25" name="Title 1"/>
          <p:cNvSpPr txBox="1">
            <a:spLocks/>
          </p:cNvSpPr>
          <p:nvPr/>
        </p:nvSpPr>
        <p:spPr>
          <a:xfrm>
            <a:off x="76200" y="0"/>
            <a:ext cx="85344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a:spcBef>
                <a:spcPct val="0"/>
              </a:spcBef>
              <a:defRPr/>
            </a:pPr>
            <a:r>
              <a:rPr lang="en-US" sz="6600" b="1" dirty="0">
                <a:ln w="11430"/>
                <a:gradFill>
                  <a:gsLst>
                    <a:gs pos="0">
                      <a:srgbClr val="C3C9CB">
                        <a:tint val="90000"/>
                        <a:satMod val="120000"/>
                      </a:srgbClr>
                    </a:gs>
                    <a:gs pos="25000">
                      <a:srgbClr val="C3C9CB">
                        <a:tint val="93000"/>
                        <a:satMod val="120000"/>
                      </a:srgbClr>
                    </a:gs>
                    <a:gs pos="50000">
                      <a:srgbClr val="C3C9CB">
                        <a:shade val="89000"/>
                        <a:satMod val="110000"/>
                      </a:srgbClr>
                    </a:gs>
                    <a:gs pos="75000">
                      <a:srgbClr val="C3C9CB">
                        <a:tint val="93000"/>
                        <a:satMod val="120000"/>
                      </a:srgbClr>
                    </a:gs>
                    <a:gs pos="100000">
                      <a:srgbClr val="C3C9CB">
                        <a:tint val="90000"/>
                        <a:satMod val="120000"/>
                      </a:srgbClr>
                    </a:gs>
                  </a:gsLst>
                  <a:lin ang="5400000"/>
                </a:gradFill>
                <a:effectLst>
                  <a:outerShdw blurRad="80000" dist="40000" dir="5040000" algn="tl">
                    <a:srgbClr val="000000">
                      <a:alpha val="30000"/>
                    </a:srgbClr>
                  </a:outerShdw>
                </a:effectLst>
              </a:rPr>
              <a:t>Thirteenth Amendment</a:t>
            </a:r>
          </a:p>
        </p:txBody>
      </p:sp>
      <p:sp>
        <p:nvSpPr>
          <p:cNvPr id="26" name="Rectangle 25"/>
          <p:cNvSpPr/>
          <p:nvPr/>
        </p:nvSpPr>
        <p:spPr>
          <a:xfrm>
            <a:off x="0" y="970002"/>
            <a:ext cx="4876800" cy="553998"/>
          </a:xfrm>
          <a:prstGeom prst="rect">
            <a:avLst/>
          </a:prstGeom>
        </p:spPr>
        <p:txBody>
          <a:bodyPr wrap="square">
            <a:spAutoFit/>
          </a:bodyPr>
          <a:lstStyle/>
          <a:p>
            <a:pPr algn="ctr"/>
            <a:r>
              <a:rPr lang="en-US" sz="3000" b="1" i="1" dirty="0">
                <a:solidFill>
                  <a:srgbClr val="C3C9CB">
                    <a:lumMod val="40000"/>
                    <a:lumOff val="60000"/>
                  </a:srgbClr>
                </a:solidFill>
              </a:rPr>
              <a:t>Ratified December 6, 1865</a:t>
            </a:r>
            <a:endParaRPr lang="en-US" sz="3000" dirty="0">
              <a:solidFill>
                <a:srgbClr val="C3C9CB">
                  <a:lumMod val="40000"/>
                  <a:lumOff val="60000"/>
                </a:srgbClr>
              </a:solidFill>
            </a:endParaRPr>
          </a:p>
        </p:txBody>
      </p:sp>
      <p:sp>
        <p:nvSpPr>
          <p:cNvPr id="28" name="TextBox 27">
            <a:hlinkClick r:id="" action="ppaction://noaction"/>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a:solidFill>
                  <a:srgbClr val="404749">
                    <a:lumMod val="50000"/>
                  </a:srgbClr>
                </a:solidFill>
              </a:rPr>
              <a:t>15</a:t>
            </a:r>
          </a:p>
        </p:txBody>
      </p:sp>
    </p:spTree>
    <p:extLst>
      <p:ext uri="{BB962C8B-B14F-4D97-AF65-F5344CB8AC3E}">
        <p14:creationId xmlns:p14="http://schemas.microsoft.com/office/powerpoint/2010/main" val="269493812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002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DEBT</a:t>
            </a:r>
            <a: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6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New Slavery</a:t>
            </a:r>
          </a:p>
        </p:txBody>
      </p:sp>
      <p:sp>
        <p:nvSpPr>
          <p:cNvPr id="3" name="Content Placeholder 2"/>
          <p:cNvSpPr>
            <a:spLocks noGrp="1"/>
          </p:cNvSpPr>
          <p:nvPr>
            <p:ph sz="half" idx="1"/>
          </p:nvPr>
        </p:nvSpPr>
        <p:spPr>
          <a:xfrm>
            <a:off x="381002" y="1828800"/>
            <a:ext cx="3962400" cy="4525963"/>
          </a:xfrm>
        </p:spPr>
        <p:txBody>
          <a:bodyPr>
            <a:normAutofit/>
          </a:bodyPr>
          <a:lstStyle/>
          <a:p>
            <a:pPr algn="ctr">
              <a:buNone/>
            </a:pPr>
            <a:r>
              <a:rPr lang="en-US" sz="4000" b="1" dirty="0">
                <a:solidFill>
                  <a:schemeClr val="bg2">
                    <a:lumMod val="40000"/>
                    <a:lumOff val="60000"/>
                  </a:schemeClr>
                </a:solidFill>
              </a:rPr>
              <a:t>Sharecropping</a:t>
            </a:r>
          </a:p>
        </p:txBody>
      </p:sp>
      <p:sp>
        <p:nvSpPr>
          <p:cNvPr id="4" name="Content Placeholder 3"/>
          <p:cNvSpPr>
            <a:spLocks noGrp="1"/>
          </p:cNvSpPr>
          <p:nvPr>
            <p:ph sz="half" idx="2"/>
          </p:nvPr>
        </p:nvSpPr>
        <p:spPr>
          <a:xfrm>
            <a:off x="4648200" y="1828800"/>
            <a:ext cx="4279514" cy="3705761"/>
          </a:xfrm>
        </p:spPr>
        <p:txBody>
          <a:bodyPr>
            <a:normAutofit/>
          </a:bodyPr>
          <a:lstStyle/>
          <a:p>
            <a:pPr algn="ctr">
              <a:buNone/>
            </a:pPr>
            <a:r>
              <a:rPr lang="en-US" sz="4000" b="1" dirty="0">
                <a:solidFill>
                  <a:schemeClr val="bg2">
                    <a:lumMod val="40000"/>
                    <a:lumOff val="60000"/>
                  </a:schemeClr>
                </a:solidFill>
              </a:rPr>
              <a:t>Tenant Farming</a:t>
            </a:r>
          </a:p>
        </p:txBody>
      </p:sp>
      <p:pic>
        <p:nvPicPr>
          <p:cNvPr id="1026" name="Picture 2" descr="C:\Users\Tom Richey\AppData\Local\Microsoft\Windows\Temporary Internet Files\Content.IE5\04M9U4N3\MPj04422830000[1].jpg"/>
          <p:cNvPicPr>
            <a:picLocks noChangeAspect="1" noChangeArrowheads="1"/>
          </p:cNvPicPr>
          <p:nvPr/>
        </p:nvPicPr>
        <p:blipFill rotWithShape="1">
          <a:blip r:embed="rId3" cstate="screen">
            <a:clrChange>
              <a:clrFrom>
                <a:srgbClr val="000008"/>
              </a:clrFrom>
              <a:clrTo>
                <a:srgbClr val="000008">
                  <a:alpha val="0"/>
                </a:srgbClr>
              </a:clrTo>
            </a:clrChange>
            <a:extLst>
              <a:ext uri="{28A0092B-C50C-407E-A947-70E740481C1C}">
                <a14:useLocalDpi xmlns:a14="http://schemas.microsoft.com/office/drawing/2010/main"/>
              </a:ext>
            </a:extLst>
          </a:blip>
          <a:srcRect l="11551" t="8889" r="9827" b="8401"/>
          <a:stretch/>
        </p:blipFill>
        <p:spPr bwMode="auto">
          <a:xfrm>
            <a:off x="4871544" y="2590800"/>
            <a:ext cx="4056170" cy="3200400"/>
          </a:xfrm>
          <a:prstGeom prst="rect">
            <a:avLst/>
          </a:prstGeom>
          <a:noFill/>
        </p:spPr>
      </p:pic>
      <p:pic>
        <p:nvPicPr>
          <p:cNvPr id="2050" name="Picture 2" descr="http://wikihistoria.wikispaces.com/file/view/78359-004-3AF75A0B.jpg/42978035/78359-004-3AF75A0B.jpg"/>
          <p:cNvPicPr>
            <a:picLocks noChangeAspect="1" noChangeArrowheads="1"/>
          </p:cNvPicPr>
          <p:nvPr/>
        </p:nvPicPr>
        <p:blipFill rotWithShape="1">
          <a:blip r:embed="rId4">
            <a:extLst>
              <a:ext uri="{28A0092B-C50C-407E-A947-70E740481C1C}">
                <a14:useLocalDpi xmlns:a14="http://schemas.microsoft.com/office/drawing/2010/main" val="0"/>
              </a:ext>
            </a:extLst>
          </a:blip>
          <a:srcRect t="13298" b="8726"/>
          <a:stretch/>
        </p:blipFill>
        <p:spPr bwMode="auto">
          <a:xfrm>
            <a:off x="381001" y="2590800"/>
            <a:ext cx="3962400" cy="311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84808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0.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1.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2.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3.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4.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5.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6.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7.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8.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9.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2.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20.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3.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4.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5.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6.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7.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8.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9.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docProps/app.xml><?xml version="1.0" encoding="utf-8"?>
<Properties xmlns="http://schemas.openxmlformats.org/officeDocument/2006/extended-properties" xmlns:vt="http://schemas.openxmlformats.org/officeDocument/2006/docPropsVTypes">
  <TotalTime>35</TotalTime>
  <Words>573</Words>
  <Application>Microsoft Office PowerPoint</Application>
  <PresentationFormat>On-screen Show (4:3)</PresentationFormat>
  <Paragraphs>137</Paragraphs>
  <Slides>26</Slides>
  <Notes>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26</vt:i4>
      </vt:variant>
    </vt:vector>
  </HeadingPairs>
  <TitlesOfParts>
    <vt:vector size="40" baseType="lpstr">
      <vt:lpstr>Kartika</vt:lpstr>
      <vt:lpstr>Wingdings 2</vt:lpstr>
      <vt:lpstr>Baskerville Old Face</vt:lpstr>
      <vt:lpstr>Calibri</vt:lpstr>
      <vt:lpstr>Franklin Gothic Demi</vt:lpstr>
      <vt:lpstr>Calisto MT</vt:lpstr>
      <vt:lpstr>Arial</vt:lpstr>
      <vt:lpstr>1_Office Theme</vt:lpstr>
      <vt:lpstr>Office Theme</vt:lpstr>
      <vt:lpstr>2_Office Theme</vt:lpstr>
      <vt:lpstr>3_Office Theme</vt:lpstr>
      <vt:lpstr>4_Office Theme</vt:lpstr>
      <vt:lpstr>5_Office Theme</vt:lpstr>
      <vt:lpstr>6_Office Theme</vt:lpstr>
      <vt:lpstr>Reconstruction</vt:lpstr>
      <vt:lpstr>With Malice Toward None…</vt:lpstr>
      <vt:lpstr>PowerPoint Presentation</vt:lpstr>
      <vt:lpstr>10%</vt:lpstr>
      <vt:lpstr>PowerPoint Presentation</vt:lpstr>
      <vt:lpstr>Johnson’s Reconstruction</vt:lpstr>
      <vt:lpstr>African  Americans  during  Presidential Reconstruction</vt:lpstr>
      <vt:lpstr>PowerPoint Presentation</vt:lpstr>
      <vt:lpstr>DEBT:  The New Slavery</vt:lpstr>
      <vt:lpstr>Black  Codes</vt:lpstr>
      <vt:lpstr>Freedmen’s Bureau</vt:lpstr>
      <vt:lpstr>A Tale of Two Reconstructions</vt:lpstr>
      <vt:lpstr>“Radical” Republicans</vt:lpstr>
      <vt:lpstr>Conquered Provinces</vt:lpstr>
      <vt:lpstr>Reconstruction Acts</vt:lpstr>
      <vt:lpstr>An Exercise in Futility</vt:lpstr>
      <vt:lpstr>Impeachment</vt:lpstr>
      <vt:lpstr>IMPEACHMENT</vt:lpstr>
      <vt:lpstr>PowerPoint Presentation</vt:lpstr>
      <vt:lpstr>PowerPoint Presentation</vt:lpstr>
      <vt:lpstr>PowerPoint Presentation</vt:lpstr>
      <vt:lpstr>PowerPoint Presentation</vt:lpstr>
      <vt:lpstr>PowerPoint Presentation</vt:lpstr>
      <vt:lpstr>PowerPoint Presentation</vt:lpstr>
      <vt:lpstr>Reconstruction Amendments</vt:lpstr>
      <vt:lpstr>PowerPoint Presentation</vt:lpstr>
    </vt:vector>
  </TitlesOfParts>
  <Company>SDOC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(USHC 3.3)</dc:title>
  <dc:creator>Tom Richey</dc:creator>
  <cp:lastModifiedBy>Tom</cp:lastModifiedBy>
  <cp:revision>6</cp:revision>
  <dcterms:created xsi:type="dcterms:W3CDTF">2013-05-13T09:54:47Z</dcterms:created>
  <dcterms:modified xsi:type="dcterms:W3CDTF">2017-01-02T19:07:05Z</dcterms:modified>
</cp:coreProperties>
</file>