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76" r:id="rId3"/>
    <p:sldId id="348" r:id="rId4"/>
    <p:sldId id="289" r:id="rId5"/>
    <p:sldId id="349" r:id="rId6"/>
    <p:sldId id="375" r:id="rId7"/>
    <p:sldId id="258" r:id="rId8"/>
    <p:sldId id="271" r:id="rId9"/>
    <p:sldId id="291" r:id="rId10"/>
    <p:sldId id="286" r:id="rId11"/>
    <p:sldId id="260" r:id="rId12"/>
    <p:sldId id="283" r:id="rId13"/>
    <p:sldId id="259" r:id="rId14"/>
    <p:sldId id="267" r:id="rId15"/>
    <p:sldId id="297" r:id="rId16"/>
    <p:sldId id="306" r:id="rId17"/>
    <p:sldId id="261" r:id="rId18"/>
    <p:sldId id="270" r:id="rId19"/>
    <p:sldId id="338" r:id="rId20"/>
    <p:sldId id="269" r:id="rId21"/>
    <p:sldId id="356" r:id="rId22"/>
    <p:sldId id="357" r:id="rId23"/>
    <p:sldId id="374" r:id="rId24"/>
    <p:sldId id="341" r:id="rId25"/>
    <p:sldId id="290" r:id="rId26"/>
    <p:sldId id="373" r:id="rId27"/>
    <p:sldId id="284" r:id="rId28"/>
    <p:sldId id="337" r:id="rId29"/>
    <p:sldId id="377" r:id="rId30"/>
  </p:sldIdLst>
  <p:sldSz cx="9144000" cy="6858000" type="screen4x3"/>
  <p:notesSz cx="6858000" cy="9144000"/>
  <p:embeddedFontLst>
    <p:embeddedFont>
      <p:font typeface="Kartika" panose="02020503030404060203" pitchFamily="18" charset="0"/>
      <p:regular r:id="rId32"/>
      <p:bold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Franklin Gothic Demi" panose="020B070302010202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entury Schoolbook" panose="02040604050505020304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8FA"/>
    <a:srgbClr val="FFFF75"/>
    <a:srgbClr val="C6DAE8"/>
    <a:srgbClr val="00307E"/>
    <a:srgbClr val="00368E"/>
    <a:srgbClr val="0042AC"/>
    <a:srgbClr val="E1CF61"/>
    <a:srgbClr val="E3D36A"/>
    <a:srgbClr val="E7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50" d="100"/>
          <a:sy n="50" d="100"/>
        </p:scale>
        <p:origin x="-10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A88B-76A0-477F-BC17-83EEA6D302B5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D9F0-F34B-4C23-9CD4-6A97CE7E0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Image Source:  http</a:t>
            </a:r>
            <a:r>
              <a:rPr lang="en-US" dirty="0" smtClean="0"/>
              <a:t>://marshallmatlock.com/2012/01/the-mans-man-xxxix-teddy-roosevelt/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 http://marshallmatlock.com/2012/01/the-mans-man-xxxix-teddy-roosevelt/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http://mapsof.net/map/central-america-political-map#.US1saVeECOA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4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3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8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6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45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30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urlovers.com/lover/Piahr/loveNote" TargetMode="External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hyperlink" Target="http://www.tomrichey.net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://www.flickr.com/photos/katietegtmey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hyperlink" Target="http://commons.wikimedia.org/wiki/User:TastyCak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hyperlink" Target="http://commons.wikimedia.org/wiki/User:TastyCak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commons.wikimedia.org/w/index.php?title=User:Mosr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hyperlink" Target="http://www.123rf.com/profile_350j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hyperlink" Target="http://www.flickr.com/photos/jon_tucker/" TargetMode="Externa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lliam_Howard_Taft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hyperlink" Target="http://www.flickr.com/photos/shesonherwa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oodrow_Wilson-H&amp;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hyperlink" Target="http://www.flickr.com/photos/cheg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1/1f/Tr-bigstick-carto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b="231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52400"/>
            <a:ext cx="6324600" cy="2133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76200">
                    <a:schemeClr val="tx1">
                      <a:alpha val="90000"/>
                    </a:schemeClr>
                  </a:glow>
                </a:effectLst>
                <a:latin typeface="Century Schoolbook" pitchFamily="18" charset="0"/>
              </a:rPr>
              <a:t>American</a:t>
            </a:r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76200">
                    <a:schemeClr val="tx1">
                      <a:alpha val="90000"/>
                    </a:schemeClr>
                  </a:glow>
                </a:effectLst>
                <a:latin typeface="Century Schoolbook" pitchFamily="18" charset="0"/>
              </a:rPr>
              <a:t> 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76200">
                    <a:schemeClr val="tx1">
                      <a:alpha val="90000"/>
                    </a:schemeClr>
                  </a:glow>
                </a:effectLst>
                <a:latin typeface="Century Schoolbook" pitchFamily="18" charset="0"/>
              </a:rPr>
              <a:t/>
            </a:r>
            <a:b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76200">
                    <a:schemeClr val="tx1">
                      <a:alpha val="90000"/>
                    </a:schemeClr>
                  </a:glow>
                </a:effectLst>
                <a:latin typeface="Century Schoolbook" pitchFamily="18" charset="0"/>
              </a:rPr>
            </a:b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76200">
                    <a:schemeClr val="tx1">
                      <a:alpha val="90000"/>
                    </a:schemeClr>
                  </a:glow>
                </a:effectLst>
                <a:latin typeface="Century Schoolbook" pitchFamily="18" charset="0"/>
              </a:rPr>
              <a:t>Foreign Policy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76200">
                  <a:schemeClr val="tx1">
                    <a:alpha val="90000"/>
                  </a:schemeClr>
                </a:glow>
              </a:effectLst>
              <a:latin typeface="Century Schoolbook" pitchFamily="18" charset="0"/>
            </a:endParaRPr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49" y="5334000"/>
            <a:ext cx="3204937" cy="134280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  <a:softEdge rad="12700"/>
          </a:effectLst>
        </p:spPr>
      </p:pic>
      <p:sp>
        <p:nvSpPr>
          <p:cNvPr id="9" name="Rectangle 8"/>
          <p:cNvSpPr/>
          <p:nvPr/>
        </p:nvSpPr>
        <p:spPr>
          <a:xfrm>
            <a:off x="3352801" y="2583359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1898-1914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4876800"/>
            <a:ext cx="2152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Color Palette By: 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Piahr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3954959"/>
            <a:ext cx="9143999" cy="769441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ED4617">
                    <a:lumMod val="40000"/>
                    <a:lumOff val="60000"/>
                  </a:srgbClr>
                </a:solidFill>
              </a:rPr>
              <a:t>US HISTORY EOC REVIEW</a:t>
            </a:r>
            <a:endParaRPr lang="en-US" sz="5400" b="1" spc="50" dirty="0" smtClean="0">
              <a:ln w="12700" cmpd="sng">
                <a:solidFill>
                  <a:srgbClr val="ED4617">
                    <a:satMod val="120000"/>
                    <a:shade val="80000"/>
                  </a:srgbClr>
                </a:solidFill>
                <a:prstDash val="solid"/>
              </a:ln>
              <a:solidFill>
                <a:srgbClr val="ED4617">
                  <a:tint val="1000"/>
                </a:srgbClr>
              </a:solidFill>
              <a:effectLst>
                <a:glow rad="53100">
                  <a:srgbClr val="ED4617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" y="5499437"/>
            <a:ext cx="4495800" cy="1015663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6000" b="1" dirty="0" smtClean="0">
                <a:ln w="24500" cmpd="dbl">
                  <a:solidFill>
                    <a:srgbClr val="FFC34E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34E">
                        <a:tint val="10000"/>
                        <a:satMod val="155000"/>
                      </a:srgbClr>
                    </a:gs>
                    <a:gs pos="60000">
                      <a:srgbClr val="FFC34E">
                        <a:tint val="30000"/>
                        <a:satMod val="155000"/>
                      </a:srgbClr>
                    </a:gs>
                    <a:gs pos="100000">
                      <a:srgbClr val="FFC34E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USHC-5.3</a:t>
            </a:r>
            <a:endParaRPr lang="en-US" sz="7200" b="1" dirty="0" smtClean="0">
              <a:ln w="24500" cmpd="dbl">
                <a:solidFill>
                  <a:srgbClr val="FFC34E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C34E">
                      <a:tint val="10000"/>
                      <a:satMod val="155000"/>
                    </a:srgbClr>
                  </a:gs>
                  <a:gs pos="60000">
                    <a:srgbClr val="FFC34E">
                      <a:tint val="30000"/>
                      <a:satMod val="155000"/>
                    </a:srgbClr>
                  </a:gs>
                  <a:gs pos="100000">
                    <a:srgbClr val="FFC34E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742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1.staticflickr.com/34/67865829_18e7655583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/>
        </p:blipFill>
        <p:spPr bwMode="auto">
          <a:xfrm>
            <a:off x="0" y="1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66294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“Speak softly… </a:t>
            </a: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and carry a </a:t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big stick.”</a:t>
            </a:r>
            <a:endParaRPr lang="en-US" sz="6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-- West African 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	   Proverb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95" y="6475452"/>
            <a:ext cx="2360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Credit: </a:t>
            </a:r>
            <a:r>
              <a:rPr lang="en-US" sz="1400" dirty="0">
                <a:hlinkClick r:id="rId4"/>
              </a:rPr>
              <a:t>Katie Tegtmeyer</a:t>
            </a:r>
            <a:endParaRPr lang="en-US" sz="1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Teddy Roosevelt</a:t>
            </a:r>
          </a:p>
          <a:p>
            <a:endParaRPr lang="en-US" sz="2000" dirty="0" smtClean="0"/>
          </a:p>
          <a:p>
            <a:r>
              <a:rPr lang="en-US" dirty="0" smtClean="0"/>
              <a:t>OBJECTIVE: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KEEP EUROPE OUT </a:t>
            </a:r>
            <a:r>
              <a:rPr lang="en-US" dirty="0" smtClean="0"/>
              <a:t>of Latin America (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Roosevelt Corollary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to the Monroe Doctrine)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USE FORCE </a:t>
            </a:r>
            <a:r>
              <a:rPr lang="en-US" dirty="0" smtClean="0"/>
              <a:t>to defend American interests in Latin America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“Big Stick” Diplomacy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www.awesomestories.com/images/user/thumb_c10f49df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41305" b="28203"/>
          <a:stretch/>
        </p:blipFill>
        <p:spPr bwMode="auto">
          <a:xfrm>
            <a:off x="5676644" y="1371600"/>
            <a:ext cx="3162556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1/1f/Tr-bigstick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85580" cy="6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9/9e/Tr_great_white_fleet_from_photo_nh100349_USS_Connecticut_19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/>
          <a:stretch/>
        </p:blipFill>
        <p:spPr bwMode="auto">
          <a:xfrm>
            <a:off x="0" y="-5255"/>
            <a:ext cx="9144000" cy="68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4419600" cy="2362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Great 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White Fleet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375314"/>
            <a:ext cx="541020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</a:t>
            </a:r>
            <a:r>
              <a:rPr lang="en-US" sz="2400" b="1" i="1" dirty="0" smtClean="0">
                <a:solidFill>
                  <a:schemeClr val="bg1"/>
                </a:solidFill>
              </a:rPr>
              <a:t> U.S.S. Connecticut </a:t>
            </a:r>
            <a:r>
              <a:rPr lang="en-US" sz="2400" dirty="0" smtClean="0">
                <a:solidFill>
                  <a:schemeClr val="bg1"/>
                </a:solidFill>
              </a:rPr>
              <a:t>leads the fleet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263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Projection of American </a:t>
            </a:r>
            <a:br>
              <a:rPr lang="en-US" sz="4800" b="1" dirty="0" smtClean="0"/>
            </a:br>
            <a:r>
              <a:rPr lang="en-US" sz="4800" b="1" dirty="0" smtClean="0"/>
              <a:t>NAVAL POWER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6248400" cy="914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Monroe Doctrine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875381"/>
            <a:ext cx="5943600" cy="5982619"/>
            <a:chOff x="0" y="875381"/>
            <a:chExt cx="5943600" cy="5982619"/>
          </a:xfrm>
        </p:grpSpPr>
        <p:pic>
          <p:nvPicPr>
            <p:cNvPr id="1030" name="Picture 6" descr="http://upload.wikimedia.org/wikipedia/commons/2/24/World_1898_empires_colonies_territory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530" r="75813" b="38095"/>
            <a:stretch>
              <a:fillRect/>
            </a:stretch>
          </p:blipFill>
          <p:spPr bwMode="auto">
            <a:xfrm>
              <a:off x="0" y="875381"/>
              <a:ext cx="5943600" cy="5982619"/>
            </a:xfrm>
            <a:prstGeom prst="rect">
              <a:avLst/>
            </a:prstGeom>
            <a:noFill/>
          </p:spPr>
        </p:pic>
        <p:pic>
          <p:nvPicPr>
            <p:cNvPr id="1032" name="Picture 8" descr="http://upload.wikimedia.org/wikipedia/commons/2/24/World_1898_empires_colonies_territory.png"/>
            <p:cNvPicPr>
              <a:picLocks noChangeAspect="1" noChangeArrowheads="1"/>
            </p:cNvPicPr>
            <p:nvPr/>
          </p:nvPicPr>
          <p:blipFill>
            <a:blip r:embed="rId3" cstate="print"/>
            <a:srcRect l="87001" t="16561" r="6306" b="8280"/>
            <a:stretch>
              <a:fillRect/>
            </a:stretch>
          </p:blipFill>
          <p:spPr bwMode="auto">
            <a:xfrm>
              <a:off x="228600" y="3505200"/>
              <a:ext cx="688383" cy="3124200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5257800" y="3276600"/>
            <a:ext cx="2076572" cy="2381250"/>
            <a:chOff x="6762628" y="1581150"/>
            <a:chExt cx="2076572" cy="2381250"/>
          </a:xfrm>
        </p:grpSpPr>
        <p:pic>
          <p:nvPicPr>
            <p:cNvPr id="1026" name="Picture 2" descr="File:Jamesmonroe-npgallery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5303"/>
            <a:stretch/>
          </p:blipFill>
          <p:spPr bwMode="auto">
            <a:xfrm>
              <a:off x="6762628" y="1581150"/>
              <a:ext cx="2076572" cy="238125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781800" y="3500734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/>
                <a:t>Monroe</a:t>
              </a:r>
              <a:endParaRPr lang="en-US" sz="24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0" y="130314"/>
            <a:ext cx="1319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1823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629400" y="2133600"/>
            <a:ext cx="2310192" cy="1733090"/>
          </a:xfrm>
          <a:prstGeom prst="wedgeRoundRectCallout">
            <a:avLst>
              <a:gd name="adj1" fmla="val -50585"/>
              <a:gd name="adj2" fmla="val 63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Read my lips, Europe … </a:t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NO NEW COLONIES!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58000">
              <a:srgbClr val="00307E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2757055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European nations should stay out of the Americas, altogether…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If Europe has a problem with Latin America, we’ll settle it on their behalf.</a:t>
            </a:r>
            <a:endParaRPr lang="en-US" sz="2800" dirty="0"/>
          </a:p>
        </p:txBody>
      </p:sp>
      <p:pic>
        <p:nvPicPr>
          <p:cNvPr id="1026" name="Picture 2" descr="http://upload.wikimedia.org/wikipedia/en/0/0b/Roosevelt_monroe_Doctrine_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455" y="0"/>
            <a:ext cx="6234545" cy="6858000"/>
          </a:xfrm>
          <a:prstGeom prst="rect">
            <a:avLst/>
          </a:prstGeom>
          <a:noFill/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629400" cy="1524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“Roosevelt Corollary”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to the Monroe Doctrine</a:t>
            </a:r>
            <a:endParaRPr lang="en-US" sz="4000" dirty="0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-131" r="5572"/>
          <a:stretch/>
        </p:blipFill>
        <p:spPr bwMode="auto">
          <a:xfrm>
            <a:off x="-12807" y="228600"/>
            <a:ext cx="915680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685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The “Policeman” of Latin America</a:t>
            </a:r>
            <a:endParaRPr lang="en-US" sz="3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c/c9/Great_white_fleet_map.svg/1280px-Great_white_fleet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9" y="1"/>
            <a:ext cx="9163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24628" y="6550223"/>
            <a:ext cx="191937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Map Credit:  </a:t>
            </a:r>
            <a:r>
              <a:rPr lang="en-US" sz="1400" dirty="0" err="1" smtClean="0">
                <a:hlinkClick r:id="rId4" tooltip="User:TastyCakes"/>
              </a:rPr>
              <a:t>TastyCakes</a:t>
            </a:r>
            <a:endParaRPr lang="en-US" sz="1400" dirty="0"/>
          </a:p>
        </p:txBody>
      </p:sp>
      <p:sp>
        <p:nvSpPr>
          <p:cNvPr id="6" name="Left Arrow 5"/>
          <p:cNvSpPr/>
          <p:nvPr/>
        </p:nvSpPr>
        <p:spPr>
          <a:xfrm rot="19578596">
            <a:off x="5200653" y="2060977"/>
            <a:ext cx="662743" cy="5441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1752600"/>
            <a:ext cx="178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CANAL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c/c9/Great_white_fleet_map.svg/1280px-Great_white_fleet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9" y="1"/>
            <a:ext cx="9163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24628" y="6550223"/>
            <a:ext cx="191937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Map Credit:  </a:t>
            </a:r>
            <a:r>
              <a:rPr lang="en-US" sz="1400" dirty="0" err="1" smtClean="0">
                <a:hlinkClick r:id="rId4" tooltip="User:TastyCakes"/>
              </a:rPr>
              <a:t>TastyCakes</a:t>
            </a:r>
            <a:endParaRPr lang="en-US" sz="1400" dirty="0"/>
          </a:p>
        </p:txBody>
      </p:sp>
      <p:sp>
        <p:nvSpPr>
          <p:cNvPr id="9" name="Left Arrow 8"/>
          <p:cNvSpPr/>
          <p:nvPr/>
        </p:nvSpPr>
        <p:spPr>
          <a:xfrm rot="2162068">
            <a:off x="2611236" y="5019684"/>
            <a:ext cx="662743" cy="5441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5029200"/>
            <a:ext cx="2642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This is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getting old...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3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apsof.net/uploads/static-maps/central_america_political_ma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50000" r="31616" b="6923"/>
          <a:stretch/>
        </p:blipFill>
        <p:spPr bwMode="auto">
          <a:xfrm>
            <a:off x="12031" y="0"/>
            <a:ext cx="9131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4038600" cy="20574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Panama </a:t>
            </a:r>
            <a:r>
              <a:rPr lang="en-US" sz="9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Canal</a:t>
            </a:r>
            <a:endParaRPr lang="en-US" sz="9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2895600"/>
            <a:ext cx="4114800" cy="1905000"/>
            <a:chOff x="1447800" y="2895600"/>
            <a:chExt cx="4114800" cy="1905000"/>
          </a:xfrm>
        </p:grpSpPr>
        <p:sp>
          <p:nvSpPr>
            <p:cNvPr id="3" name="Explosion 2 2"/>
            <p:cNvSpPr/>
            <p:nvPr/>
          </p:nvSpPr>
          <p:spPr>
            <a:xfrm>
              <a:off x="1447800" y="2895600"/>
              <a:ext cx="4114800" cy="1905000"/>
            </a:xfrm>
            <a:prstGeom prst="irregularSeal2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  <a:alpha val="75000"/>
                  </a:schemeClr>
                </a:gs>
                <a:gs pos="35000">
                  <a:schemeClr val="accent3">
                    <a:tint val="37000"/>
                    <a:satMod val="300000"/>
                    <a:alpha val="75000"/>
                  </a:schemeClr>
                </a:gs>
                <a:gs pos="100000">
                  <a:schemeClr val="accent3">
                    <a:tint val="15000"/>
                    <a:satMod val="350000"/>
                    <a:alpha val="7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6" name="Rectangle 5"/>
            <p:cNvSpPr/>
            <p:nvPr/>
          </p:nvSpPr>
          <p:spPr>
            <a:xfrm rot="20576982">
              <a:off x="2072590" y="3616024"/>
              <a:ext cx="26196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srgbClr val="002F7B"/>
                  </a:solidFill>
                </a:rPr>
                <a:t>REBELLION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7/73/KCRC_China_spheres_of_influe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/>
          <a:stretch/>
        </p:blipFill>
        <p:spPr bwMode="auto">
          <a:xfrm>
            <a:off x="15766" y="-1"/>
            <a:ext cx="9136117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66" y="152400"/>
            <a:ext cx="6080234" cy="91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Imperialism in China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66" y="6550222"/>
            <a:ext cx="1459823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Map Credit: </a:t>
            </a:r>
            <a:r>
              <a:rPr lang="en-US" sz="1400" dirty="0" err="1">
                <a:hlinkClick r:id="rId4" tooltip="User:Mosr (page does not exist)"/>
              </a:rPr>
              <a:t>Mosr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76800" y="1524000"/>
            <a:ext cx="3874376" cy="3429000"/>
            <a:chOff x="5791200" y="1676400"/>
            <a:chExt cx="2743201" cy="2286000"/>
          </a:xfrm>
        </p:grpSpPr>
        <p:sp>
          <p:nvSpPr>
            <p:cNvPr id="5" name="Oval 4"/>
            <p:cNvSpPr/>
            <p:nvPr/>
          </p:nvSpPr>
          <p:spPr>
            <a:xfrm>
              <a:off x="5791200" y="1676400"/>
              <a:ext cx="2743200" cy="2286000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46000">
                  <a:schemeClr val="accent1">
                    <a:shade val="67500"/>
                    <a:satMod val="115000"/>
                  </a:schemeClr>
                </a:gs>
                <a:gs pos="14000">
                  <a:srgbClr val="C6DAE8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1" y="2557790"/>
              <a:ext cx="2743200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600" b="1" dirty="0">
                  <a:solidFill>
                    <a:srgbClr val="002F7B"/>
                  </a:solidFill>
                </a:rPr>
                <a:t>INFLUENCE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43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5981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533400"/>
            <a:ext cx="4572000" cy="2209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Yay, Rebels!!!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215" y="6581001"/>
            <a:ext cx="1937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 Credit:  </a:t>
            </a:r>
            <a:r>
              <a:rPr lang="en-US" sz="1200" dirty="0" smtClean="0">
                <a:hlinkClick r:id="rId4"/>
              </a:rPr>
              <a:t>James Barber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703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Kroonland in Panama Canal, 1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269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Panama Canal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3505200" cy="609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en-US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Completed 1914</a:t>
            </a:r>
            <a:endParaRPr lang="en-US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0"/>
            <a:ext cx="518643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26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4.staticflickr.com/3091/2446567442_b0332f2703_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76200"/>
            <a:ext cx="3505200" cy="23923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 Bill’s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475037"/>
            <a:ext cx="38100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Lobster Two" pitchFamily="50" charset="0"/>
              </a:rPr>
              <a:t>Dollar</a:t>
            </a:r>
            <a:r>
              <a:rPr lang="en-US" sz="9600" dirty="0" smtClean="0"/>
              <a:t> </a:t>
            </a:r>
            <a:r>
              <a:rPr lang="en-US" sz="6000" dirty="0" smtClean="0">
                <a:latin typeface="Lobster Two" pitchFamily="50" charset="0"/>
              </a:rPr>
              <a:t>Diplomacy</a:t>
            </a:r>
            <a:endParaRPr lang="en-US" sz="6000" dirty="0">
              <a:latin typeface="Lobster Two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2289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Photo Credit: </a:t>
            </a:r>
            <a:r>
              <a:rPr lang="en-US" sz="1400" b="1" dirty="0">
                <a:hlinkClick r:id="rId5"/>
              </a:rPr>
              <a:t>Jon_Tucker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90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Dollar Diplomacy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b="1" dirty="0" smtClean="0"/>
              <a:t>William Howard Taft</a:t>
            </a:r>
          </a:p>
          <a:p>
            <a:endParaRPr lang="en-US" dirty="0" smtClean="0"/>
          </a:p>
          <a:p>
            <a:r>
              <a:rPr lang="en-US" dirty="0" smtClean="0"/>
              <a:t>OBJECTIVE: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PROTECT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American business interests in Latin America</a:t>
            </a:r>
            <a:endParaRPr lang="en-US" dirty="0"/>
          </a:p>
        </p:txBody>
      </p:sp>
      <p:pic>
        <p:nvPicPr>
          <p:cNvPr id="41986" name="Picture 2" descr="http://upload.wikimedia.org/wikipedia/commons/thumb/8/86/William_Howard_Taft.jpg/250px-William_Howard_Taft.jpg">
            <a:hlinkClick r:id="rId3" tooltip="William Howard Taf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273" y="1600200"/>
            <a:ext cx="3527777" cy="4572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434/3614744906_b4ae156b5b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 b="23729"/>
          <a:stretch/>
        </p:blipFill>
        <p:spPr bwMode="auto">
          <a:xfrm>
            <a:off x="-38099" y="0"/>
            <a:ext cx="9182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219200"/>
            <a:ext cx="3619499" cy="19351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M&amp;M</a:t>
            </a:r>
            <a:r>
              <a:rPr lang="en-US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Diplomacy</a:t>
            </a:r>
            <a:endParaRPr lang="en-US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5391" y="6550223"/>
            <a:ext cx="287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Photo Credit:  </a:t>
            </a:r>
            <a:r>
              <a:rPr lang="en-US" sz="1400" b="1" dirty="0">
                <a:hlinkClick r:id="rId4"/>
              </a:rPr>
              <a:t>Sarah Shelmidine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928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b="1" dirty="0" smtClean="0"/>
              <a:t>Woodrow Wilson</a:t>
            </a:r>
          </a:p>
          <a:p>
            <a:endParaRPr lang="en-US" dirty="0" smtClean="0"/>
          </a:p>
          <a:p>
            <a:r>
              <a:rPr lang="en-US" dirty="0" smtClean="0"/>
              <a:t>OBJECTIVE:</a:t>
            </a:r>
          </a:p>
          <a:p>
            <a:pPr lvl="1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SUPPORT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democratic governments in Latin America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OPPOSE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oppressive or undemocratic governments</a:t>
            </a:r>
            <a:endParaRPr lang="en-US" dirty="0"/>
          </a:p>
        </p:txBody>
      </p:sp>
      <p:pic>
        <p:nvPicPr>
          <p:cNvPr id="44034" name="Picture 2" descr="http://upload.wikimedia.org/wikipedia/commons/thumb/4/4d/Woodrow_Wilson-H%26E.jpg/250px-Woodrow_Wilson-H%26E.jpg">
            <a:hlinkClick r:id="rId3" tooltip="Woodrow Wils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270" y="1600200"/>
            <a:ext cx="3468980" cy="4495800"/>
          </a:xfrm>
          <a:prstGeom prst="rect">
            <a:avLst/>
          </a:prstGeom>
          <a:noFill/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Moral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(Missionary)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Diplomacy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Tom\AppData\Local\Microsoft\Windows\Temporary Internet Files\Content.IE5\314A8ZQH\MP9004093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0"/>
            <a:ext cx="6804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124200" y="304800"/>
            <a:ext cx="2971800" cy="990600"/>
          </a:xfrm>
          <a:prstGeom prst="wedgeRoundRectCallout">
            <a:avLst>
              <a:gd name="adj1" fmla="val -60022"/>
              <a:gd name="adj2" fmla="val 855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Democracy!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064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191000"/>
            <a:ext cx="5048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0049" y="4191000"/>
            <a:ext cx="499296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DELIVERED.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0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3.staticflickr.com/2150/2077921527_2309716a4d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/>
          <a:stretch/>
        </p:blipFill>
        <p:spPr bwMode="auto">
          <a:xfrm>
            <a:off x="0" y="0"/>
            <a:ext cx="9157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1"/>
            <a:ext cx="4876801" cy="2057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“Open Door”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Policy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0"/>
            <a:ext cx="4154213" cy="1447800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3500" lvl="1" indent="0">
              <a:buNone/>
            </a:pP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U.S. disregards existing European Spheres of Influence in China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88" y="762000"/>
            <a:ext cx="154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>
                  <a:solidFill>
                    <a:schemeClr val="bg1"/>
                  </a:solidFill>
                </a:ln>
              </a:rPr>
              <a:t>1899</a:t>
            </a:r>
            <a:endParaRPr lang="en-US" sz="48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2013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Credit:   </a:t>
            </a:r>
            <a:r>
              <a:rPr lang="en-US" sz="1400" dirty="0">
                <a:hlinkClick r:id="rId4"/>
              </a:rPr>
              <a:t>YayAdrian</a:t>
            </a:r>
            <a:endParaRPr lang="en-US" sz="1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19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3352800" cy="21637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3/32/China_imperialism_cartoon.jpg/761px-China_imperialism_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-24633"/>
            <a:ext cx="5114925" cy="68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029075" cy="259080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Boxer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Rebellion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514600"/>
            <a:ext cx="402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(1899-1901)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0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“Independent” Cuba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b="1" dirty="0" smtClean="0"/>
              <a:t>U.S. can intervene in cases of civil unrest</a:t>
            </a:r>
          </a:p>
          <a:p>
            <a:pPr lvl="1"/>
            <a:r>
              <a:rPr lang="en-US" b="1" dirty="0" smtClean="0"/>
              <a:t>Perpetual Naval Lease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@ Guantanamo Bay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191000"/>
            <a:ext cx="608852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391400" y="373559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1901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51861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Platt Amendment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772400" y="3733800"/>
            <a:ext cx="838200" cy="2438400"/>
          </a:xfrm>
          <a:prstGeom prst="downArrow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1/13/Che_SCla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16823" b="3962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219200"/>
          </a:xfrm>
          <a:solidFill>
            <a:schemeClr val="accent6">
              <a:lumMod val="75000"/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4163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Cuban resentment against the United States would culminate in the establishment of Fidel Castro’s anti-American government in the 1959 Cuban Revolution.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5800" y="762000"/>
            <a:ext cx="4343400" cy="1752600"/>
          </a:xfr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Legacy of Resentment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rshallmatlock.com/wp-content/gallery/the-mans-man-xxxix-teddy-roosevelt/tr-portrait-globe-teddy-rooseve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6392" r="26109" b="24189"/>
          <a:stretch/>
        </p:blipFill>
        <p:spPr bwMode="auto">
          <a:xfrm>
            <a:off x="0" y="8995"/>
            <a:ext cx="9149258" cy="69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400800" cy="18589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FOREIGN POLICY </a:t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PRESIDENT</a:t>
            </a:r>
            <a:endParaRPr lang="en-US" sz="5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964410"/>
              </p:ext>
            </p:extLst>
          </p:nvPr>
        </p:nvGraphicFramePr>
        <p:xfrm>
          <a:off x="228600" y="2880360"/>
          <a:ext cx="868680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9492"/>
                <a:gridCol w="2034746"/>
                <a:gridCol w="25825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President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Tenure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Diplomacy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Teddy</a:t>
                      </a:r>
                      <a:r>
                        <a:rPr lang="en-US" sz="3200" b="1" baseline="0" dirty="0" smtClean="0"/>
                        <a:t> Roosevelt </a:t>
                      </a:r>
                      <a:r>
                        <a:rPr lang="en-US" sz="3200" b="0" baseline="0" dirty="0" smtClean="0"/>
                        <a:t>(R)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1901-1909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Big Stick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William </a:t>
                      </a:r>
                      <a:r>
                        <a:rPr lang="en-US" sz="3200" b="1" dirty="0" err="1" smtClean="0"/>
                        <a:t>H.Taft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0" dirty="0" smtClean="0"/>
                        <a:t>(R)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1909-1913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Dollar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</a:t>
                      </a:r>
                      <a:r>
                        <a:rPr lang="en-US" sz="3000" b="1" dirty="0" smtClean="0"/>
                        <a:t>oodrow</a:t>
                      </a:r>
                      <a:r>
                        <a:rPr lang="en-US" sz="3200" b="1" dirty="0" smtClean="0"/>
                        <a:t> W</a:t>
                      </a:r>
                      <a:r>
                        <a:rPr lang="en-US" sz="3000" b="1" dirty="0" smtClean="0"/>
                        <a:t>ilson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0" dirty="0" smtClean="0"/>
                        <a:t>(D)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1913-1921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Moral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File:Seal Of The President Of The United States Of Americ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6417</TotalTime>
  <Words>330</Words>
  <Application>Microsoft Office PowerPoint</Application>
  <PresentationFormat>On-screen Show (4:3)</PresentationFormat>
  <Paragraphs>92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Kartika</vt:lpstr>
      <vt:lpstr>Gill Sans MT</vt:lpstr>
      <vt:lpstr>Franklin Gothic Demi</vt:lpstr>
      <vt:lpstr>Calibri</vt:lpstr>
      <vt:lpstr>Lobster Two</vt:lpstr>
      <vt:lpstr>Century Schoolbook</vt:lpstr>
      <vt:lpstr>Office Theme</vt:lpstr>
      <vt:lpstr>1_Office Theme</vt:lpstr>
      <vt:lpstr>American  Foreign Policy</vt:lpstr>
      <vt:lpstr>Imperialism in China</vt:lpstr>
      <vt:lpstr>“Open Door”  Policy</vt:lpstr>
      <vt:lpstr>PowerPoint Presentation</vt:lpstr>
      <vt:lpstr>Boxer Rebellion</vt:lpstr>
      <vt:lpstr>Platt Amendment</vt:lpstr>
      <vt:lpstr>A Legacy of Resentment</vt:lpstr>
      <vt:lpstr>PowerPoint Presentation</vt:lpstr>
      <vt:lpstr>FOREIGN POLICY  BY PRESIDENT</vt:lpstr>
      <vt:lpstr>PowerPoint Presentation</vt:lpstr>
      <vt:lpstr>“Big Stick” Diplomacy</vt:lpstr>
      <vt:lpstr>PowerPoint Presentation</vt:lpstr>
      <vt:lpstr>The Great White Fleet</vt:lpstr>
      <vt:lpstr>Monroe Doctrine</vt:lpstr>
      <vt:lpstr>The “Roosevelt Corollary”  to the Monroe Doctrine</vt:lpstr>
      <vt:lpstr>The “Policeman” of Latin America</vt:lpstr>
      <vt:lpstr>PowerPoint Presentation</vt:lpstr>
      <vt:lpstr>PowerPoint Presentation</vt:lpstr>
      <vt:lpstr>Panama Canal</vt:lpstr>
      <vt:lpstr>Yay, Rebels!!!</vt:lpstr>
      <vt:lpstr>Panama Canal</vt:lpstr>
      <vt:lpstr>PowerPoint Presentation</vt:lpstr>
      <vt:lpstr>Big Bill’s</vt:lpstr>
      <vt:lpstr>Dollar Diplomacy</vt:lpstr>
      <vt:lpstr>M&amp;M Diplomacy</vt:lpstr>
      <vt:lpstr>Moral (Missionary) Diplomacy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 (USHC 5.1)</dc:title>
  <dc:creator>Tom Richey</dc:creator>
  <cp:lastModifiedBy>Tom Richey</cp:lastModifiedBy>
  <cp:revision>364</cp:revision>
  <dcterms:created xsi:type="dcterms:W3CDTF">2009-02-11T01:41:02Z</dcterms:created>
  <dcterms:modified xsi:type="dcterms:W3CDTF">2014-10-29T13:37:21Z</dcterms:modified>
</cp:coreProperties>
</file>