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3.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notesSlides/notesSlide5.xml" ContentType="application/vnd.openxmlformats-officedocument.presentationml.notesSl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6.xml" ContentType="application/vnd.openxmlformats-officedocument.presentationml.notesSl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96" r:id="rId2"/>
    <p:sldMasterId id="2147483708" r:id="rId3"/>
  </p:sldMasterIdLst>
  <p:notesMasterIdLst>
    <p:notesMasterId r:id="rId66"/>
  </p:notesMasterIdLst>
  <p:sldIdLst>
    <p:sldId id="371" r:id="rId4"/>
    <p:sldId id="256" r:id="rId5"/>
    <p:sldId id="257" r:id="rId6"/>
    <p:sldId id="260" r:id="rId7"/>
    <p:sldId id="413" r:id="rId8"/>
    <p:sldId id="290" r:id="rId9"/>
    <p:sldId id="262" r:id="rId10"/>
    <p:sldId id="264" r:id="rId11"/>
    <p:sldId id="291" r:id="rId12"/>
    <p:sldId id="387" r:id="rId13"/>
    <p:sldId id="375" r:id="rId14"/>
    <p:sldId id="297" r:id="rId15"/>
    <p:sldId id="265" r:id="rId16"/>
    <p:sldId id="384" r:id="rId17"/>
    <p:sldId id="308" r:id="rId18"/>
    <p:sldId id="267" r:id="rId19"/>
    <p:sldId id="268" r:id="rId20"/>
    <p:sldId id="300" r:id="rId21"/>
    <p:sldId id="302" r:id="rId22"/>
    <p:sldId id="323" r:id="rId23"/>
    <p:sldId id="269" r:id="rId24"/>
    <p:sldId id="304" r:id="rId25"/>
    <p:sldId id="393" r:id="rId26"/>
    <p:sldId id="312" r:id="rId27"/>
    <p:sldId id="313" r:id="rId28"/>
    <p:sldId id="280" r:id="rId29"/>
    <p:sldId id="340" r:id="rId30"/>
    <p:sldId id="321" r:id="rId31"/>
    <p:sldId id="379" r:id="rId32"/>
    <p:sldId id="376" r:id="rId33"/>
    <p:sldId id="342" r:id="rId34"/>
    <p:sldId id="345" r:id="rId35"/>
    <p:sldId id="366" r:id="rId36"/>
    <p:sldId id="368" r:id="rId37"/>
    <p:sldId id="319" r:id="rId38"/>
    <p:sldId id="275" r:id="rId39"/>
    <p:sldId id="390" r:id="rId40"/>
    <p:sldId id="391" r:id="rId41"/>
    <p:sldId id="277" r:id="rId42"/>
    <p:sldId id="276" r:id="rId43"/>
    <p:sldId id="343" r:id="rId44"/>
    <p:sldId id="344" r:id="rId45"/>
    <p:sldId id="320" r:id="rId46"/>
    <p:sldId id="270" r:id="rId47"/>
    <p:sldId id="349" r:id="rId48"/>
    <p:sldId id="382" r:id="rId49"/>
    <p:sldId id="381" r:id="rId50"/>
    <p:sldId id="394" r:id="rId51"/>
    <p:sldId id="383" r:id="rId52"/>
    <p:sldId id="351" r:id="rId53"/>
    <p:sldId id="395" r:id="rId54"/>
    <p:sldId id="396" r:id="rId55"/>
    <p:sldId id="397" r:id="rId56"/>
    <p:sldId id="398" r:id="rId57"/>
    <p:sldId id="399" r:id="rId58"/>
    <p:sldId id="402" r:id="rId59"/>
    <p:sldId id="403" r:id="rId60"/>
    <p:sldId id="404" r:id="rId61"/>
    <p:sldId id="411" r:id="rId62"/>
    <p:sldId id="408" r:id="rId63"/>
    <p:sldId id="412" r:id="rId64"/>
    <p:sldId id="414" r:id="rId65"/>
  </p:sldIdLst>
  <p:sldSz cx="9144000" cy="6858000" type="screen4x3"/>
  <p:notesSz cx="6858000" cy="9144000"/>
  <p:embeddedFontLst>
    <p:embeddedFont>
      <p:font typeface="Calibri" panose="020F0502020204030204" pitchFamily="34" charset="0"/>
      <p:regular r:id="rId67"/>
      <p:bold r:id="rId68"/>
      <p:italic r:id="rId69"/>
      <p:boldItalic r:id="rId70"/>
    </p:embeddedFont>
    <p:embeddedFont>
      <p:font typeface="Georgia" panose="02040502050405020303" pitchFamily="18" charset="0"/>
      <p:regular r:id="rId71"/>
      <p:bold r:id="rId72"/>
      <p:italic r:id="rId73"/>
      <p:boldItalic r:id="rId74"/>
    </p:embeddedFont>
    <p:embeddedFont>
      <p:font typeface="Wingdings 2" panose="05020102010507070707" pitchFamily="18" charset="2"/>
      <p:regular r:id="rId75"/>
    </p:embeddedFont>
    <p:embeddedFont>
      <p:font typeface="JasmineUPC" panose="02020603050405020304" pitchFamily="18" charset="-34"/>
      <p:regular r:id="rId76"/>
      <p:bold r:id="rId77"/>
      <p:italic r:id="rId78"/>
      <p:boldItalic r:id="rId79"/>
    </p:embeddedFont>
    <p:embeddedFont>
      <p:font typeface="Bella Donna" panose="03000502030604030003" pitchFamily="66" charset="0"/>
      <p:regular r:id="rId80"/>
    </p:embeddedFont>
    <p:embeddedFont>
      <p:font typeface="Trebuchet MS" panose="020B0603020202020204" pitchFamily="34" charset="0"/>
      <p:regular r:id="rId81"/>
      <p:bold r:id="rId82"/>
      <p:italic r:id="rId83"/>
      <p:boldItalic r:id="rId84"/>
    </p:embeddedFont>
    <p:embeddedFont>
      <p:font typeface="Versailles LT" panose="02000505070000020003" pitchFamily="2" charset="0"/>
      <p:regular r:id="rId85"/>
      <p:bold r:id="rId86"/>
    </p:embeddedFont>
    <p:embeddedFont>
      <p:font typeface="Franklin Gothic Demi" panose="020B0703020102020204" pitchFamily="34" charset="0"/>
      <p:regular r:id="rId87"/>
      <p:italic r:id="rId88"/>
    </p:embeddedFont>
    <p:embeddedFont>
      <p:font typeface="Kartika" panose="02020503030404060203" pitchFamily="18" charset="0"/>
      <p:regular r:id="rId89"/>
      <p:bold r:id="rId9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DE8"/>
    <a:srgbClr val="F7AFDF"/>
    <a:srgbClr val="B1C1B6"/>
    <a:srgbClr val="EAEAEA"/>
    <a:srgbClr val="CFCFCF"/>
    <a:srgbClr val="D4ECBA"/>
    <a:srgbClr val="8F0371"/>
    <a:srgbClr val="FED6F9"/>
    <a:srgbClr val="FF66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2" autoAdjust="0"/>
    <p:restoredTop sz="94660"/>
  </p:normalViewPr>
  <p:slideViewPr>
    <p:cSldViewPr>
      <p:cViewPr>
        <p:scale>
          <a:sx n="50" d="100"/>
          <a:sy n="50" d="100"/>
        </p:scale>
        <p:origin x="-954" y="-414"/>
      </p:cViewPr>
      <p:guideLst>
        <p:guide orient="horz" pos="2160"/>
        <p:guide pos="2880"/>
      </p:guideLst>
    </p:cSldViewPr>
  </p:slideViewPr>
  <p:notesTextViewPr>
    <p:cViewPr>
      <p:scale>
        <a:sx n="100" d="100"/>
        <a:sy n="100" d="100"/>
      </p:scale>
      <p:origin x="0" y="0"/>
    </p:cViewPr>
  </p:notesTextViewPr>
  <p:sorterViewPr>
    <p:cViewPr>
      <p:scale>
        <a:sx n="60" d="100"/>
        <a:sy n="60" d="100"/>
      </p:scale>
      <p:origin x="0" y="37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font" Target="fonts/font18.fntdata"/><Relationship Id="rId89" Type="http://schemas.openxmlformats.org/officeDocument/2006/relationships/font" Target="fonts/font23.fntdata"/><Relationship Id="rId7" Type="http://schemas.openxmlformats.org/officeDocument/2006/relationships/slide" Target="slides/slide4.xml"/><Relationship Id="rId71" Type="http://schemas.openxmlformats.org/officeDocument/2006/relationships/font" Target="fonts/font5.fntdata"/><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openxmlformats.org/officeDocument/2006/relationships/font" Target="fonts/font21.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6.fntdata"/><Relationship Id="rId90" Type="http://schemas.openxmlformats.org/officeDocument/2006/relationships/font" Target="fonts/font2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49C206-B16F-4CC7-B2BB-50A061E23E0F}" type="datetimeFigureOut">
              <a:rPr lang="en-US" smtClean="0"/>
              <a:pPr/>
              <a:t>10/29/2014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C17406-D447-46D0-9B29-81A2A4533FB5}" type="slidenum">
              <a:rPr lang="en-US" smtClean="0"/>
              <a:pPr/>
              <a:t>‹#›</a:t>
            </a:fld>
            <a:endParaRPr lang="en-US"/>
          </a:p>
        </p:txBody>
      </p:sp>
    </p:spTree>
    <p:extLst>
      <p:ext uri="{BB962C8B-B14F-4D97-AF65-F5344CB8AC3E}">
        <p14:creationId xmlns:p14="http://schemas.microsoft.com/office/powerpoint/2010/main" val="2293572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C17406-D447-46D0-9B29-81A2A4533FB5}" type="slidenum">
              <a:rPr lang="en-US" smtClean="0"/>
              <a:pPr/>
              <a:t>1</a:t>
            </a:fld>
            <a:endParaRPr lang="en-US"/>
          </a:p>
        </p:txBody>
      </p:sp>
    </p:spTree>
    <p:extLst>
      <p:ext uri="{BB962C8B-B14F-4D97-AF65-F5344CB8AC3E}">
        <p14:creationId xmlns:p14="http://schemas.microsoft.com/office/powerpoint/2010/main" val="154720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C17406-D447-46D0-9B29-81A2A4533FB5}" type="slidenum">
              <a:rPr lang="en-US" smtClean="0"/>
              <a:pPr/>
              <a:t>2</a:t>
            </a:fld>
            <a:endParaRPr lang="en-US"/>
          </a:p>
        </p:txBody>
      </p:sp>
    </p:spTree>
    <p:extLst>
      <p:ext uri="{BB962C8B-B14F-4D97-AF65-F5344CB8AC3E}">
        <p14:creationId xmlns:p14="http://schemas.microsoft.com/office/powerpoint/2010/main" val="1547207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http://4acre.wordpress.com/2010/12/06/mustard-gas/</a:t>
            </a:r>
            <a:endParaRPr lang="en-US" dirty="0"/>
          </a:p>
        </p:txBody>
      </p:sp>
      <p:sp>
        <p:nvSpPr>
          <p:cNvPr id="4" name="Slide Number Placeholder 3"/>
          <p:cNvSpPr>
            <a:spLocks noGrp="1"/>
          </p:cNvSpPr>
          <p:nvPr>
            <p:ph type="sldNum" sz="quarter" idx="10"/>
          </p:nvPr>
        </p:nvSpPr>
        <p:spPr/>
        <p:txBody>
          <a:bodyPr/>
          <a:lstStyle/>
          <a:p>
            <a:fld id="{65C17406-D447-46D0-9B29-81A2A4533FB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75994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http://4acre.wordpress.com/2010/12/06/mustard-gas/</a:t>
            </a:r>
            <a:endParaRPr lang="en-US" dirty="0"/>
          </a:p>
        </p:txBody>
      </p:sp>
      <p:sp>
        <p:nvSpPr>
          <p:cNvPr id="4" name="Slide Number Placeholder 3"/>
          <p:cNvSpPr>
            <a:spLocks noGrp="1"/>
          </p:cNvSpPr>
          <p:nvPr>
            <p:ph type="sldNum" sz="quarter" idx="10"/>
          </p:nvPr>
        </p:nvSpPr>
        <p:spPr/>
        <p:txBody>
          <a:bodyPr/>
          <a:lstStyle/>
          <a:p>
            <a:fld id="{65C17406-D447-46D0-9B29-81A2A4533FB5}"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75994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BF8919-2AB5-43C5-892E-8916B5FB0F39}" type="slidenum">
              <a:rPr lang="en-US" smtClean="0"/>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http://www.yale.edu/collections_collaborative/WW1/gender.html</a:t>
            </a:r>
          </a:p>
          <a:p>
            <a:r>
              <a:rPr lang="en-US" dirty="0" smtClean="0"/>
              <a:t>http://www.ww1propaganda.com/ww1-poster/enlist-which-side-window-are-you</a:t>
            </a:r>
            <a:endParaRPr lang="en-US" dirty="0"/>
          </a:p>
        </p:txBody>
      </p:sp>
      <p:sp>
        <p:nvSpPr>
          <p:cNvPr id="4" name="Slide Number Placeholder 3"/>
          <p:cNvSpPr>
            <a:spLocks noGrp="1"/>
          </p:cNvSpPr>
          <p:nvPr>
            <p:ph type="sldNum" sz="quarter" idx="10"/>
          </p:nvPr>
        </p:nvSpPr>
        <p:spPr/>
        <p:txBody>
          <a:bodyPr/>
          <a:lstStyle/>
          <a:p>
            <a:fld id="{65C17406-D447-46D0-9B29-81A2A4533FB5}" type="slidenum">
              <a:rPr lang="en-US" smtClean="0"/>
              <a:pPr/>
              <a:t>29</a:t>
            </a:fld>
            <a:endParaRPr lang="en-US"/>
          </a:p>
        </p:txBody>
      </p:sp>
    </p:spTree>
    <p:extLst>
      <p:ext uri="{BB962C8B-B14F-4D97-AF65-F5344CB8AC3E}">
        <p14:creationId xmlns:p14="http://schemas.microsoft.com/office/powerpoint/2010/main" val="243187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419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805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484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122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027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181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01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7352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032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038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540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910259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37141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156573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687108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69386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188089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953165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43858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574645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977130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95414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B1C89-F328-4E25-9CE0-B952A689DFF4}" type="datetimeFigureOut">
              <a:rPr lang="en-US" smtClean="0">
                <a:solidFill>
                  <a:prstClr val="black">
                    <a:tint val="75000"/>
                  </a:prstClr>
                </a:solidFill>
              </a:rPr>
              <a:pPr/>
              <a:t>10/29/2014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60845F-D8D9-475D-A6AC-649F46AB9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1241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10/29/2014</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2924557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hyperlink" Target="http://www.tomrichey.net/"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hemeOverride" Target="../theme/themeOverride10.xml"/><Relationship Id="rId4" Type="http://schemas.openxmlformats.org/officeDocument/2006/relationships/hyperlink" Target="http://www.flickr.com/photos/greyworld/"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image" Target="../media/image18.wmf"/><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21.jpeg"/><Relationship Id="rId5" Type="http://schemas.openxmlformats.org/officeDocument/2006/relationships/slide" Target="slide26.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hyperlink" Target="http://www.tomrichey.net/"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20.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18.wmf"/><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4.xml"/><Relationship Id="rId1" Type="http://schemas.openxmlformats.org/officeDocument/2006/relationships/themeOverride" Target="../theme/themeOverr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hemeOverride" Target="../theme/themeOverride24.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1.xml"/><Relationship Id="rId1" Type="http://schemas.openxmlformats.org/officeDocument/2006/relationships/themeOverride" Target="../theme/themeOverr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hemeOverride" Target="../theme/themeOverride2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w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28.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hemeOverride" Target="../theme/themeOverride30.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hemeOverride" Target="../theme/themeOverride31.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33.xml"/><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themeOverride" Target="../theme/themeOverride35.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38.xml.rels><?xml version="1.0" encoding="UTF-8" standalone="yes"?>
<Relationships xmlns="http://schemas.openxmlformats.org/package/2006/relationships"><Relationship Id="rId3" Type="http://schemas.openxmlformats.org/officeDocument/2006/relationships/hyperlink" Target="http://www.flickr.com/photos/eltjopoort/"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hyperlink" Target="file:///\\commons.wikimedia.org\wiki\User:Historicair"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file:///I:\APUSH\Unit%2009%20-%20The%20Progressive%20Era%20and%20World%20War%20I\On_The_Farm.mp3" TargetMode="External"/><Relationship Id="rId7" Type="http://schemas.openxmlformats.org/officeDocument/2006/relationships/image" Target="../media/image54.jpeg"/><Relationship Id="rId2" Type="http://schemas.microsoft.com/office/2007/relationships/media" Target="file:///I:\APUSH\Unit%2009%20-%20The%20Progressive%20Era%20and%20World%20War%20I\On_The_Farm.mp3" TargetMode="External"/><Relationship Id="rId1" Type="http://schemas.openxmlformats.org/officeDocument/2006/relationships/themeOverride" Target="../theme/themeOverride39.xml"/><Relationship Id="rId6" Type="http://schemas.openxmlformats.org/officeDocument/2006/relationships/image" Target="../media/image53.jpeg"/><Relationship Id="rId5" Type="http://schemas.openxmlformats.org/officeDocument/2006/relationships/slide" Target="slide42.xml"/><Relationship Id="rId4" Type="http://schemas.openxmlformats.org/officeDocument/2006/relationships/slideLayout" Target="../slideLayouts/slideLayout2.xml"/><Relationship Id="rId9"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video" Target="file:///I:\APUSH\Unit%2009%20-%20The%20Progressive%20Era%20and%20World%20War%20I\Woodrow_Wilson_at_the_White_House_1917__.wmv" TargetMode="External"/><Relationship Id="rId2" Type="http://schemas.microsoft.com/office/2007/relationships/media" Target="file:///I:\APUSH\Unit%2009%20-%20The%20Progressive%20Era%20and%20World%20War%20I\Woodrow_Wilson_at_the_White_House_1917__.wmv" TargetMode="External"/><Relationship Id="rId1" Type="http://schemas.openxmlformats.org/officeDocument/2006/relationships/themeOverride" Target="../theme/themeOverride40.xml"/><Relationship Id="rId5" Type="http://schemas.openxmlformats.org/officeDocument/2006/relationships/image" Target="../media/image57.png"/><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41.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hemeOverride" Target="../theme/themeOverride42.xml"/><Relationship Id="rId4" Type="http://schemas.openxmlformats.org/officeDocument/2006/relationships/hyperlink" Target="http://www.fordham.edu/halsall/mod/1916espionageact.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hemeOverride" Target="../theme/themeOverride44.xml"/><Relationship Id="rId6" Type="http://schemas.openxmlformats.org/officeDocument/2006/relationships/image" Target="../media/image64.png"/><Relationship Id="rId5" Type="http://schemas.microsoft.com/office/2007/relationships/hdphoto" Target="../media/hdphoto3.wdp"/><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hyperlink" Target="http://www.flickr.com/photos/46347505@N05/"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13.xml"/><Relationship Id="rId1" Type="http://schemas.openxmlformats.org/officeDocument/2006/relationships/themeOverride" Target="../theme/themeOverride47.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 Id="rId5" Type="http://schemas.openxmlformats.org/officeDocument/2006/relationships/image" Target="../media/image72.jpeg"/><Relationship Id="rId4" Type="http://schemas.openxmlformats.org/officeDocument/2006/relationships/hyperlink" Target="http://www.graphicsfactory.com/Clip_Art/People/Government/pres28_Woodrow_Wilson_c_157931.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8.jpg"/><Relationship Id="rId1" Type="http://schemas.openxmlformats.org/officeDocument/2006/relationships/slideLayout" Target="../slideLayouts/slideLayout13.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8.jpg"/><Relationship Id="rId1" Type="http://schemas.openxmlformats.org/officeDocument/2006/relationships/slideLayout" Target="../slideLayouts/slideLayout18.xml"/><Relationship Id="rId4" Type="http://schemas.openxmlformats.org/officeDocument/2006/relationships/hyperlink" Target="http://en.wikipedia.org/wiki/World_War_I_casualties"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slideLayout" Target="../slideLayouts/slideLayout15.xml"/><Relationship Id="rId1" Type="http://schemas.openxmlformats.org/officeDocument/2006/relationships/themeOverride" Target="../theme/themeOverride48.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13.xml"/><Relationship Id="rId1" Type="http://schemas.openxmlformats.org/officeDocument/2006/relationships/themeOverride" Target="../theme/themeOverride49.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hyperlink" Target="http://en.wikipedia.org/wiki/Eug%C3%A8ne_Delacroix" TargetMode="External"/><Relationship Id="rId4" Type="http://schemas.openxmlformats.org/officeDocument/2006/relationships/hyperlink" Target="http://en.wikipedia.org/wiki/Liberty_Leading_the_Peopl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17.xml"/><Relationship Id="rId1" Type="http://schemas.openxmlformats.org/officeDocument/2006/relationships/themeOverride" Target="../theme/themeOverride50.xml"/><Relationship Id="rId5" Type="http://schemas.openxmlformats.org/officeDocument/2006/relationships/hyperlink" Target="http://fcit.usf.edu/HOLOCAUST/maps/map001.HTM" TargetMode="Externa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13.xml"/><Relationship Id="rId1" Type="http://schemas.openxmlformats.org/officeDocument/2006/relationships/themeOverride" Target="../theme/themeOverride51.xml"/><Relationship Id="rId4" Type="http://schemas.openxmlformats.org/officeDocument/2006/relationships/image" Target="../media/image79.jpeg"/></Relationships>
</file>

<file path=ppt/slides/_rels/slide6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2" Type="http://schemas.openxmlformats.org/officeDocument/2006/relationships/image" Target="../media/image80.png"/><Relationship Id="rId1" Type="http://schemas.openxmlformats.org/officeDocument/2006/relationships/slideLayout" Target="../slideLayouts/slideLayout23.xml"/><Relationship Id="rId6" Type="http://schemas.openxmlformats.org/officeDocument/2006/relationships/image" Target="../media/image82.png"/><Relationship Id="rId5" Type="http://schemas.openxmlformats.org/officeDocument/2006/relationships/hyperlink" Target="https://www.facebook.com/pages/Tom-Richey/14074617563" TargetMode="External"/><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hyperlink" Target="http://www.youtube.com/tomforameri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5" name="Picture 2" descr="http://upload.wikimedia.org/wikipedia/en/thumb/9/9d/Field_hospital_WWI.jpg/1280px-Field_hospital_WWI.jpg"/>
          <p:cNvPicPr>
            <a:picLocks noChangeAspect="1" noChangeArrowheads="1"/>
          </p:cNvPicPr>
          <p:nvPr/>
        </p:nvPicPr>
        <p:blipFill rotWithShape="1">
          <a:blip r:embed="rId4">
            <a:extLst>
              <a:ext uri="{28A0092B-C50C-407E-A947-70E740481C1C}">
                <a14:useLocalDpi xmlns:a14="http://schemas.microsoft.com/office/drawing/2010/main" val="0"/>
              </a:ext>
            </a:extLst>
          </a:blip>
          <a:srcRect l="3052" t="6495" r="2356" b="4196"/>
          <a:stretch/>
        </p:blipFill>
        <p:spPr bwMode="auto">
          <a:xfrm>
            <a:off x="-34159" y="0"/>
            <a:ext cx="917815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hlinkClick r:id="rId5"/>
          </p:cNvPr>
          <p:cNvPicPr>
            <a:picLocks noChangeAspect="1" noChangeArrowheads="1"/>
          </p:cNvPicPr>
          <p:nvPr/>
        </p:nvPicPr>
        <p:blipFill>
          <a:blip r:embed="rId6" cstate="print">
            <a:biLevel thresh="50000"/>
          </a:blip>
          <a:srcRect/>
          <a:stretch>
            <a:fillRect/>
          </a:stretch>
        </p:blipFill>
        <p:spPr bwMode="auto">
          <a:xfrm>
            <a:off x="5786509" y="5334000"/>
            <a:ext cx="3128891" cy="1295400"/>
          </a:xfrm>
          <a:prstGeom prst="rect">
            <a:avLst/>
          </a:prstGeom>
          <a:noFill/>
          <a:ln w="9525">
            <a:noFill/>
            <a:miter lim="800000"/>
            <a:headEnd/>
            <a:tailEnd/>
          </a:ln>
          <a:effectLst>
            <a:glow rad="101600">
              <a:schemeClr val="tx1">
                <a:alpha val="60000"/>
              </a:schemeClr>
            </a:glow>
            <a:softEdge rad="12700"/>
          </a:effectLst>
        </p:spPr>
      </p:pic>
      <p:sp>
        <p:nvSpPr>
          <p:cNvPr id="3" name="TextBox 2"/>
          <p:cNvSpPr txBox="1"/>
          <p:nvPr/>
        </p:nvSpPr>
        <p:spPr>
          <a:xfrm>
            <a:off x="381000" y="5461337"/>
            <a:ext cx="4724400" cy="1015663"/>
          </a:xfrm>
          <a:prstGeom prst="rect">
            <a:avLst/>
          </a:prstGeom>
          <a:solidFill>
            <a:schemeClr val="bg1">
              <a:alpha val="75000"/>
            </a:schemeClr>
          </a:solidFill>
          <a:effectLst/>
        </p:spPr>
        <p:txBody>
          <a:bodyPr wrap="square" rtlCol="0">
            <a:spAutoFit/>
          </a:bodyPr>
          <a:lstStyle/>
          <a:p>
            <a:pPr algn="ctr"/>
            <a:r>
              <a:rPr lang="en-US" sz="6000" b="1" i="1" dirty="0" smtClean="0">
                <a:effectLst>
                  <a:outerShdw blurRad="38100" dist="38100" dir="2700000" algn="tl">
                    <a:srgbClr val="000000">
                      <a:alpha val="43137"/>
                    </a:srgbClr>
                  </a:outerShdw>
                </a:effectLst>
                <a:cs typeface="JasmineUPC" pitchFamily="18" charset="-34"/>
              </a:rPr>
              <a:t>USHC 5.4</a:t>
            </a:r>
            <a:endParaRPr lang="en-US" sz="6000" b="1" i="1" dirty="0">
              <a:effectLst>
                <a:outerShdw blurRad="38100" dist="38100" dir="2700000" algn="tl">
                  <a:srgbClr val="000000">
                    <a:alpha val="43137"/>
                  </a:srgbClr>
                </a:outerShdw>
              </a:effectLst>
              <a:cs typeface="JasmineUPC" pitchFamily="18" charset="-34"/>
            </a:endParaRPr>
          </a:p>
        </p:txBody>
      </p:sp>
      <p:sp>
        <p:nvSpPr>
          <p:cNvPr id="2" name="Title 1"/>
          <p:cNvSpPr>
            <a:spLocks noGrp="1"/>
          </p:cNvSpPr>
          <p:nvPr>
            <p:ph type="ctrTitle" idx="4294967295"/>
          </p:nvPr>
        </p:nvSpPr>
        <p:spPr>
          <a:xfrm>
            <a:off x="0" y="685800"/>
            <a:ext cx="9144000" cy="2895600"/>
          </a:xfrm>
        </p:spPr>
        <p:txBody>
          <a:bodyPr anchor="ctr">
            <a:noAutofit/>
          </a:bodyPr>
          <a:lstStyle/>
          <a:p>
            <a:pPr algn="ctr"/>
            <a:r>
              <a:rPr lang="en-US" sz="12500" b="1" dirty="0" smtClean="0">
                <a:effectLst>
                  <a:outerShdw blurRad="38100" dist="38100" dir="2700000" algn="tl">
                    <a:srgbClr val="000000">
                      <a:alpha val="43137"/>
                    </a:srgbClr>
                  </a:outerShdw>
                </a:effectLst>
              </a:rPr>
              <a:t>World War I</a:t>
            </a:r>
            <a:endParaRPr lang="en-US" sz="12500" b="1" dirty="0">
              <a:effectLst>
                <a:outerShdw blurRad="38100" dist="38100" dir="2700000" algn="tl">
                  <a:srgbClr val="000000">
                    <a:alpha val="43137"/>
                  </a:srgbClr>
                </a:outerShdw>
              </a:effectLst>
            </a:endParaRPr>
          </a:p>
        </p:txBody>
      </p:sp>
      <p:sp>
        <p:nvSpPr>
          <p:cNvPr id="6" name="TextBox 5"/>
          <p:cNvSpPr txBox="1"/>
          <p:nvPr/>
        </p:nvSpPr>
        <p:spPr>
          <a:xfrm>
            <a:off x="-34160" y="3483114"/>
            <a:ext cx="9178159" cy="707886"/>
          </a:xfrm>
          <a:prstGeom prst="rect">
            <a:avLst/>
          </a:prstGeom>
          <a:solidFill>
            <a:schemeClr val="bg1">
              <a:alpha val="75000"/>
            </a:schemeClr>
          </a:solidFill>
          <a:effectLst/>
        </p:spPr>
        <p:txBody>
          <a:bodyPr wrap="square" rtlCol="0">
            <a:spAutoFit/>
          </a:bodyPr>
          <a:lstStyle/>
          <a:p>
            <a:pPr algn="ctr"/>
            <a:r>
              <a:rPr lang="en-US" sz="4000" b="1" i="1" dirty="0" smtClean="0">
                <a:effectLst>
                  <a:outerShdw blurRad="38100" dist="38100" dir="2700000" algn="tl">
                    <a:srgbClr val="000000">
                      <a:alpha val="43137"/>
                    </a:srgbClr>
                  </a:outerShdw>
                </a:effectLst>
                <a:cs typeface="JasmineUPC" pitchFamily="18" charset="-34"/>
              </a:rPr>
              <a:t>INTENSIVE REVIEW VERSION</a:t>
            </a:r>
            <a:endParaRPr lang="en-US" sz="4000" b="1" i="1" dirty="0">
              <a:effectLst>
                <a:outerShdw blurRad="38100" dist="38100" dir="2700000" algn="tl">
                  <a:srgbClr val="000000">
                    <a:alpha val="43137"/>
                  </a:srgbClr>
                </a:outerShdw>
              </a:effectLst>
              <a:cs typeface="JasmineUPC" pitchFamily="18" charset="-34"/>
            </a:endParaRPr>
          </a:p>
        </p:txBody>
      </p:sp>
    </p:spTree>
    <p:extLst>
      <p:ext uri="{BB962C8B-B14F-4D97-AF65-F5344CB8AC3E}">
        <p14:creationId xmlns:p14="http://schemas.microsoft.com/office/powerpoint/2010/main" val="20414848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2" descr="http://4acre.files.wordpress.com/2010/12/mustard-gas.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4286" b="97929"/>
          <a:stretch/>
        </p:blipFill>
        <p:spPr bwMode="auto">
          <a:xfrm>
            <a:off x="0" y="0"/>
            <a:ext cx="9144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4acre.files.wordpress.com/2010/12/mustard-gas.jpg"/>
          <p:cNvPicPr>
            <a:picLocks noChangeAspect="1" noChangeArrowheads="1"/>
          </p:cNvPicPr>
          <p:nvPr/>
        </p:nvPicPr>
        <p:blipFill rotWithShape="1">
          <a:blip r:embed="rId6">
            <a:extLst>
              <a:ext uri="{28A0092B-C50C-407E-A947-70E740481C1C}">
                <a14:useLocalDpi xmlns:a14="http://schemas.microsoft.com/office/drawing/2010/main" val="0"/>
              </a:ext>
            </a:extLst>
          </a:blip>
          <a:srcRect l="18368" t="2538" r="-1" b="26994"/>
          <a:stretch/>
        </p:blipFill>
        <p:spPr bwMode="auto">
          <a:xfrm>
            <a:off x="0" y="1010652"/>
            <a:ext cx="9144000" cy="5847347"/>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4572000" y="228600"/>
            <a:ext cx="4191000" cy="1981200"/>
          </a:xfrm>
          <a:prstGeom prst="cloudCallout">
            <a:avLst>
              <a:gd name="adj1" fmla="val -60450"/>
              <a:gd name="adj2" fmla="val 33350"/>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sz="3600" dirty="0">
              <a:solidFill>
                <a:prstClr val="black"/>
              </a:solidFill>
            </a:endParaRPr>
          </a:p>
        </p:txBody>
      </p:sp>
      <p:sp>
        <p:nvSpPr>
          <p:cNvPr id="8" name="Rectangle 7"/>
          <p:cNvSpPr/>
          <p:nvPr/>
        </p:nvSpPr>
        <p:spPr>
          <a:xfrm>
            <a:off x="5334000" y="457200"/>
            <a:ext cx="2971800" cy="1569660"/>
          </a:xfrm>
          <a:custGeom>
            <a:avLst/>
            <a:gdLst>
              <a:gd name="connsiteX0" fmla="*/ 0 w 3429000"/>
              <a:gd name="connsiteY0" fmla="*/ 0 h 1200329"/>
              <a:gd name="connsiteX1" fmla="*/ 3429000 w 3429000"/>
              <a:gd name="connsiteY1" fmla="*/ 0 h 1200329"/>
              <a:gd name="connsiteX2" fmla="*/ 3429000 w 3429000"/>
              <a:gd name="connsiteY2" fmla="*/ 1200329 h 1200329"/>
              <a:gd name="connsiteX3" fmla="*/ 0 w 3429000"/>
              <a:gd name="connsiteY3" fmla="*/ 1200329 h 1200329"/>
              <a:gd name="connsiteX4" fmla="*/ 0 w 3429000"/>
              <a:gd name="connsiteY4" fmla="*/ 0 h 1200329"/>
              <a:gd name="connsiteX0" fmla="*/ 0 w 3429000"/>
              <a:gd name="connsiteY0" fmla="*/ 0 h 1200329"/>
              <a:gd name="connsiteX1" fmla="*/ 3429000 w 3429000"/>
              <a:gd name="connsiteY1" fmla="*/ 0 h 1200329"/>
              <a:gd name="connsiteX2" fmla="*/ 2971800 w 3429000"/>
              <a:gd name="connsiteY2" fmla="*/ 1176266 h 1200329"/>
              <a:gd name="connsiteX3" fmla="*/ 0 w 3429000"/>
              <a:gd name="connsiteY3" fmla="*/ 1200329 h 1200329"/>
              <a:gd name="connsiteX4" fmla="*/ 0 w 342900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1200329">
                <a:moveTo>
                  <a:pt x="0" y="0"/>
                </a:moveTo>
                <a:lnTo>
                  <a:pt x="3429000" y="0"/>
                </a:lnTo>
                <a:lnTo>
                  <a:pt x="2971800" y="1176266"/>
                </a:lnTo>
                <a:lnTo>
                  <a:pt x="0" y="1200329"/>
                </a:lnTo>
                <a:lnTo>
                  <a:pt x="0" y="0"/>
                </a:lnTo>
                <a:close/>
              </a:path>
            </a:pathLst>
          </a:custGeom>
          <a:solidFill>
            <a:schemeClr val="tx1">
              <a:lumMod val="95000"/>
            </a:schemeClr>
          </a:solidFill>
          <a:effectLst>
            <a:softEdge rad="127000"/>
          </a:effectLst>
        </p:spPr>
        <p:txBody>
          <a:bodyPr wrap="square">
            <a:spAutoFit/>
          </a:bodyPr>
          <a:lstStyle/>
          <a:p>
            <a:r>
              <a:rPr lang="en-US" sz="3200" b="1" dirty="0" smtClean="0">
                <a:solidFill>
                  <a:prstClr val="black"/>
                </a:solidFill>
              </a:rPr>
              <a:t>What does this have to do with US?</a:t>
            </a:r>
            <a:endParaRPr lang="en-US" sz="3600" b="1" dirty="0">
              <a:solidFill>
                <a:prstClr val="black"/>
              </a:solidFill>
            </a:endParaRPr>
          </a:p>
        </p:txBody>
      </p:sp>
    </p:spTree>
    <p:extLst>
      <p:ext uri="{BB962C8B-B14F-4D97-AF65-F5344CB8AC3E}">
        <p14:creationId xmlns:p14="http://schemas.microsoft.com/office/powerpoint/2010/main" val="28238027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3074" name="Picture 2" descr="http://farm9.staticflickr.com/8291/7639956570_1cffc3dfa4_b.jpg"/>
          <p:cNvPicPr>
            <a:picLocks noChangeAspect="1" noChangeArrowheads="1"/>
          </p:cNvPicPr>
          <p:nvPr/>
        </p:nvPicPr>
        <p:blipFill rotWithShape="1">
          <a:blip r:embed="rId3">
            <a:extLst>
              <a:ext uri="{28A0092B-C50C-407E-A947-70E740481C1C}">
                <a14:useLocalDpi xmlns:a14="http://schemas.microsoft.com/office/drawing/2010/main" val="0"/>
              </a:ext>
            </a:extLst>
          </a:blip>
          <a:srcRect l="11513"/>
          <a:stretch/>
        </p:blipFill>
        <p:spPr bwMode="auto">
          <a:xfrm>
            <a:off x="0" y="1"/>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91460" y="6488668"/>
            <a:ext cx="2252540" cy="307777"/>
          </a:xfrm>
          <a:prstGeom prst="rect">
            <a:avLst/>
          </a:prstGeom>
        </p:spPr>
        <p:txBody>
          <a:bodyPr wrap="none">
            <a:spAutoFit/>
          </a:bodyPr>
          <a:lstStyle/>
          <a:p>
            <a:r>
              <a:rPr lang="en-US" sz="1400" dirty="0" smtClean="0"/>
              <a:t>Photo Credit:  </a:t>
            </a:r>
            <a:r>
              <a:rPr lang="en-US" sz="1400" dirty="0" smtClean="0">
                <a:hlinkClick r:id="rId4" action="ppaction://hlinkfile"/>
              </a:rPr>
              <a:t>Grey </a:t>
            </a:r>
            <a:r>
              <a:rPr lang="en-US" sz="1400" dirty="0">
                <a:hlinkClick r:id="rId4" action="ppaction://hlinkfile"/>
              </a:rPr>
              <a:t>World</a:t>
            </a:r>
            <a:endParaRPr lang="en-US" sz="1400" dirty="0"/>
          </a:p>
        </p:txBody>
      </p:sp>
    </p:spTree>
    <p:extLst>
      <p:ext uri="{BB962C8B-B14F-4D97-AF65-F5344CB8AC3E}">
        <p14:creationId xmlns:p14="http://schemas.microsoft.com/office/powerpoint/2010/main" val="37364024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76200"/>
            <a:ext cx="8229600" cy="1219200"/>
          </a:xfrm>
        </p:spPr>
        <p:txBody>
          <a:bodyPr>
            <a:normAutofit/>
          </a:bodyPr>
          <a:lstStyle/>
          <a:p>
            <a:r>
              <a:rPr lang="en-US" sz="6600" b="1" dirty="0" smtClean="0"/>
              <a:t>American Neutrality</a:t>
            </a:r>
            <a:endParaRPr lang="en-US" sz="6600" b="1" dirty="0"/>
          </a:p>
        </p:txBody>
      </p:sp>
      <p:sp>
        <p:nvSpPr>
          <p:cNvPr id="4" name="Content Placeholder 3"/>
          <p:cNvSpPr>
            <a:spLocks noGrp="1"/>
          </p:cNvSpPr>
          <p:nvPr>
            <p:ph sz="half" idx="1"/>
          </p:nvPr>
        </p:nvSpPr>
        <p:spPr>
          <a:xfrm>
            <a:off x="381000" y="1524000"/>
            <a:ext cx="4267200" cy="4572000"/>
          </a:xfrm>
        </p:spPr>
        <p:txBody>
          <a:bodyPr/>
          <a:lstStyle/>
          <a:p>
            <a:pPr>
              <a:buNone/>
            </a:pPr>
            <a:r>
              <a:rPr lang="en-US" sz="3200" dirty="0" smtClean="0"/>
              <a:t>“It is our true policy to steer clear of permanent alliances with any portion of the foreign world…”</a:t>
            </a:r>
          </a:p>
          <a:p>
            <a:pPr>
              <a:buNone/>
            </a:pPr>
            <a:endParaRPr lang="en-US" dirty="0" smtClean="0"/>
          </a:p>
          <a:p>
            <a:pPr>
              <a:buNone/>
              <a:tabLst>
                <a:tab pos="1085850" algn="l"/>
                <a:tab pos="1485900" algn="l"/>
              </a:tabLst>
            </a:pPr>
            <a:r>
              <a:rPr lang="en-US" dirty="0" smtClean="0"/>
              <a:t>		-- 	Washington’s 		</a:t>
            </a:r>
            <a:r>
              <a:rPr lang="en-US" sz="2400" dirty="0" smtClean="0"/>
              <a:t>Farewell Address</a:t>
            </a:r>
            <a:endParaRPr lang="en-US" sz="2400" dirty="0"/>
          </a:p>
        </p:txBody>
      </p:sp>
      <p:pic>
        <p:nvPicPr>
          <p:cNvPr id="6" name="Picture 2" descr="File:Stuart-george-washington-constable-1797.jpg"/>
          <p:cNvPicPr>
            <a:picLocks noGrp="1" noChangeAspect="1" noChangeArrowheads="1"/>
          </p:cNvPicPr>
          <p:nvPr>
            <p:ph sz="half" idx="2"/>
          </p:nvPr>
        </p:nvPicPr>
        <p:blipFill>
          <a:blip r:embed="rId3" cstate="print"/>
          <a:stretch>
            <a:fillRect/>
          </a:stretch>
        </p:blipFill>
        <p:spPr bwMode="auto">
          <a:xfrm>
            <a:off x="5157326" y="1545965"/>
            <a:ext cx="3681874" cy="4702435"/>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4098" name="Picture 2" descr="http://upload.wikimedia.org/wikipedia/commons/f/f5/Royal_Irish_Rifles_ration_party_Somme_July_1916.jpg"/>
          <p:cNvPicPr>
            <a:picLocks noChangeAspect="1" noChangeArrowheads="1"/>
          </p:cNvPicPr>
          <p:nvPr/>
        </p:nvPicPr>
        <p:blipFill rotWithShape="1">
          <a:blip r:embed="rId3">
            <a:extLst>
              <a:ext uri="{28A0092B-C50C-407E-A947-70E740481C1C}">
                <a14:useLocalDpi xmlns:a14="http://schemas.microsoft.com/office/drawing/2010/main" val="0"/>
              </a:ext>
            </a:extLst>
          </a:blip>
          <a:srcRect r="6066"/>
          <a:stretch/>
        </p:blipFill>
        <p:spPr bwMode="auto">
          <a:xfrm>
            <a:off x="0" y="-27913"/>
            <a:ext cx="9144000" cy="68859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rot="21041392">
            <a:off x="-204068" y="3888344"/>
            <a:ext cx="9570882" cy="1524000"/>
          </a:xfrm>
          <a:solidFill>
            <a:schemeClr val="dk1">
              <a:alpha val="71000"/>
            </a:schemeClr>
          </a:solidFill>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algn="ctr"/>
            <a:r>
              <a:rPr lang="en-US" sz="5400" b="1" dirty="0" smtClean="0"/>
              <a:t>WE’RE MISSING OUT!!!</a:t>
            </a:r>
            <a:endParaRPr lang="en-US" sz="5400" b="1"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2" descr="http://4acre.files.wordpress.com/2010/12/mustard-gas.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4286" b="97929"/>
          <a:stretch/>
        </p:blipFill>
        <p:spPr bwMode="auto">
          <a:xfrm>
            <a:off x="0" y="0"/>
            <a:ext cx="91440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4acre.files.wordpress.com/2010/12/mustard-gas.jpg"/>
          <p:cNvPicPr>
            <a:picLocks noChangeAspect="1" noChangeArrowheads="1"/>
          </p:cNvPicPr>
          <p:nvPr/>
        </p:nvPicPr>
        <p:blipFill rotWithShape="1">
          <a:blip r:embed="rId6">
            <a:extLst>
              <a:ext uri="{28A0092B-C50C-407E-A947-70E740481C1C}">
                <a14:useLocalDpi xmlns:a14="http://schemas.microsoft.com/office/drawing/2010/main" val="0"/>
              </a:ext>
            </a:extLst>
          </a:blip>
          <a:srcRect l="18368" t="2538" r="-1" b="26994"/>
          <a:stretch/>
        </p:blipFill>
        <p:spPr bwMode="auto">
          <a:xfrm>
            <a:off x="0" y="1010652"/>
            <a:ext cx="9144000" cy="5847347"/>
          </a:xfrm>
          <a:prstGeom prst="rect">
            <a:avLst/>
          </a:prstGeom>
          <a:noFill/>
          <a:extLst>
            <a:ext uri="{909E8E84-426E-40DD-AFC4-6F175D3DCCD1}">
              <a14:hiddenFill xmlns:a14="http://schemas.microsoft.com/office/drawing/2010/main">
                <a:solidFill>
                  <a:srgbClr val="FFFFFF"/>
                </a:solidFill>
              </a14:hiddenFill>
            </a:ext>
          </a:extLst>
        </p:spPr>
      </p:pic>
      <p:sp>
        <p:nvSpPr>
          <p:cNvPr id="6" name="Cloud Callout 5"/>
          <p:cNvSpPr/>
          <p:nvPr/>
        </p:nvSpPr>
        <p:spPr>
          <a:xfrm>
            <a:off x="4572000" y="228600"/>
            <a:ext cx="3886200" cy="1981200"/>
          </a:xfrm>
          <a:prstGeom prst="cloudCallout">
            <a:avLst>
              <a:gd name="adj1" fmla="val -60450"/>
              <a:gd name="adj2" fmla="val 33350"/>
            </a:avLst>
          </a:prstGeom>
          <a:ln w="19050">
            <a:solidFill>
              <a:schemeClr val="bg1"/>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sz="3600" dirty="0">
              <a:solidFill>
                <a:prstClr val="black"/>
              </a:solidFill>
            </a:endParaRPr>
          </a:p>
        </p:txBody>
      </p:sp>
      <p:sp>
        <p:nvSpPr>
          <p:cNvPr id="8" name="Rectangle 7"/>
          <p:cNvSpPr/>
          <p:nvPr/>
        </p:nvSpPr>
        <p:spPr>
          <a:xfrm>
            <a:off x="5181600" y="503872"/>
            <a:ext cx="2971800" cy="1477328"/>
          </a:xfrm>
          <a:custGeom>
            <a:avLst/>
            <a:gdLst>
              <a:gd name="connsiteX0" fmla="*/ 0 w 3429000"/>
              <a:gd name="connsiteY0" fmla="*/ 0 h 1200329"/>
              <a:gd name="connsiteX1" fmla="*/ 3429000 w 3429000"/>
              <a:gd name="connsiteY1" fmla="*/ 0 h 1200329"/>
              <a:gd name="connsiteX2" fmla="*/ 3429000 w 3429000"/>
              <a:gd name="connsiteY2" fmla="*/ 1200329 h 1200329"/>
              <a:gd name="connsiteX3" fmla="*/ 0 w 3429000"/>
              <a:gd name="connsiteY3" fmla="*/ 1200329 h 1200329"/>
              <a:gd name="connsiteX4" fmla="*/ 0 w 3429000"/>
              <a:gd name="connsiteY4" fmla="*/ 0 h 1200329"/>
              <a:gd name="connsiteX0" fmla="*/ 0 w 3429000"/>
              <a:gd name="connsiteY0" fmla="*/ 0 h 1200329"/>
              <a:gd name="connsiteX1" fmla="*/ 3429000 w 3429000"/>
              <a:gd name="connsiteY1" fmla="*/ 0 h 1200329"/>
              <a:gd name="connsiteX2" fmla="*/ 2971800 w 3429000"/>
              <a:gd name="connsiteY2" fmla="*/ 1176266 h 1200329"/>
              <a:gd name="connsiteX3" fmla="*/ 0 w 3429000"/>
              <a:gd name="connsiteY3" fmla="*/ 1200329 h 1200329"/>
              <a:gd name="connsiteX4" fmla="*/ 0 w 342900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0" h="1200329">
                <a:moveTo>
                  <a:pt x="0" y="0"/>
                </a:moveTo>
                <a:lnTo>
                  <a:pt x="3429000" y="0"/>
                </a:lnTo>
                <a:lnTo>
                  <a:pt x="2971800" y="1176266"/>
                </a:lnTo>
                <a:lnTo>
                  <a:pt x="0" y="1200329"/>
                </a:lnTo>
                <a:lnTo>
                  <a:pt x="0" y="0"/>
                </a:lnTo>
                <a:close/>
              </a:path>
            </a:pathLst>
          </a:custGeom>
          <a:solidFill>
            <a:schemeClr val="tx1">
              <a:lumMod val="95000"/>
            </a:schemeClr>
          </a:solidFill>
          <a:effectLst>
            <a:softEdge rad="127000"/>
          </a:effectLst>
        </p:spPr>
        <p:txBody>
          <a:bodyPr wrap="square">
            <a:spAutoFit/>
          </a:bodyPr>
          <a:lstStyle/>
          <a:p>
            <a:r>
              <a:rPr lang="en-US" sz="3000" b="1" dirty="0" smtClean="0">
                <a:solidFill>
                  <a:prstClr val="black"/>
                </a:solidFill>
              </a:rPr>
              <a:t>How did we </a:t>
            </a:r>
            <a:br>
              <a:rPr lang="en-US" sz="3000" b="1" dirty="0" smtClean="0">
                <a:solidFill>
                  <a:prstClr val="black"/>
                </a:solidFill>
              </a:rPr>
            </a:br>
            <a:r>
              <a:rPr lang="en-US" sz="3000" b="1" dirty="0" smtClean="0">
                <a:solidFill>
                  <a:prstClr val="black"/>
                </a:solidFill>
              </a:rPr>
              <a:t>get mixed up </a:t>
            </a:r>
            <a:br>
              <a:rPr lang="en-US" sz="3000" b="1" dirty="0" smtClean="0">
                <a:solidFill>
                  <a:prstClr val="black"/>
                </a:solidFill>
              </a:rPr>
            </a:br>
            <a:r>
              <a:rPr lang="en-US" sz="3000" b="1" dirty="0" smtClean="0">
                <a:solidFill>
                  <a:prstClr val="black"/>
                </a:solidFill>
              </a:rPr>
              <a:t>in this mess?</a:t>
            </a:r>
            <a:endParaRPr lang="en-US" sz="3000" b="1" dirty="0">
              <a:solidFill>
                <a:prstClr val="black"/>
              </a:solidFill>
            </a:endParaRPr>
          </a:p>
        </p:txBody>
      </p:sp>
    </p:spTree>
    <p:extLst>
      <p:ext uri="{BB962C8B-B14F-4D97-AF65-F5344CB8AC3E}">
        <p14:creationId xmlns:p14="http://schemas.microsoft.com/office/powerpoint/2010/main" val="28609625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17" name="Rectangle 16"/>
          <p:cNvSpPr/>
          <p:nvPr/>
        </p:nvSpPr>
        <p:spPr>
          <a:xfrm>
            <a:off x="6705600" y="3657600"/>
            <a:ext cx="14478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15"/>
          <p:cNvSpPr/>
          <p:nvPr/>
        </p:nvSpPr>
        <p:spPr>
          <a:xfrm>
            <a:off x="6781800" y="609600"/>
            <a:ext cx="14478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457200" y="152400"/>
            <a:ext cx="8229600" cy="1371600"/>
          </a:xfrm>
        </p:spPr>
        <p:txBody>
          <a:bodyPr>
            <a:normAutofit fontScale="90000"/>
          </a:bodyPr>
          <a:lstStyle/>
          <a:p>
            <a:pPr algn="l"/>
            <a:r>
              <a:rPr lang="en-US" sz="4900" b="1" dirty="0" smtClean="0"/>
              <a:t>PROVOCATIONS</a:t>
            </a:r>
            <a:br>
              <a:rPr lang="en-US" sz="4900" b="1" dirty="0" smtClean="0"/>
            </a:br>
            <a:r>
              <a:rPr lang="en-US" sz="3600" b="1" i="1" dirty="0" smtClean="0"/>
              <a:t>Dora Style</a:t>
            </a:r>
            <a:endParaRPr lang="en-US" b="1" i="1" dirty="0"/>
          </a:p>
        </p:txBody>
      </p:sp>
      <p:pic>
        <p:nvPicPr>
          <p:cNvPr id="54274" name="Picture 2" descr="http://www.doratheexplorertvshow.com/images/dora_explorer_show.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19800" y="228600"/>
            <a:ext cx="2781300" cy="4048125"/>
          </a:xfrm>
          <a:prstGeom prst="rect">
            <a:avLst/>
          </a:prstGeom>
          <a:noFill/>
        </p:spPr>
      </p:pic>
      <p:grpSp>
        <p:nvGrpSpPr>
          <p:cNvPr id="12" name="Group 11"/>
          <p:cNvGrpSpPr/>
          <p:nvPr/>
        </p:nvGrpSpPr>
        <p:grpSpPr>
          <a:xfrm>
            <a:off x="533400" y="1676400"/>
            <a:ext cx="2302285" cy="2595265"/>
            <a:chOff x="533400" y="1676400"/>
            <a:chExt cx="2302285" cy="2595265"/>
          </a:xfrm>
        </p:grpSpPr>
        <p:pic>
          <p:nvPicPr>
            <p:cNvPr id="5" name="Picture 2" descr="http://history.sandiego.edu/GEN/ww1/images/94747a.jpg"/>
            <p:cNvPicPr>
              <a:picLocks noChangeAspect="1" noChangeArrowheads="1"/>
            </p:cNvPicPr>
            <p:nvPr/>
          </p:nvPicPr>
          <p:blipFill>
            <a:blip r:embed="rId4" cstate="print"/>
            <a:srcRect/>
            <a:stretch>
              <a:fillRect/>
            </a:stretch>
          </p:blipFill>
          <p:spPr bwMode="auto">
            <a:xfrm>
              <a:off x="533400" y="1676400"/>
              <a:ext cx="2302285" cy="2181415"/>
            </a:xfrm>
            <a:prstGeom prst="roundRect">
              <a:avLst>
                <a:gd name="adj" fmla="val 8594"/>
              </a:avLst>
            </a:prstGeom>
            <a:solidFill>
              <a:srgbClr val="FFFFFF">
                <a:shade val="85000"/>
              </a:srgbClr>
            </a:solidFill>
            <a:ln>
              <a:noFill/>
            </a:ln>
            <a:effectLst/>
          </p:spPr>
        </p:pic>
        <p:sp>
          <p:nvSpPr>
            <p:cNvPr id="8" name="TextBox 7"/>
            <p:cNvSpPr txBox="1"/>
            <p:nvPr/>
          </p:nvSpPr>
          <p:spPr>
            <a:xfrm>
              <a:off x="533400" y="3810000"/>
              <a:ext cx="2286000" cy="461665"/>
            </a:xfrm>
            <a:prstGeom prst="rect">
              <a:avLst/>
            </a:prstGeom>
            <a:noFill/>
          </p:spPr>
          <p:txBody>
            <a:bodyPr wrap="square" rtlCol="0">
              <a:spAutoFit/>
            </a:bodyPr>
            <a:lstStyle/>
            <a:p>
              <a:pPr algn="ctr"/>
              <a:r>
                <a:rPr lang="en-US" sz="2400" b="1" dirty="0" smtClean="0"/>
                <a:t>Cruise Ship</a:t>
              </a:r>
              <a:endParaRPr lang="en-US" sz="2400" b="1" dirty="0"/>
            </a:p>
          </p:txBody>
        </p:sp>
      </p:grpSp>
      <p:grpSp>
        <p:nvGrpSpPr>
          <p:cNvPr id="13" name="Group 12"/>
          <p:cNvGrpSpPr/>
          <p:nvPr/>
        </p:nvGrpSpPr>
        <p:grpSpPr>
          <a:xfrm>
            <a:off x="3276600" y="2514600"/>
            <a:ext cx="2209800" cy="2900065"/>
            <a:chOff x="3276600" y="2514600"/>
            <a:chExt cx="2209800" cy="2900065"/>
          </a:xfrm>
        </p:grpSpPr>
        <p:pic>
          <p:nvPicPr>
            <p:cNvPr id="7" name="Picture 2" descr="File:Zimmermann-telegramm-offen.jpg"/>
            <p:cNvPicPr>
              <a:picLocks noChangeAspect="1" noChangeArrowheads="1"/>
            </p:cNvPicPr>
            <p:nvPr/>
          </p:nvPicPr>
          <p:blipFill>
            <a:blip r:embed="rId5" cstate="print"/>
            <a:srcRect t="4819"/>
            <a:stretch>
              <a:fillRect/>
            </a:stretch>
          </p:blipFill>
          <p:spPr bwMode="auto">
            <a:xfrm>
              <a:off x="3276600" y="2514600"/>
              <a:ext cx="2169042" cy="2438400"/>
            </a:xfrm>
            <a:prstGeom prst="rect">
              <a:avLst/>
            </a:prstGeom>
            <a:noFill/>
            <a:ln w="38100">
              <a:noFill/>
            </a:ln>
          </p:spPr>
        </p:pic>
        <p:sp>
          <p:nvSpPr>
            <p:cNvPr id="9" name="TextBox 8"/>
            <p:cNvSpPr txBox="1"/>
            <p:nvPr/>
          </p:nvSpPr>
          <p:spPr>
            <a:xfrm>
              <a:off x="3276600" y="4953000"/>
              <a:ext cx="2209800" cy="461665"/>
            </a:xfrm>
            <a:prstGeom prst="rect">
              <a:avLst/>
            </a:prstGeom>
            <a:noFill/>
          </p:spPr>
          <p:txBody>
            <a:bodyPr wrap="square" rtlCol="0">
              <a:spAutoFit/>
            </a:bodyPr>
            <a:lstStyle/>
            <a:p>
              <a:pPr algn="ctr"/>
              <a:r>
                <a:rPr lang="en-US" sz="2400" b="1" dirty="0" smtClean="0"/>
                <a:t>Telegram</a:t>
              </a:r>
              <a:endParaRPr lang="en-US" sz="2400" b="1" dirty="0"/>
            </a:p>
          </p:txBody>
        </p:sp>
      </p:grpSp>
      <p:grpSp>
        <p:nvGrpSpPr>
          <p:cNvPr id="14" name="Group 13"/>
          <p:cNvGrpSpPr/>
          <p:nvPr/>
        </p:nvGrpSpPr>
        <p:grpSpPr>
          <a:xfrm>
            <a:off x="5410200" y="4800600"/>
            <a:ext cx="3483176" cy="1680865"/>
            <a:chOff x="5410200" y="4800600"/>
            <a:chExt cx="3483176" cy="1680865"/>
          </a:xfrm>
        </p:grpSpPr>
        <p:pic>
          <p:nvPicPr>
            <p:cNvPr id="6" name="Picture 8" descr="C:\Documents and Settings\TRICHEY\Local Settings\Temporary Internet Files\Content.IE5\RSHH5WDC\MC900334672[1].wmf"/>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10200" y="4800600"/>
              <a:ext cx="3483176" cy="1219200"/>
            </a:xfrm>
            <a:prstGeom prst="rect">
              <a:avLst/>
            </a:prstGeom>
            <a:noFill/>
          </p:spPr>
        </p:pic>
        <p:sp>
          <p:nvSpPr>
            <p:cNvPr id="10" name="TextBox 9"/>
            <p:cNvSpPr txBox="1"/>
            <p:nvPr/>
          </p:nvSpPr>
          <p:spPr>
            <a:xfrm>
              <a:off x="6172200" y="6019800"/>
              <a:ext cx="2209800" cy="461665"/>
            </a:xfrm>
            <a:prstGeom prst="rect">
              <a:avLst/>
            </a:prstGeom>
            <a:noFill/>
          </p:spPr>
          <p:txBody>
            <a:bodyPr wrap="square" rtlCol="0">
              <a:spAutoFit/>
            </a:bodyPr>
            <a:lstStyle/>
            <a:p>
              <a:pPr algn="ctr"/>
              <a:r>
                <a:rPr lang="en-US" sz="2400" b="1" dirty="0" smtClean="0"/>
                <a:t>Submarine</a:t>
              </a:r>
              <a:endParaRPr lang="en-US" sz="2400" b="1" dirty="0"/>
            </a:p>
          </p:txBody>
        </p:sp>
      </p:grpSp>
      <p:sp>
        <p:nvSpPr>
          <p:cNvPr id="19" name="TextBox 18"/>
          <p:cNvSpPr txBox="1"/>
          <p:nvPr/>
        </p:nvSpPr>
        <p:spPr>
          <a:xfrm>
            <a:off x="2895600" y="1066800"/>
            <a:ext cx="3048000" cy="1015663"/>
          </a:xfrm>
          <a:prstGeom prst="rect">
            <a:avLst/>
          </a:prstGeom>
          <a:noFill/>
        </p:spPr>
        <p:txBody>
          <a:bodyPr wrap="square" rtlCol="0">
            <a:spAutoFit/>
          </a:bodyPr>
          <a:lstStyle/>
          <a:p>
            <a:pPr algn="ctr"/>
            <a:r>
              <a:rPr lang="en-US" sz="2000" b="1" i="1" dirty="0" smtClean="0"/>
              <a:t>Where are we going?</a:t>
            </a:r>
          </a:p>
          <a:p>
            <a:pPr algn="ctr"/>
            <a:r>
              <a:rPr lang="en-US" sz="2000" b="1" i="1" dirty="0" smtClean="0">
                <a:solidFill>
                  <a:schemeClr val="accent5">
                    <a:lumMod val="40000"/>
                    <a:lumOff val="60000"/>
                  </a:schemeClr>
                </a:solidFill>
              </a:rPr>
              <a:t>* CLAP CLAP CLAP *</a:t>
            </a:r>
          </a:p>
          <a:p>
            <a:pPr algn="ctr"/>
            <a:r>
              <a:rPr lang="en-US" sz="2000" b="1" i="1" dirty="0" smtClean="0"/>
              <a:t>World War I!</a:t>
            </a:r>
            <a:endParaRPr lang="en-US" sz="2000" b="1" i="1" dirty="0"/>
          </a:p>
        </p:txBody>
      </p:sp>
      <p:sp>
        <p:nvSpPr>
          <p:cNvPr id="2" name="TextBox 1"/>
          <p:cNvSpPr txBox="1"/>
          <p:nvPr/>
        </p:nvSpPr>
        <p:spPr>
          <a:xfrm>
            <a:off x="533400" y="5334000"/>
            <a:ext cx="2286000" cy="95410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800" b="1" dirty="0" smtClean="0"/>
              <a:t>Press to</a:t>
            </a:r>
            <a:br>
              <a:rPr lang="en-US" sz="2800" b="1" dirty="0" smtClean="0"/>
            </a:br>
            <a:r>
              <a:rPr lang="en-US" sz="2800" b="1" dirty="0" smtClean="0"/>
              <a:t>REPEAT</a:t>
            </a:r>
            <a:endParaRPr lang="en-US" sz="2800" b="1"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42" presetClass="entr" presetSubtype="0" fill="hold" nodeType="after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4"/>
                                        </p:tgtEl>
                                      </p:cBhvr>
                                    </p:animEffect>
                                    <p:animScale>
                                      <p:cBhvr>
                                        <p:cTn id="39"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childTnLst>
                          </p:cTn>
                        </p:par>
                        <p:par>
                          <p:cTn id="49" fill="hold">
                            <p:stCondLst>
                              <p:cond delay="0"/>
                            </p:stCondLst>
                            <p:childTnLst>
                              <p:par>
                                <p:cTn id="50" presetID="42"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nodeType="afterEffect">
                                  <p:stCondLst>
                                    <p:cond delay="75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par>
                          <p:cTn id="61" fill="hold">
                            <p:stCondLst>
                              <p:cond delay="2750"/>
                            </p:stCondLst>
                            <p:childTnLst>
                              <p:par>
                                <p:cTn id="62" presetID="42" presetClass="entr" presetSubtype="0" fill="hold" nodeType="afterEffect">
                                  <p:stCondLst>
                                    <p:cond delay="75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04800" y="76200"/>
            <a:ext cx="3581400" cy="1219200"/>
          </a:xfrm>
        </p:spPr>
        <p:txBody>
          <a:bodyPr>
            <a:normAutofit/>
          </a:bodyPr>
          <a:lstStyle/>
          <a:p>
            <a:pPr algn="l"/>
            <a:r>
              <a:rPr lang="en-US" sz="6000" b="1" dirty="0" smtClean="0"/>
              <a:t>U-BOATS</a:t>
            </a:r>
            <a:endParaRPr lang="en-US" sz="6000" b="1" dirty="0"/>
          </a:p>
        </p:txBody>
      </p:sp>
      <p:pic>
        <p:nvPicPr>
          <p:cNvPr id="1026" name="Picture 2" descr="File:U9Submar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7286"/>
            <a:ext cx="9144000" cy="395531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3848100" y="381000"/>
            <a:ext cx="5143500" cy="685800"/>
          </a:xfrm>
        </p:spPr>
        <p:txBody>
          <a:bodyPr>
            <a:noAutofit/>
          </a:bodyPr>
          <a:lstStyle/>
          <a:p>
            <a:pPr marL="0" indent="0" algn="ctr">
              <a:buNone/>
            </a:pPr>
            <a:r>
              <a:rPr lang="en-US" sz="3600" b="1" i="1" dirty="0" smtClean="0"/>
              <a:t>German Submarines</a:t>
            </a:r>
            <a:endParaRPr lang="en-US" sz="3600" b="1" i="1"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7" name="Picture 2" descr="File:Flag of the United Kingdom.svg"/>
          <p:cNvPicPr>
            <a:picLocks noChangeAspect="1" noChangeArrowheads="1"/>
          </p:cNvPicPr>
          <p:nvPr/>
        </p:nvPicPr>
        <p:blipFill>
          <a:blip r:embed="rId3" cstate="print">
            <a:lum bright="70000" contrast="-70000"/>
          </a:blip>
          <a:srcRect/>
          <a:stretch>
            <a:fillRect/>
          </a:stretch>
        </p:blipFill>
        <p:spPr bwMode="auto">
          <a:xfrm>
            <a:off x="304800" y="304800"/>
            <a:ext cx="3657600" cy="1828800"/>
          </a:xfrm>
          <a:prstGeom prst="rect">
            <a:avLst/>
          </a:prstGeom>
          <a:noFill/>
        </p:spPr>
      </p:pic>
      <p:sp>
        <p:nvSpPr>
          <p:cNvPr id="3" name="Title 2"/>
          <p:cNvSpPr>
            <a:spLocks noGrp="1"/>
          </p:cNvSpPr>
          <p:nvPr>
            <p:ph type="title"/>
          </p:nvPr>
        </p:nvSpPr>
        <p:spPr>
          <a:xfrm>
            <a:off x="304800" y="304800"/>
            <a:ext cx="3657600" cy="1828800"/>
          </a:xfrm>
        </p:spPr>
        <p:txBody>
          <a:bodyPr anchor="ctr">
            <a:normAutofit fontScale="90000"/>
          </a:bodyPr>
          <a:lstStyle/>
          <a:p>
            <a:pPr algn="ctr"/>
            <a:r>
              <a:rPr lang="en-US" sz="3600" b="1" dirty="0" smtClean="0">
                <a:solidFill>
                  <a:schemeClr val="bg1"/>
                </a:solidFill>
              </a:rPr>
              <a:t>Sinking of the</a:t>
            </a:r>
            <a:r>
              <a:rPr lang="en-US" sz="5400" b="1" dirty="0" smtClean="0">
                <a:solidFill>
                  <a:schemeClr val="bg1"/>
                </a:solidFill>
              </a:rPr>
              <a:t/>
            </a:r>
            <a:br>
              <a:rPr lang="en-US" sz="5400" b="1" dirty="0" smtClean="0">
                <a:solidFill>
                  <a:schemeClr val="bg1"/>
                </a:solidFill>
              </a:rPr>
            </a:br>
            <a:r>
              <a:rPr lang="en-US" sz="6700" b="1" dirty="0" smtClean="0">
                <a:solidFill>
                  <a:schemeClr val="bg1"/>
                </a:solidFill>
              </a:rPr>
              <a:t>Lusitania</a:t>
            </a:r>
            <a:r>
              <a:rPr lang="en-US" sz="6000" b="1" dirty="0" smtClean="0">
                <a:solidFill>
                  <a:schemeClr val="bg1"/>
                </a:solidFill>
              </a:rPr>
              <a:t/>
            </a:r>
            <a:br>
              <a:rPr lang="en-US" sz="6000" b="1" dirty="0" smtClean="0">
                <a:solidFill>
                  <a:schemeClr val="bg1"/>
                </a:solidFill>
              </a:rPr>
            </a:br>
            <a:r>
              <a:rPr lang="en-US" sz="3100" b="1" dirty="0" smtClean="0">
                <a:solidFill>
                  <a:schemeClr val="bg1"/>
                </a:solidFill>
              </a:rPr>
              <a:t>May 7, 1915</a:t>
            </a:r>
            <a:endParaRPr lang="en-US" sz="5400" b="1" dirty="0">
              <a:solidFill>
                <a:schemeClr val="bg1"/>
              </a:solidFill>
            </a:endParaRPr>
          </a:p>
        </p:txBody>
      </p:sp>
      <p:sp>
        <p:nvSpPr>
          <p:cNvPr id="2" name="Content Placeholder 1"/>
          <p:cNvSpPr>
            <a:spLocks noGrp="1"/>
          </p:cNvSpPr>
          <p:nvPr>
            <p:ph idx="1"/>
          </p:nvPr>
        </p:nvSpPr>
        <p:spPr>
          <a:xfrm>
            <a:off x="457200" y="2438400"/>
            <a:ext cx="8229600" cy="3657600"/>
          </a:xfrm>
        </p:spPr>
        <p:txBody>
          <a:bodyPr>
            <a:normAutofit/>
          </a:bodyPr>
          <a:lstStyle/>
          <a:p>
            <a:pPr>
              <a:buNone/>
            </a:pPr>
            <a:r>
              <a:rPr lang="en-US" sz="2800" b="1" dirty="0" smtClean="0">
                <a:latin typeface="+mj-lt"/>
              </a:rPr>
              <a:t>British Luxury Liner</a:t>
            </a:r>
          </a:p>
          <a:p>
            <a:r>
              <a:rPr lang="en-US" sz="2800" b="1" dirty="0" smtClean="0">
                <a:latin typeface="+mj-lt"/>
              </a:rPr>
              <a:t>1,198 Dead</a:t>
            </a:r>
          </a:p>
          <a:p>
            <a:pPr lvl="1"/>
            <a:r>
              <a:rPr lang="en-US" b="1" dirty="0" smtClean="0">
                <a:latin typeface="+mj-lt"/>
              </a:rPr>
              <a:t>128 Americans</a:t>
            </a:r>
            <a:endParaRPr lang="en-US" b="1" dirty="0">
              <a:latin typeface="+mj-lt"/>
            </a:endParaRPr>
          </a:p>
        </p:txBody>
      </p:sp>
      <p:pic>
        <p:nvPicPr>
          <p:cNvPr id="25602" name="Picture 2" descr="http://history.sandiego.edu/GEN/ww1/images/94747a.jpg"/>
          <p:cNvPicPr>
            <a:picLocks noChangeAspect="1" noChangeArrowheads="1"/>
          </p:cNvPicPr>
          <p:nvPr/>
        </p:nvPicPr>
        <p:blipFill>
          <a:blip r:embed="rId4" cstate="print"/>
          <a:srcRect/>
          <a:stretch>
            <a:fillRect/>
          </a:stretch>
        </p:blipFill>
        <p:spPr bwMode="auto">
          <a:xfrm>
            <a:off x="4191000" y="1066800"/>
            <a:ext cx="4664485"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385" name="Picture 1" descr="C:\Documents and Settings\TRICHEY\Local Settings\Temporary Internet Files\Content.IE5\D51HPTVS\MP900439284[1].jpg">
            <a:hlinkClick r:id="rId5" action="ppaction://hlinksldjump"/>
          </p:cNvPr>
          <p:cNvPicPr>
            <a:picLocks noChangeAspect="1" noChangeArrowheads="1"/>
          </p:cNvPicPr>
          <p:nvPr/>
        </p:nvPicPr>
        <p:blipFill>
          <a:blip r:embed="rId6" cstate="print"/>
          <a:srcRect l="2381" t="10714" r="27381" b="5357"/>
          <a:stretch>
            <a:fillRect/>
          </a:stretch>
        </p:blipFill>
        <p:spPr bwMode="auto">
          <a:xfrm>
            <a:off x="762000" y="4191000"/>
            <a:ext cx="2582694" cy="2057400"/>
          </a:xfrm>
          <a:prstGeom prst="rect">
            <a:avLst/>
          </a:prstGeom>
          <a:noFill/>
          <a:ln w="57150">
            <a:noFill/>
          </a:ln>
          <a:effectLst>
            <a:glow rad="139700">
              <a:schemeClr val="accent5">
                <a:satMod val="175000"/>
                <a:alpha val="40000"/>
              </a:schemeClr>
            </a:glow>
          </a:effectLst>
        </p:spPr>
      </p:pic>
      <p:pic>
        <p:nvPicPr>
          <p:cNvPr id="33794" name="Picture 2" descr="http://www.clker.com/cliparts/7/8/e/0/11949853511945824735ammo_can_ganson.svg.med.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Lst>
          </a:blip>
          <a:srcRect/>
          <a:stretch>
            <a:fillRect/>
          </a:stretch>
        </p:blipFill>
        <p:spPr bwMode="auto">
          <a:xfrm>
            <a:off x="6523242" y="4226020"/>
            <a:ext cx="2243594" cy="2422430"/>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28600" y="0"/>
            <a:ext cx="8229600" cy="1219200"/>
          </a:xfrm>
        </p:spPr>
        <p:txBody>
          <a:bodyPr anchor="ctr">
            <a:normAutofit/>
          </a:bodyPr>
          <a:lstStyle/>
          <a:p>
            <a:r>
              <a:rPr lang="en-US" sz="5400" b="1" dirty="0" smtClean="0">
                <a:solidFill>
                  <a:schemeClr val="tx1"/>
                </a:solidFill>
              </a:rPr>
              <a:t>“He kept us out of war.”</a:t>
            </a:r>
            <a:endParaRPr lang="en-US" sz="5400" b="1" dirty="0">
              <a:solidFill>
                <a:schemeClr val="tx1"/>
              </a:solidFill>
            </a:endParaRPr>
          </a:p>
        </p:txBody>
      </p:sp>
      <p:pic>
        <p:nvPicPr>
          <p:cNvPr id="47106" name="Picture 2"/>
          <p:cNvPicPr>
            <a:picLocks noGrp="1" noChangeAspect="1" noChangeArrowheads="1"/>
          </p:cNvPicPr>
          <p:nvPr>
            <p:ph idx="1"/>
          </p:nvPr>
        </p:nvPicPr>
        <p:blipFill>
          <a:blip r:embed="rId3" cstate="print"/>
          <a:stretch>
            <a:fillRect/>
          </a:stretch>
        </p:blipFill>
        <p:spPr bwMode="auto">
          <a:xfrm>
            <a:off x="0" y="1641830"/>
            <a:ext cx="9144000" cy="4917699"/>
          </a:xfrm>
          <a:prstGeom prst="rect">
            <a:avLst/>
          </a:prstGeom>
          <a:noFill/>
          <a:ln w="9525">
            <a:noFill/>
            <a:miter lim="800000"/>
            <a:headEnd/>
            <a:tailEnd/>
          </a:ln>
        </p:spPr>
      </p:pic>
      <p:sp>
        <p:nvSpPr>
          <p:cNvPr id="8" name="Rectangle 7"/>
          <p:cNvSpPr/>
          <p:nvPr/>
        </p:nvSpPr>
        <p:spPr>
          <a:xfrm>
            <a:off x="4114800" y="990600"/>
            <a:ext cx="4562467" cy="523220"/>
          </a:xfrm>
          <a:prstGeom prst="rect">
            <a:avLst/>
          </a:prstGeom>
        </p:spPr>
        <p:txBody>
          <a:bodyPr wrap="none">
            <a:spAutoFit/>
          </a:bodyPr>
          <a:lstStyle/>
          <a:p>
            <a:r>
              <a:rPr lang="en-US" sz="2800" b="1" dirty="0" smtClean="0">
                <a:latin typeface="+mj-lt"/>
              </a:rPr>
              <a:t>-- Wilson Campaign Slogan</a:t>
            </a:r>
            <a:endParaRPr lang="en-US" sz="2800" b="1" dirty="0">
              <a:latin typeface="+mj-lt"/>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4" cstate="print"/>
          <a:srcRect b="5445"/>
          <a:stretch/>
        </p:blipFill>
        <p:spPr bwMode="auto">
          <a:xfrm>
            <a:off x="304800" y="1"/>
            <a:ext cx="8458200" cy="6858000"/>
          </a:xfrm>
          <a:prstGeom prst="rect">
            <a:avLst/>
          </a:prstGeom>
          <a:noFill/>
          <a:ln w="9525">
            <a:noFill/>
            <a:miter lim="800000"/>
            <a:headEnd/>
            <a:tailEnd/>
          </a:ln>
          <a:effec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8" name="Picture 2" descr="http://mjusino.files.wordpress.com/2008/12/woodrow-wilson.jpg"/>
          <p:cNvPicPr>
            <a:picLocks noChangeAspect="1" noChangeArrowheads="1"/>
          </p:cNvPicPr>
          <p:nvPr/>
        </p:nvPicPr>
        <p:blipFill>
          <a:blip r:embed="rId3" cstate="print"/>
          <a:srcRect l="4762" t="3313" r="4762" b="3934"/>
          <a:stretch>
            <a:fillRect/>
          </a:stretch>
        </p:blipFill>
        <p:spPr bwMode="auto">
          <a:xfrm>
            <a:off x="4490356" y="1"/>
            <a:ext cx="4653644" cy="6858000"/>
          </a:xfrm>
          <a:prstGeom prst="rect">
            <a:avLst/>
          </a:prstGeom>
          <a:solidFill>
            <a:srgbClr val="FFFFFF">
              <a:shade val="85000"/>
            </a:srgbClr>
          </a:solidFill>
          <a:ln>
            <a:noFill/>
          </a:ln>
          <a:effectLst/>
        </p:spPr>
      </p:pic>
      <p:sp useBgFill="1">
        <p:nvSpPr>
          <p:cNvPr id="6" name="Rectangle 5"/>
          <p:cNvSpPr/>
          <p:nvPr/>
        </p:nvSpPr>
        <p:spPr>
          <a:xfrm>
            <a:off x="1447800" y="-838200"/>
            <a:ext cx="4724400" cy="8686800"/>
          </a:xfrm>
          <a:prstGeom prst="rect">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457200" y="685800"/>
            <a:ext cx="4800600" cy="54102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2286000" indent="-2286000" algn="ctr">
              <a:buFont typeface="Wingdings 2"/>
              <a:buNone/>
            </a:pPr>
            <a:r>
              <a:rPr lang="en-US" sz="8000" b="1" dirty="0" smtClean="0">
                <a:latin typeface="+mj-lt"/>
              </a:rPr>
              <a:t>USHC-5.4</a:t>
            </a:r>
            <a:r>
              <a:rPr lang="en-US" sz="3200" b="1" dirty="0" smtClean="0"/>
              <a:t>	</a:t>
            </a:r>
          </a:p>
          <a:p>
            <a:pPr marL="0" indent="0" algn="just">
              <a:buFont typeface="Wingdings 2"/>
              <a:buNone/>
            </a:pPr>
            <a:r>
              <a:rPr lang="en-US" sz="2200" b="1" dirty="0" smtClean="0"/>
              <a:t/>
            </a:r>
            <a:br>
              <a:rPr lang="en-US" sz="2200" b="1" dirty="0" smtClean="0"/>
            </a:br>
            <a:r>
              <a:rPr lang="en-US" sz="2000" b="1" dirty="0" smtClean="0"/>
              <a:t>Analyze the causes and consequences of United States involvement in World War I, including the failure of neutrality and the reasons for the declaration of war, the role of propaganda in creating a unified war effort, the limitation of individual liberties, and Woodrow Wilson’s leadership in the Treaty of Versailles and the creation of the League of Nations. </a:t>
            </a:r>
          </a:p>
        </p:txBody>
      </p:sp>
      <p:pic>
        <p:nvPicPr>
          <p:cNvPr id="10" name="Picture 2">
            <a:hlinkClick r:id="rId4"/>
          </p:cNvPr>
          <p:cNvPicPr>
            <a:picLocks noChangeAspect="1" noChangeArrowheads="1"/>
          </p:cNvPicPr>
          <p:nvPr/>
        </p:nvPicPr>
        <p:blipFill>
          <a:blip r:embed="rId5" cstate="print">
            <a:biLevel thresh="50000"/>
          </a:blip>
          <a:srcRect/>
          <a:stretch>
            <a:fillRect/>
          </a:stretch>
        </p:blipFill>
        <p:spPr bwMode="auto">
          <a:xfrm>
            <a:off x="5786509" y="5334000"/>
            <a:ext cx="3128891" cy="1295400"/>
          </a:xfrm>
          <a:prstGeom prst="rect">
            <a:avLst/>
          </a:prstGeom>
          <a:noFill/>
          <a:ln w="9525">
            <a:noFill/>
            <a:miter lim="800000"/>
            <a:headEnd/>
            <a:tailEnd/>
          </a:ln>
          <a:effectLst>
            <a:glow rad="101600">
              <a:schemeClr val="tx1">
                <a:alpha val="60000"/>
              </a:schemeClr>
            </a:glow>
            <a:softEdge rad="12700"/>
          </a:effectLst>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76200"/>
            <a:ext cx="8763000" cy="1676400"/>
          </a:xfrm>
        </p:spPr>
        <p:txBody>
          <a:bodyPr anchor="ctr">
            <a:noAutofit/>
          </a:bodyPr>
          <a:lstStyle/>
          <a:p>
            <a:r>
              <a:rPr lang="en-US" sz="8000" b="1"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Zimmerman Note</a:t>
            </a:r>
            <a:br>
              <a:rPr lang="en-US" sz="8000" b="1"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br>
            <a:r>
              <a:rPr lang="en-US" sz="4000" b="1"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(aka, Zimmerman Telegram)</a:t>
            </a:r>
            <a:endParaRPr lang="en-US" sz="4000" b="1"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pic>
        <p:nvPicPr>
          <p:cNvPr id="14338" name="Picture 2" descr="File:Zimmermann Telegram.svg"/>
          <p:cNvPicPr>
            <a:picLocks noChangeAspect="1" noChangeArrowheads="1"/>
          </p:cNvPicPr>
          <p:nvPr/>
        </p:nvPicPr>
        <p:blipFill>
          <a:blip r:embed="rId3" cstate="print"/>
          <a:srcRect l="24199" t="53334" r="28968"/>
          <a:stretch>
            <a:fillRect/>
          </a:stretch>
        </p:blipFill>
        <p:spPr bwMode="auto">
          <a:xfrm>
            <a:off x="228600" y="2286000"/>
            <a:ext cx="4082796" cy="4343400"/>
          </a:xfrm>
          <a:prstGeom prst="rect">
            <a:avLst/>
          </a:prstGeom>
          <a:noFill/>
        </p:spPr>
      </p:pic>
      <p:sp>
        <p:nvSpPr>
          <p:cNvPr id="6" name="Freeform 5"/>
          <p:cNvSpPr/>
          <p:nvPr/>
        </p:nvSpPr>
        <p:spPr>
          <a:xfrm>
            <a:off x="381000" y="2133600"/>
            <a:ext cx="4101093" cy="4341063"/>
          </a:xfrm>
          <a:custGeom>
            <a:avLst/>
            <a:gdLst>
              <a:gd name="connsiteX0" fmla="*/ 4000500 w 4101093"/>
              <a:gd name="connsiteY0" fmla="*/ 2476500 h 4341063"/>
              <a:gd name="connsiteX1" fmla="*/ 4019550 w 4101093"/>
              <a:gd name="connsiteY1" fmla="*/ 2019300 h 4341063"/>
              <a:gd name="connsiteX2" fmla="*/ 4038600 w 4101093"/>
              <a:gd name="connsiteY2" fmla="*/ 1924050 h 4341063"/>
              <a:gd name="connsiteX3" fmla="*/ 4076700 w 4101093"/>
              <a:gd name="connsiteY3" fmla="*/ 1790700 h 4341063"/>
              <a:gd name="connsiteX4" fmla="*/ 4095750 w 4101093"/>
              <a:gd name="connsiteY4" fmla="*/ 1638300 h 4341063"/>
              <a:gd name="connsiteX5" fmla="*/ 4076700 w 4101093"/>
              <a:gd name="connsiteY5" fmla="*/ 209550 h 4341063"/>
              <a:gd name="connsiteX6" fmla="*/ 4019550 w 4101093"/>
              <a:gd name="connsiteY6" fmla="*/ 152400 h 4341063"/>
              <a:gd name="connsiteX7" fmla="*/ 3905250 w 4101093"/>
              <a:gd name="connsiteY7" fmla="*/ 76200 h 4341063"/>
              <a:gd name="connsiteX8" fmla="*/ 3829050 w 4101093"/>
              <a:gd name="connsiteY8" fmla="*/ 57150 h 4341063"/>
              <a:gd name="connsiteX9" fmla="*/ 3676650 w 4101093"/>
              <a:gd name="connsiteY9" fmla="*/ 0 h 4341063"/>
              <a:gd name="connsiteX10" fmla="*/ 590550 w 4101093"/>
              <a:gd name="connsiteY10" fmla="*/ 19050 h 4341063"/>
              <a:gd name="connsiteX11" fmla="*/ 190500 w 4101093"/>
              <a:gd name="connsiteY11" fmla="*/ 57150 h 4341063"/>
              <a:gd name="connsiteX12" fmla="*/ 95250 w 4101093"/>
              <a:gd name="connsiteY12" fmla="*/ 190500 h 4341063"/>
              <a:gd name="connsiteX13" fmla="*/ 76200 w 4101093"/>
              <a:gd name="connsiteY13" fmla="*/ 247650 h 4341063"/>
              <a:gd name="connsiteX14" fmla="*/ 38100 w 4101093"/>
              <a:gd name="connsiteY14" fmla="*/ 323850 h 4341063"/>
              <a:gd name="connsiteX15" fmla="*/ 19050 w 4101093"/>
              <a:gd name="connsiteY15" fmla="*/ 400050 h 4341063"/>
              <a:gd name="connsiteX16" fmla="*/ 0 w 4101093"/>
              <a:gd name="connsiteY16" fmla="*/ 457200 h 4341063"/>
              <a:gd name="connsiteX17" fmla="*/ 38100 w 4101093"/>
              <a:gd name="connsiteY17" fmla="*/ 1238250 h 4341063"/>
              <a:gd name="connsiteX18" fmla="*/ 57150 w 4101093"/>
              <a:gd name="connsiteY18" fmla="*/ 1352550 h 4341063"/>
              <a:gd name="connsiteX19" fmla="*/ 76200 w 4101093"/>
              <a:gd name="connsiteY19" fmla="*/ 1485900 h 4341063"/>
              <a:gd name="connsiteX20" fmla="*/ 114300 w 4101093"/>
              <a:gd name="connsiteY20" fmla="*/ 1600200 h 4341063"/>
              <a:gd name="connsiteX21" fmla="*/ 133350 w 4101093"/>
              <a:gd name="connsiteY21" fmla="*/ 1657350 h 4341063"/>
              <a:gd name="connsiteX22" fmla="*/ 171450 w 4101093"/>
              <a:gd name="connsiteY22" fmla="*/ 1828800 h 4341063"/>
              <a:gd name="connsiteX23" fmla="*/ 228600 w 4101093"/>
              <a:gd name="connsiteY23" fmla="*/ 2000250 h 4341063"/>
              <a:gd name="connsiteX24" fmla="*/ 247650 w 4101093"/>
              <a:gd name="connsiteY24" fmla="*/ 2057400 h 4341063"/>
              <a:gd name="connsiteX25" fmla="*/ 285750 w 4101093"/>
              <a:gd name="connsiteY25" fmla="*/ 2209800 h 4341063"/>
              <a:gd name="connsiteX26" fmla="*/ 304800 w 4101093"/>
              <a:gd name="connsiteY26" fmla="*/ 2590800 h 4341063"/>
              <a:gd name="connsiteX27" fmla="*/ 342900 w 4101093"/>
              <a:gd name="connsiteY27" fmla="*/ 2647950 h 4341063"/>
              <a:gd name="connsiteX28" fmla="*/ 457200 w 4101093"/>
              <a:gd name="connsiteY28" fmla="*/ 2686050 h 4341063"/>
              <a:gd name="connsiteX29" fmla="*/ 514350 w 4101093"/>
              <a:gd name="connsiteY29" fmla="*/ 2705100 h 4341063"/>
              <a:gd name="connsiteX30" fmla="*/ 571500 w 4101093"/>
              <a:gd name="connsiteY30" fmla="*/ 2743200 h 4341063"/>
              <a:gd name="connsiteX31" fmla="*/ 609600 w 4101093"/>
              <a:gd name="connsiteY31" fmla="*/ 2800350 h 4341063"/>
              <a:gd name="connsiteX32" fmla="*/ 666750 w 4101093"/>
              <a:gd name="connsiteY32" fmla="*/ 2838450 h 4341063"/>
              <a:gd name="connsiteX33" fmla="*/ 742950 w 4101093"/>
              <a:gd name="connsiteY33" fmla="*/ 2933700 h 4341063"/>
              <a:gd name="connsiteX34" fmla="*/ 838200 w 4101093"/>
              <a:gd name="connsiteY34" fmla="*/ 3028950 h 4341063"/>
              <a:gd name="connsiteX35" fmla="*/ 895350 w 4101093"/>
              <a:gd name="connsiteY35" fmla="*/ 3086100 h 4341063"/>
              <a:gd name="connsiteX36" fmla="*/ 1009650 w 4101093"/>
              <a:gd name="connsiteY36" fmla="*/ 3181350 h 4341063"/>
              <a:gd name="connsiteX37" fmla="*/ 1047750 w 4101093"/>
              <a:gd name="connsiteY37" fmla="*/ 3314700 h 4341063"/>
              <a:gd name="connsiteX38" fmla="*/ 1066800 w 4101093"/>
              <a:gd name="connsiteY38" fmla="*/ 3371850 h 4341063"/>
              <a:gd name="connsiteX39" fmla="*/ 1257300 w 4101093"/>
              <a:gd name="connsiteY39" fmla="*/ 3543300 h 4341063"/>
              <a:gd name="connsiteX40" fmla="*/ 1314450 w 4101093"/>
              <a:gd name="connsiteY40" fmla="*/ 3600450 h 4341063"/>
              <a:gd name="connsiteX41" fmla="*/ 1371600 w 4101093"/>
              <a:gd name="connsiteY41" fmla="*/ 3638550 h 4341063"/>
              <a:gd name="connsiteX42" fmla="*/ 1428750 w 4101093"/>
              <a:gd name="connsiteY42" fmla="*/ 3695700 h 4341063"/>
              <a:gd name="connsiteX43" fmla="*/ 1485900 w 4101093"/>
              <a:gd name="connsiteY43" fmla="*/ 3714750 h 4341063"/>
              <a:gd name="connsiteX44" fmla="*/ 1562100 w 4101093"/>
              <a:gd name="connsiteY44" fmla="*/ 3771900 h 4341063"/>
              <a:gd name="connsiteX45" fmla="*/ 1619250 w 4101093"/>
              <a:gd name="connsiteY45" fmla="*/ 3790950 h 4341063"/>
              <a:gd name="connsiteX46" fmla="*/ 1695450 w 4101093"/>
              <a:gd name="connsiteY46" fmla="*/ 3829050 h 4341063"/>
              <a:gd name="connsiteX47" fmla="*/ 1752600 w 4101093"/>
              <a:gd name="connsiteY47" fmla="*/ 3867150 h 4341063"/>
              <a:gd name="connsiteX48" fmla="*/ 1809750 w 4101093"/>
              <a:gd name="connsiteY48" fmla="*/ 3886200 h 4341063"/>
              <a:gd name="connsiteX49" fmla="*/ 1866900 w 4101093"/>
              <a:gd name="connsiteY49" fmla="*/ 3924300 h 4341063"/>
              <a:gd name="connsiteX50" fmla="*/ 1981200 w 4101093"/>
              <a:gd name="connsiteY50" fmla="*/ 3962400 h 4341063"/>
              <a:gd name="connsiteX51" fmla="*/ 2114550 w 4101093"/>
              <a:gd name="connsiteY51" fmla="*/ 4038600 h 4341063"/>
              <a:gd name="connsiteX52" fmla="*/ 2171700 w 4101093"/>
              <a:gd name="connsiteY52" fmla="*/ 4076700 h 4341063"/>
              <a:gd name="connsiteX53" fmla="*/ 2324100 w 4101093"/>
              <a:gd name="connsiteY53" fmla="*/ 4152900 h 4341063"/>
              <a:gd name="connsiteX54" fmla="*/ 2476500 w 4101093"/>
              <a:gd name="connsiteY54" fmla="*/ 4229100 h 4341063"/>
              <a:gd name="connsiteX55" fmla="*/ 2552700 w 4101093"/>
              <a:gd name="connsiteY55" fmla="*/ 4267200 h 4341063"/>
              <a:gd name="connsiteX56" fmla="*/ 3429000 w 4101093"/>
              <a:gd name="connsiteY56" fmla="*/ 4210050 h 4341063"/>
              <a:gd name="connsiteX57" fmla="*/ 3581400 w 4101093"/>
              <a:gd name="connsiteY57" fmla="*/ 4133850 h 4341063"/>
              <a:gd name="connsiteX58" fmla="*/ 3638550 w 4101093"/>
              <a:gd name="connsiteY58" fmla="*/ 4076700 h 4341063"/>
              <a:gd name="connsiteX59" fmla="*/ 3657600 w 4101093"/>
              <a:gd name="connsiteY59" fmla="*/ 3238500 h 4341063"/>
              <a:gd name="connsiteX60" fmla="*/ 3695700 w 4101093"/>
              <a:gd name="connsiteY60" fmla="*/ 3124200 h 4341063"/>
              <a:gd name="connsiteX61" fmla="*/ 3714750 w 4101093"/>
              <a:gd name="connsiteY61" fmla="*/ 3009900 h 4341063"/>
              <a:gd name="connsiteX62" fmla="*/ 3771900 w 4101093"/>
              <a:gd name="connsiteY62" fmla="*/ 2971800 h 4341063"/>
              <a:gd name="connsiteX63" fmla="*/ 3790950 w 4101093"/>
              <a:gd name="connsiteY63" fmla="*/ 2895600 h 4341063"/>
              <a:gd name="connsiteX64" fmla="*/ 3848100 w 4101093"/>
              <a:gd name="connsiteY64" fmla="*/ 2857500 h 4341063"/>
              <a:gd name="connsiteX65" fmla="*/ 3905250 w 4101093"/>
              <a:gd name="connsiteY65" fmla="*/ 2800350 h 4341063"/>
              <a:gd name="connsiteX66" fmla="*/ 4000500 w 4101093"/>
              <a:gd name="connsiteY66" fmla="*/ 2686050 h 4341063"/>
              <a:gd name="connsiteX67" fmla="*/ 4019550 w 4101093"/>
              <a:gd name="connsiteY67" fmla="*/ 2362200 h 43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01093" h="4341063">
                <a:moveTo>
                  <a:pt x="4000500" y="2476500"/>
                </a:moveTo>
                <a:cubicBezTo>
                  <a:pt x="4006850" y="2324100"/>
                  <a:pt x="4009055" y="2171471"/>
                  <a:pt x="4019550" y="2019300"/>
                </a:cubicBezTo>
                <a:cubicBezTo>
                  <a:pt x="4021778" y="1986998"/>
                  <a:pt x="4031576" y="1955658"/>
                  <a:pt x="4038600" y="1924050"/>
                </a:cubicBezTo>
                <a:cubicBezTo>
                  <a:pt x="4054547" y="1852289"/>
                  <a:pt x="4055486" y="1854342"/>
                  <a:pt x="4076700" y="1790700"/>
                </a:cubicBezTo>
                <a:cubicBezTo>
                  <a:pt x="4083050" y="1739900"/>
                  <a:pt x="4095750" y="1689495"/>
                  <a:pt x="4095750" y="1638300"/>
                </a:cubicBezTo>
                <a:cubicBezTo>
                  <a:pt x="4095750" y="1162008"/>
                  <a:pt x="4101093" y="685217"/>
                  <a:pt x="4076700" y="209550"/>
                </a:cubicBezTo>
                <a:cubicBezTo>
                  <a:pt x="4075320" y="182645"/>
                  <a:pt x="4040816" y="168940"/>
                  <a:pt x="4019550" y="152400"/>
                </a:cubicBezTo>
                <a:cubicBezTo>
                  <a:pt x="3983405" y="124287"/>
                  <a:pt x="3949673" y="87306"/>
                  <a:pt x="3905250" y="76200"/>
                </a:cubicBezTo>
                <a:cubicBezTo>
                  <a:pt x="3879850" y="69850"/>
                  <a:pt x="3854224" y="64343"/>
                  <a:pt x="3829050" y="57150"/>
                </a:cubicBezTo>
                <a:cubicBezTo>
                  <a:pt x="3776789" y="42218"/>
                  <a:pt x="3726974" y="20130"/>
                  <a:pt x="3676650" y="0"/>
                </a:cubicBezTo>
                <a:lnTo>
                  <a:pt x="590550" y="19050"/>
                </a:lnTo>
                <a:cubicBezTo>
                  <a:pt x="277662" y="22527"/>
                  <a:pt x="347470" y="4827"/>
                  <a:pt x="190500" y="57150"/>
                </a:cubicBezTo>
                <a:cubicBezTo>
                  <a:pt x="177557" y="74408"/>
                  <a:pt x="109178" y="162644"/>
                  <a:pt x="95250" y="190500"/>
                </a:cubicBezTo>
                <a:cubicBezTo>
                  <a:pt x="86270" y="208461"/>
                  <a:pt x="84110" y="229193"/>
                  <a:pt x="76200" y="247650"/>
                </a:cubicBezTo>
                <a:cubicBezTo>
                  <a:pt x="65013" y="273752"/>
                  <a:pt x="48071" y="297260"/>
                  <a:pt x="38100" y="323850"/>
                </a:cubicBezTo>
                <a:cubicBezTo>
                  <a:pt x="28907" y="348365"/>
                  <a:pt x="26243" y="374876"/>
                  <a:pt x="19050" y="400050"/>
                </a:cubicBezTo>
                <a:cubicBezTo>
                  <a:pt x="13533" y="419358"/>
                  <a:pt x="6350" y="438150"/>
                  <a:pt x="0" y="457200"/>
                </a:cubicBezTo>
                <a:cubicBezTo>
                  <a:pt x="9914" y="754615"/>
                  <a:pt x="6015" y="965528"/>
                  <a:pt x="38100" y="1238250"/>
                </a:cubicBezTo>
                <a:cubicBezTo>
                  <a:pt x="42613" y="1276611"/>
                  <a:pt x="51277" y="1314374"/>
                  <a:pt x="57150" y="1352550"/>
                </a:cubicBezTo>
                <a:cubicBezTo>
                  <a:pt x="63978" y="1396929"/>
                  <a:pt x="66104" y="1442149"/>
                  <a:pt x="76200" y="1485900"/>
                </a:cubicBezTo>
                <a:cubicBezTo>
                  <a:pt x="85231" y="1525032"/>
                  <a:pt x="101600" y="1562100"/>
                  <a:pt x="114300" y="1600200"/>
                </a:cubicBezTo>
                <a:cubicBezTo>
                  <a:pt x="120650" y="1619250"/>
                  <a:pt x="129412" y="1637659"/>
                  <a:pt x="133350" y="1657350"/>
                </a:cubicBezTo>
                <a:cubicBezTo>
                  <a:pt x="144226" y="1711732"/>
                  <a:pt x="155308" y="1774994"/>
                  <a:pt x="171450" y="1828800"/>
                </a:cubicBezTo>
                <a:lnTo>
                  <a:pt x="228600" y="2000250"/>
                </a:lnTo>
                <a:cubicBezTo>
                  <a:pt x="234950" y="2019300"/>
                  <a:pt x="243712" y="2037709"/>
                  <a:pt x="247650" y="2057400"/>
                </a:cubicBezTo>
                <a:cubicBezTo>
                  <a:pt x="270638" y="2172341"/>
                  <a:pt x="256461" y="2121933"/>
                  <a:pt x="285750" y="2209800"/>
                </a:cubicBezTo>
                <a:cubicBezTo>
                  <a:pt x="292100" y="2336800"/>
                  <a:pt x="288353" y="2464709"/>
                  <a:pt x="304800" y="2590800"/>
                </a:cubicBezTo>
                <a:cubicBezTo>
                  <a:pt x="307761" y="2613503"/>
                  <a:pt x="323485" y="2635816"/>
                  <a:pt x="342900" y="2647950"/>
                </a:cubicBezTo>
                <a:cubicBezTo>
                  <a:pt x="376956" y="2669235"/>
                  <a:pt x="419100" y="2673350"/>
                  <a:pt x="457200" y="2686050"/>
                </a:cubicBezTo>
                <a:cubicBezTo>
                  <a:pt x="476250" y="2692400"/>
                  <a:pt x="497642" y="2693961"/>
                  <a:pt x="514350" y="2705100"/>
                </a:cubicBezTo>
                <a:lnTo>
                  <a:pt x="571500" y="2743200"/>
                </a:lnTo>
                <a:cubicBezTo>
                  <a:pt x="584200" y="2762250"/>
                  <a:pt x="593411" y="2784161"/>
                  <a:pt x="609600" y="2800350"/>
                </a:cubicBezTo>
                <a:cubicBezTo>
                  <a:pt x="625789" y="2816539"/>
                  <a:pt x="652447" y="2820572"/>
                  <a:pt x="666750" y="2838450"/>
                </a:cubicBezTo>
                <a:cubicBezTo>
                  <a:pt x="771910" y="2969901"/>
                  <a:pt x="579166" y="2824511"/>
                  <a:pt x="742950" y="2933700"/>
                </a:cubicBezTo>
                <a:cubicBezTo>
                  <a:pt x="812800" y="3038475"/>
                  <a:pt x="742950" y="2949575"/>
                  <a:pt x="838200" y="3028950"/>
                </a:cubicBezTo>
                <a:cubicBezTo>
                  <a:pt x="858896" y="3046197"/>
                  <a:pt x="874654" y="3068853"/>
                  <a:pt x="895350" y="3086100"/>
                </a:cubicBezTo>
                <a:cubicBezTo>
                  <a:pt x="1054482" y="3218710"/>
                  <a:pt x="842685" y="3014385"/>
                  <a:pt x="1009650" y="3181350"/>
                </a:cubicBezTo>
                <a:cubicBezTo>
                  <a:pt x="1055325" y="3318376"/>
                  <a:pt x="999910" y="3147258"/>
                  <a:pt x="1047750" y="3314700"/>
                </a:cubicBezTo>
                <a:cubicBezTo>
                  <a:pt x="1053267" y="3334008"/>
                  <a:pt x="1054472" y="3355999"/>
                  <a:pt x="1066800" y="3371850"/>
                </a:cubicBezTo>
                <a:cubicBezTo>
                  <a:pt x="1163000" y="3495536"/>
                  <a:pt x="1161889" y="3461519"/>
                  <a:pt x="1257300" y="3543300"/>
                </a:cubicBezTo>
                <a:cubicBezTo>
                  <a:pt x="1277755" y="3560833"/>
                  <a:pt x="1293754" y="3583203"/>
                  <a:pt x="1314450" y="3600450"/>
                </a:cubicBezTo>
                <a:cubicBezTo>
                  <a:pt x="1332039" y="3615107"/>
                  <a:pt x="1354011" y="3623893"/>
                  <a:pt x="1371600" y="3638550"/>
                </a:cubicBezTo>
                <a:cubicBezTo>
                  <a:pt x="1392296" y="3655797"/>
                  <a:pt x="1406334" y="3680756"/>
                  <a:pt x="1428750" y="3695700"/>
                </a:cubicBezTo>
                <a:cubicBezTo>
                  <a:pt x="1445458" y="3706839"/>
                  <a:pt x="1466850" y="3708400"/>
                  <a:pt x="1485900" y="3714750"/>
                </a:cubicBezTo>
                <a:cubicBezTo>
                  <a:pt x="1511300" y="3733800"/>
                  <a:pt x="1534533" y="3756148"/>
                  <a:pt x="1562100" y="3771900"/>
                </a:cubicBezTo>
                <a:cubicBezTo>
                  <a:pt x="1579535" y="3781863"/>
                  <a:pt x="1600793" y="3783040"/>
                  <a:pt x="1619250" y="3790950"/>
                </a:cubicBezTo>
                <a:cubicBezTo>
                  <a:pt x="1645352" y="3802137"/>
                  <a:pt x="1670794" y="3814961"/>
                  <a:pt x="1695450" y="3829050"/>
                </a:cubicBezTo>
                <a:cubicBezTo>
                  <a:pt x="1715329" y="3840409"/>
                  <a:pt x="1732122" y="3856911"/>
                  <a:pt x="1752600" y="3867150"/>
                </a:cubicBezTo>
                <a:cubicBezTo>
                  <a:pt x="1770561" y="3876130"/>
                  <a:pt x="1791789" y="3877220"/>
                  <a:pt x="1809750" y="3886200"/>
                </a:cubicBezTo>
                <a:cubicBezTo>
                  <a:pt x="1830228" y="3896439"/>
                  <a:pt x="1845978" y="3915001"/>
                  <a:pt x="1866900" y="3924300"/>
                </a:cubicBezTo>
                <a:cubicBezTo>
                  <a:pt x="1903600" y="3940611"/>
                  <a:pt x="1981200" y="3962400"/>
                  <a:pt x="1981200" y="3962400"/>
                </a:cubicBezTo>
                <a:cubicBezTo>
                  <a:pt x="2165456" y="4100592"/>
                  <a:pt x="1969099" y="3965874"/>
                  <a:pt x="2114550" y="4038600"/>
                </a:cubicBezTo>
                <a:cubicBezTo>
                  <a:pt x="2135028" y="4048839"/>
                  <a:pt x="2151600" y="4065737"/>
                  <a:pt x="2171700" y="4076700"/>
                </a:cubicBezTo>
                <a:cubicBezTo>
                  <a:pt x="2221561" y="4103897"/>
                  <a:pt x="2283939" y="4112739"/>
                  <a:pt x="2324100" y="4152900"/>
                </a:cubicBezTo>
                <a:cubicBezTo>
                  <a:pt x="2404145" y="4232945"/>
                  <a:pt x="2354832" y="4204766"/>
                  <a:pt x="2476500" y="4229100"/>
                </a:cubicBezTo>
                <a:cubicBezTo>
                  <a:pt x="2501900" y="4241800"/>
                  <a:pt x="2524309" y="4266569"/>
                  <a:pt x="2552700" y="4267200"/>
                </a:cubicBezTo>
                <a:cubicBezTo>
                  <a:pt x="2962852" y="4276314"/>
                  <a:pt x="3145139" y="4341063"/>
                  <a:pt x="3429000" y="4210050"/>
                </a:cubicBezTo>
                <a:cubicBezTo>
                  <a:pt x="3480569" y="4186249"/>
                  <a:pt x="3541239" y="4174011"/>
                  <a:pt x="3581400" y="4133850"/>
                </a:cubicBezTo>
                <a:lnTo>
                  <a:pt x="3638550" y="4076700"/>
                </a:lnTo>
                <a:cubicBezTo>
                  <a:pt x="3644900" y="3797300"/>
                  <a:pt x="3640862" y="3517470"/>
                  <a:pt x="3657600" y="3238500"/>
                </a:cubicBezTo>
                <a:cubicBezTo>
                  <a:pt x="3660005" y="3198411"/>
                  <a:pt x="3689098" y="3163814"/>
                  <a:pt x="3695700" y="3124200"/>
                </a:cubicBezTo>
                <a:cubicBezTo>
                  <a:pt x="3702050" y="3086100"/>
                  <a:pt x="3697476" y="3044448"/>
                  <a:pt x="3714750" y="3009900"/>
                </a:cubicBezTo>
                <a:cubicBezTo>
                  <a:pt x="3724989" y="2989422"/>
                  <a:pt x="3752850" y="2984500"/>
                  <a:pt x="3771900" y="2971800"/>
                </a:cubicBezTo>
                <a:cubicBezTo>
                  <a:pt x="3778250" y="2946400"/>
                  <a:pt x="3776427" y="2917385"/>
                  <a:pt x="3790950" y="2895600"/>
                </a:cubicBezTo>
                <a:cubicBezTo>
                  <a:pt x="3803650" y="2876550"/>
                  <a:pt x="3830511" y="2872157"/>
                  <a:pt x="3848100" y="2857500"/>
                </a:cubicBezTo>
                <a:cubicBezTo>
                  <a:pt x="3868796" y="2840253"/>
                  <a:pt x="3888003" y="2821046"/>
                  <a:pt x="3905250" y="2800350"/>
                </a:cubicBezTo>
                <a:cubicBezTo>
                  <a:pt x="4037860" y="2641218"/>
                  <a:pt x="3833535" y="2853015"/>
                  <a:pt x="4000500" y="2686050"/>
                </a:cubicBezTo>
                <a:cubicBezTo>
                  <a:pt x="4047663" y="2544562"/>
                  <a:pt x="4019550" y="2648980"/>
                  <a:pt x="4019550" y="2362200"/>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Content Placeholder 4" descr="cartoon - zimmerman note.jpg"/>
          <p:cNvPicPr>
            <a:picLocks noGrp="1" noChangeAspect="1"/>
          </p:cNvPicPr>
          <p:nvPr>
            <p:ph idx="1"/>
          </p:nvPr>
        </p:nvPicPr>
        <p:blipFill>
          <a:blip r:embed="rId4" cstate="print"/>
          <a:srcRect t="2222"/>
          <a:stretch>
            <a:fillRect/>
          </a:stretch>
        </p:blipFill>
        <p:spPr>
          <a:xfrm>
            <a:off x="4724399" y="2216645"/>
            <a:ext cx="4233315" cy="4449685"/>
          </a:xfr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9154" name="Picture 2" descr="File:Zimmermann-telegramm-offen.jpg"/>
          <p:cNvPicPr>
            <a:picLocks noChangeAspect="1" noChangeArrowheads="1"/>
          </p:cNvPicPr>
          <p:nvPr/>
        </p:nvPicPr>
        <p:blipFill rotWithShape="1">
          <a:blip r:embed="rId3" cstate="print"/>
          <a:srcRect l="6449" t="7618" b="37421"/>
          <a:stretch/>
        </p:blipFill>
        <p:spPr bwMode="auto">
          <a:xfrm>
            <a:off x="0" y="512932"/>
            <a:ext cx="9144000" cy="6345068"/>
          </a:xfrm>
          <a:prstGeom prst="rect">
            <a:avLst/>
          </a:prstGeom>
          <a:noFill/>
        </p:spPr>
      </p:pic>
      <p:sp>
        <p:nvSpPr>
          <p:cNvPr id="4" name="Rectangle 3"/>
          <p:cNvSpPr/>
          <p:nvPr/>
        </p:nvSpPr>
        <p:spPr>
          <a:xfrm>
            <a:off x="457200" y="2438400"/>
            <a:ext cx="8229600" cy="914400"/>
          </a:xfrm>
          <a:prstGeom prst="rect">
            <a:avLst/>
          </a:prstGeom>
          <a:solidFill>
            <a:srgbClr val="FFFF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AFDF"/>
              </a:solidFill>
            </a:endParaRP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17" name="Rectangle 16"/>
          <p:cNvSpPr/>
          <p:nvPr/>
        </p:nvSpPr>
        <p:spPr>
          <a:xfrm>
            <a:off x="6705600" y="3657600"/>
            <a:ext cx="14478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6" name="Rectangle 15"/>
          <p:cNvSpPr/>
          <p:nvPr/>
        </p:nvSpPr>
        <p:spPr>
          <a:xfrm>
            <a:off x="6781800" y="609600"/>
            <a:ext cx="1447800"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3" name="Title 2"/>
          <p:cNvSpPr>
            <a:spLocks noGrp="1"/>
          </p:cNvSpPr>
          <p:nvPr>
            <p:ph type="title"/>
          </p:nvPr>
        </p:nvSpPr>
        <p:spPr>
          <a:xfrm>
            <a:off x="457200" y="152400"/>
            <a:ext cx="8229600" cy="1371600"/>
          </a:xfrm>
        </p:spPr>
        <p:txBody>
          <a:bodyPr>
            <a:normAutofit fontScale="90000"/>
          </a:bodyPr>
          <a:lstStyle/>
          <a:p>
            <a:pPr algn="l"/>
            <a:r>
              <a:rPr lang="en-US" sz="4900" b="1" dirty="0" smtClean="0"/>
              <a:t>PROVOCATIONS</a:t>
            </a:r>
            <a:br>
              <a:rPr lang="en-US" sz="4900" b="1" dirty="0" smtClean="0"/>
            </a:br>
            <a:r>
              <a:rPr lang="en-US" sz="3600" b="1" i="1" dirty="0" smtClean="0"/>
              <a:t>Dora Style</a:t>
            </a:r>
            <a:endParaRPr lang="en-US" b="1" i="1" dirty="0"/>
          </a:p>
        </p:txBody>
      </p:sp>
      <p:pic>
        <p:nvPicPr>
          <p:cNvPr id="54274" name="Picture 2" descr="http://www.doratheexplorertvshow.com/images/dora_explorer_show.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019800" y="228600"/>
            <a:ext cx="2781300" cy="4048125"/>
          </a:xfrm>
          <a:prstGeom prst="rect">
            <a:avLst/>
          </a:prstGeom>
          <a:noFill/>
        </p:spPr>
      </p:pic>
      <p:grpSp>
        <p:nvGrpSpPr>
          <p:cNvPr id="12" name="Group 11"/>
          <p:cNvGrpSpPr/>
          <p:nvPr/>
        </p:nvGrpSpPr>
        <p:grpSpPr>
          <a:xfrm>
            <a:off x="533400" y="1676400"/>
            <a:ext cx="2302285" cy="2595265"/>
            <a:chOff x="533400" y="1676400"/>
            <a:chExt cx="2302285" cy="2595265"/>
          </a:xfrm>
        </p:grpSpPr>
        <p:pic>
          <p:nvPicPr>
            <p:cNvPr id="5" name="Picture 2" descr="http://history.sandiego.edu/GEN/ww1/images/94747a.jpg"/>
            <p:cNvPicPr>
              <a:picLocks noChangeAspect="1" noChangeArrowheads="1"/>
            </p:cNvPicPr>
            <p:nvPr/>
          </p:nvPicPr>
          <p:blipFill>
            <a:blip r:embed="rId4" cstate="print"/>
            <a:srcRect/>
            <a:stretch>
              <a:fillRect/>
            </a:stretch>
          </p:blipFill>
          <p:spPr bwMode="auto">
            <a:xfrm>
              <a:off x="533400" y="1676400"/>
              <a:ext cx="2302285" cy="2181415"/>
            </a:xfrm>
            <a:prstGeom prst="roundRect">
              <a:avLst>
                <a:gd name="adj" fmla="val 8594"/>
              </a:avLst>
            </a:prstGeom>
            <a:solidFill>
              <a:srgbClr val="FFFFFF">
                <a:shade val="85000"/>
              </a:srgbClr>
            </a:solidFill>
            <a:ln>
              <a:noFill/>
            </a:ln>
            <a:effectLst/>
          </p:spPr>
        </p:pic>
        <p:sp>
          <p:nvSpPr>
            <p:cNvPr id="8" name="TextBox 7"/>
            <p:cNvSpPr txBox="1"/>
            <p:nvPr/>
          </p:nvSpPr>
          <p:spPr>
            <a:xfrm>
              <a:off x="533400" y="3810000"/>
              <a:ext cx="2286000" cy="461665"/>
            </a:xfrm>
            <a:prstGeom prst="rect">
              <a:avLst/>
            </a:prstGeom>
            <a:noFill/>
          </p:spPr>
          <p:txBody>
            <a:bodyPr wrap="square" rtlCol="0">
              <a:spAutoFit/>
            </a:bodyPr>
            <a:lstStyle/>
            <a:p>
              <a:pPr algn="ctr"/>
              <a:r>
                <a:rPr lang="en-US" sz="2400" b="1" dirty="0" smtClean="0">
                  <a:solidFill>
                    <a:prstClr val="white"/>
                  </a:solidFill>
                </a:rPr>
                <a:t>Cruise Ship</a:t>
              </a:r>
              <a:endParaRPr lang="en-US" sz="2400" b="1" dirty="0">
                <a:solidFill>
                  <a:prstClr val="white"/>
                </a:solidFill>
              </a:endParaRPr>
            </a:p>
          </p:txBody>
        </p:sp>
      </p:grpSp>
      <p:grpSp>
        <p:nvGrpSpPr>
          <p:cNvPr id="13" name="Group 12"/>
          <p:cNvGrpSpPr/>
          <p:nvPr/>
        </p:nvGrpSpPr>
        <p:grpSpPr>
          <a:xfrm>
            <a:off x="3276600" y="2514600"/>
            <a:ext cx="2209800" cy="2900065"/>
            <a:chOff x="3276600" y="2514600"/>
            <a:chExt cx="2209800" cy="2900065"/>
          </a:xfrm>
        </p:grpSpPr>
        <p:pic>
          <p:nvPicPr>
            <p:cNvPr id="7" name="Picture 2" descr="File:Zimmermann-telegramm-offen.jpg"/>
            <p:cNvPicPr>
              <a:picLocks noChangeAspect="1" noChangeArrowheads="1"/>
            </p:cNvPicPr>
            <p:nvPr/>
          </p:nvPicPr>
          <p:blipFill>
            <a:blip r:embed="rId5" cstate="print"/>
            <a:srcRect t="4819"/>
            <a:stretch>
              <a:fillRect/>
            </a:stretch>
          </p:blipFill>
          <p:spPr bwMode="auto">
            <a:xfrm>
              <a:off x="3276600" y="2514600"/>
              <a:ext cx="2169042" cy="2438400"/>
            </a:xfrm>
            <a:prstGeom prst="rect">
              <a:avLst/>
            </a:prstGeom>
            <a:noFill/>
            <a:ln w="38100">
              <a:noFill/>
            </a:ln>
          </p:spPr>
        </p:pic>
        <p:sp>
          <p:nvSpPr>
            <p:cNvPr id="9" name="TextBox 8"/>
            <p:cNvSpPr txBox="1"/>
            <p:nvPr/>
          </p:nvSpPr>
          <p:spPr>
            <a:xfrm>
              <a:off x="3276600" y="4953000"/>
              <a:ext cx="2209800" cy="461665"/>
            </a:xfrm>
            <a:prstGeom prst="rect">
              <a:avLst/>
            </a:prstGeom>
            <a:noFill/>
          </p:spPr>
          <p:txBody>
            <a:bodyPr wrap="square" rtlCol="0">
              <a:spAutoFit/>
            </a:bodyPr>
            <a:lstStyle/>
            <a:p>
              <a:pPr algn="ctr"/>
              <a:r>
                <a:rPr lang="en-US" sz="2400" b="1" dirty="0" smtClean="0">
                  <a:solidFill>
                    <a:prstClr val="white"/>
                  </a:solidFill>
                </a:rPr>
                <a:t>Telegram</a:t>
              </a:r>
              <a:endParaRPr lang="en-US" sz="2400" b="1" dirty="0">
                <a:solidFill>
                  <a:prstClr val="white"/>
                </a:solidFill>
              </a:endParaRPr>
            </a:p>
          </p:txBody>
        </p:sp>
      </p:grpSp>
      <p:grpSp>
        <p:nvGrpSpPr>
          <p:cNvPr id="14" name="Group 13"/>
          <p:cNvGrpSpPr/>
          <p:nvPr/>
        </p:nvGrpSpPr>
        <p:grpSpPr>
          <a:xfrm>
            <a:off x="5410200" y="4800600"/>
            <a:ext cx="3483176" cy="1680865"/>
            <a:chOff x="5410200" y="4800600"/>
            <a:chExt cx="3483176" cy="1680865"/>
          </a:xfrm>
        </p:grpSpPr>
        <p:pic>
          <p:nvPicPr>
            <p:cNvPr id="6" name="Picture 8" descr="C:\Documents and Settings\TRICHEY\Local Settings\Temporary Internet Files\Content.IE5\RSHH5WDC\MC900334672[1].wmf"/>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10200" y="4800600"/>
              <a:ext cx="3483176" cy="1219200"/>
            </a:xfrm>
            <a:prstGeom prst="rect">
              <a:avLst/>
            </a:prstGeom>
            <a:noFill/>
          </p:spPr>
        </p:pic>
        <p:sp>
          <p:nvSpPr>
            <p:cNvPr id="10" name="TextBox 9"/>
            <p:cNvSpPr txBox="1"/>
            <p:nvPr/>
          </p:nvSpPr>
          <p:spPr>
            <a:xfrm>
              <a:off x="6172200" y="6019800"/>
              <a:ext cx="2209800" cy="461665"/>
            </a:xfrm>
            <a:prstGeom prst="rect">
              <a:avLst/>
            </a:prstGeom>
            <a:noFill/>
          </p:spPr>
          <p:txBody>
            <a:bodyPr wrap="square" rtlCol="0">
              <a:spAutoFit/>
            </a:bodyPr>
            <a:lstStyle/>
            <a:p>
              <a:pPr algn="ctr"/>
              <a:r>
                <a:rPr lang="en-US" sz="2400" b="1" dirty="0" smtClean="0">
                  <a:solidFill>
                    <a:prstClr val="white"/>
                  </a:solidFill>
                </a:rPr>
                <a:t>Submarine</a:t>
              </a:r>
              <a:endParaRPr lang="en-US" sz="2400" b="1" dirty="0">
                <a:solidFill>
                  <a:prstClr val="white"/>
                </a:solidFill>
              </a:endParaRPr>
            </a:p>
          </p:txBody>
        </p:sp>
      </p:grpSp>
      <p:sp>
        <p:nvSpPr>
          <p:cNvPr id="19" name="TextBox 18"/>
          <p:cNvSpPr txBox="1"/>
          <p:nvPr/>
        </p:nvSpPr>
        <p:spPr>
          <a:xfrm>
            <a:off x="2895600" y="1066800"/>
            <a:ext cx="3048000" cy="1015663"/>
          </a:xfrm>
          <a:prstGeom prst="rect">
            <a:avLst/>
          </a:prstGeom>
          <a:noFill/>
        </p:spPr>
        <p:txBody>
          <a:bodyPr wrap="square" rtlCol="0">
            <a:spAutoFit/>
          </a:bodyPr>
          <a:lstStyle/>
          <a:p>
            <a:pPr algn="ctr"/>
            <a:r>
              <a:rPr lang="en-US" sz="2000" b="1" i="1" dirty="0" smtClean="0">
                <a:solidFill>
                  <a:prstClr val="white"/>
                </a:solidFill>
              </a:rPr>
              <a:t>Where are we going?</a:t>
            </a:r>
          </a:p>
          <a:p>
            <a:pPr algn="ctr"/>
            <a:r>
              <a:rPr lang="en-US" sz="2000" b="1" i="1" dirty="0" smtClean="0">
                <a:solidFill>
                  <a:srgbClr val="E60706">
                    <a:lumMod val="40000"/>
                    <a:lumOff val="60000"/>
                  </a:srgbClr>
                </a:solidFill>
              </a:rPr>
              <a:t>* CLAP CLAP CLAP *</a:t>
            </a:r>
          </a:p>
          <a:p>
            <a:pPr algn="ctr"/>
            <a:r>
              <a:rPr lang="en-US" sz="2000" b="1" i="1" dirty="0" smtClean="0">
                <a:solidFill>
                  <a:prstClr val="white"/>
                </a:solidFill>
              </a:rPr>
              <a:t>World War I!</a:t>
            </a:r>
            <a:endParaRPr lang="en-US" sz="2000" b="1" i="1" dirty="0">
              <a:solidFill>
                <a:prstClr val="white"/>
              </a:solidFill>
            </a:endParaRPr>
          </a:p>
        </p:txBody>
      </p:sp>
      <p:sp>
        <p:nvSpPr>
          <p:cNvPr id="2" name="TextBox 1"/>
          <p:cNvSpPr txBox="1"/>
          <p:nvPr/>
        </p:nvSpPr>
        <p:spPr>
          <a:xfrm>
            <a:off x="533400" y="5334000"/>
            <a:ext cx="2286000" cy="95410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2800" b="1" dirty="0" smtClean="0">
                <a:solidFill>
                  <a:prstClr val="white"/>
                </a:solidFill>
              </a:rPr>
              <a:t>Press to</a:t>
            </a:r>
            <a:br>
              <a:rPr lang="en-US" sz="2800" b="1" dirty="0" smtClean="0">
                <a:solidFill>
                  <a:prstClr val="white"/>
                </a:solidFill>
              </a:rPr>
            </a:br>
            <a:r>
              <a:rPr lang="en-US" sz="2800" b="1" dirty="0" smtClean="0">
                <a:solidFill>
                  <a:prstClr val="white"/>
                </a:solidFill>
              </a:rPr>
              <a:t>REPEAT</a:t>
            </a:r>
            <a:endParaRPr lang="en-US" sz="2800" b="1" dirty="0">
              <a:solidFill>
                <a:prstClr val="white"/>
              </a:solidFill>
            </a:endParaRPr>
          </a:p>
        </p:txBody>
      </p:sp>
    </p:spTree>
    <p:extLst>
      <p:ext uri="{BB962C8B-B14F-4D97-AF65-F5344CB8AC3E}">
        <p14:creationId xmlns:p14="http://schemas.microsoft.com/office/powerpoint/2010/main" val="23137699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75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750"/>
                            </p:stCondLst>
                            <p:childTnLst>
                              <p:par>
                                <p:cTn id="17" presetID="42" presetClass="entr" presetSubtype="0" fill="hold" nodeType="after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2"/>
                                        </p:tgtEl>
                                      </p:cBhvr>
                                    </p:animEffect>
                                    <p:animScale>
                                      <p:cBhvr>
                                        <p:cTn id="27"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14"/>
                                        </p:tgtEl>
                                      </p:cBhvr>
                                    </p:animEffect>
                                    <p:animScale>
                                      <p:cBhvr>
                                        <p:cTn id="39"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0" restart="whenNotActive" fill="hold" evtFilter="cancelBubble" nodeType="interactiveSeq">
                <p:stCondLst>
                  <p:cond evt="onClick" delay="0">
                    <p:tgtEl>
                      <p:spTgt spid="2"/>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4"/>
                                        </p:tgtEl>
                                        <p:attrNameLst>
                                          <p:attrName>style.visibility</p:attrName>
                                        </p:attrNameLst>
                                      </p:cBhvr>
                                      <p:to>
                                        <p:strVal val="hidden"/>
                                      </p:to>
                                    </p:set>
                                  </p:childTnLst>
                                </p:cTn>
                              </p:par>
                            </p:childTnLst>
                          </p:cTn>
                        </p:par>
                        <p:par>
                          <p:cTn id="49" fill="hold">
                            <p:stCondLst>
                              <p:cond delay="0"/>
                            </p:stCondLst>
                            <p:childTnLst>
                              <p:par>
                                <p:cTn id="50" presetID="42"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nodeType="afterEffect">
                                  <p:stCondLst>
                                    <p:cond delay="75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par>
                          <p:cTn id="61" fill="hold">
                            <p:stCondLst>
                              <p:cond delay="2750"/>
                            </p:stCondLst>
                            <p:childTnLst>
                              <p:par>
                                <p:cTn id="62" presetID="42" presetClass="entr" presetSubtype="0" fill="hold" nodeType="afterEffect">
                                  <p:stCondLst>
                                    <p:cond delay="75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1000"/>
                                        <p:tgtEl>
                                          <p:spTgt spid="14"/>
                                        </p:tgtEl>
                                      </p:cBhvr>
                                    </p:animEffect>
                                    <p:anim calcmode="lin" valueType="num">
                                      <p:cBhvr>
                                        <p:cTn id="65" dur="1000" fill="hold"/>
                                        <p:tgtEl>
                                          <p:spTgt spid="14"/>
                                        </p:tgtEl>
                                        <p:attrNameLst>
                                          <p:attrName>ppt_x</p:attrName>
                                        </p:attrNameLst>
                                      </p:cBhvr>
                                      <p:tavLst>
                                        <p:tav tm="0">
                                          <p:val>
                                            <p:strVal val="#ppt_x"/>
                                          </p:val>
                                        </p:tav>
                                        <p:tav tm="100000">
                                          <p:val>
                                            <p:strVal val="#ppt_x"/>
                                          </p:val>
                                        </p:tav>
                                      </p:tavLst>
                                    </p:anim>
                                    <p:anim calcmode="lin" valueType="num">
                                      <p:cBhvr>
                                        <p:cTn id="6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 y="0"/>
            <a:ext cx="7119372" cy="1524000"/>
          </a:xfrm>
        </p:spPr>
        <p:txBody>
          <a:bodyPr anchor="ctr">
            <a:noAutofit/>
          </a:bodyPr>
          <a:lstStyle/>
          <a:p>
            <a:r>
              <a:rPr lang="en-US" sz="5400" b="1" dirty="0" smtClean="0"/>
              <a:t>Wilson’s War Message</a:t>
            </a:r>
            <a:endParaRPr lang="en-US" sz="4800" b="1" dirty="0"/>
          </a:p>
        </p:txBody>
      </p:sp>
      <p:sp>
        <p:nvSpPr>
          <p:cNvPr id="5" name="Content Placeholder 4"/>
          <p:cNvSpPr>
            <a:spLocks noGrp="1"/>
          </p:cNvSpPr>
          <p:nvPr>
            <p:ph sz="half" idx="1"/>
          </p:nvPr>
        </p:nvSpPr>
        <p:spPr>
          <a:xfrm>
            <a:off x="533400" y="1600200"/>
            <a:ext cx="5181600" cy="4495800"/>
          </a:xfrm>
        </p:spPr>
        <p:txBody>
          <a:bodyPr>
            <a:normAutofit/>
          </a:bodyPr>
          <a:lstStyle/>
          <a:p>
            <a:pPr>
              <a:buNone/>
            </a:pPr>
            <a:r>
              <a:rPr lang="en-US" sz="3200" b="1" dirty="0" smtClean="0"/>
              <a:t>The </a:t>
            </a:r>
            <a:r>
              <a:rPr lang="en-US" sz="3200" b="1" dirty="0" smtClean="0">
                <a:solidFill>
                  <a:schemeClr val="accent5">
                    <a:lumMod val="40000"/>
                    <a:lumOff val="60000"/>
                  </a:schemeClr>
                </a:solidFill>
              </a:rPr>
              <a:t>Direct </a:t>
            </a:r>
            <a:r>
              <a:rPr lang="en-US" sz="3200" b="1" dirty="0" smtClean="0"/>
              <a:t>Cause:</a:t>
            </a:r>
          </a:p>
          <a:p>
            <a:pPr marL="457200" indent="0">
              <a:buNone/>
            </a:pPr>
            <a:r>
              <a:rPr lang="en-US" sz="3200" dirty="0" smtClean="0"/>
              <a:t>German policy of </a:t>
            </a:r>
            <a:r>
              <a:rPr lang="en-US" sz="3200" b="1" i="1" dirty="0" smtClean="0">
                <a:solidFill>
                  <a:schemeClr val="accent5">
                    <a:lumMod val="40000"/>
                    <a:lumOff val="60000"/>
                  </a:schemeClr>
                </a:solidFill>
              </a:rPr>
              <a:t>Unrestricted Submarine Warfare</a:t>
            </a:r>
          </a:p>
          <a:p>
            <a:endParaRPr lang="en-US" sz="2000" dirty="0" smtClean="0"/>
          </a:p>
          <a:p>
            <a:pPr>
              <a:buNone/>
            </a:pPr>
            <a:r>
              <a:rPr lang="en-US" sz="3200" b="1" dirty="0" smtClean="0"/>
              <a:t>America’s Mission:</a:t>
            </a:r>
          </a:p>
          <a:p>
            <a:pPr marL="457200" indent="-457200">
              <a:buNone/>
            </a:pPr>
            <a:r>
              <a:rPr lang="en-US" sz="3200" dirty="0" smtClean="0"/>
              <a:t>	Make the world safe for </a:t>
            </a:r>
            <a:r>
              <a:rPr lang="en-US" sz="4400" b="1" dirty="0" smtClean="0">
                <a:solidFill>
                  <a:schemeClr val="accent5">
                    <a:lumMod val="40000"/>
                    <a:lumOff val="60000"/>
                  </a:schemeClr>
                </a:solidFill>
              </a:rPr>
              <a:t>democracy</a:t>
            </a:r>
            <a:endParaRPr lang="en-US" sz="3200" b="1" dirty="0" smtClean="0">
              <a:solidFill>
                <a:schemeClr val="accent5">
                  <a:lumMod val="40000"/>
                  <a:lumOff val="60000"/>
                </a:schemeClr>
              </a:solidFill>
            </a:endParaRPr>
          </a:p>
        </p:txBody>
      </p:sp>
      <p:pic>
        <p:nvPicPr>
          <p:cNvPr id="7" name="Picture 2" descr="File:Thomas Woodrow Wilson, Harris &amp; Ewing bw photo portrait, 1919.jpg"/>
          <p:cNvPicPr>
            <a:picLocks noGrp="1" noChangeAspect="1" noChangeArrowheads="1"/>
          </p:cNvPicPr>
          <p:nvPr>
            <p:ph sz="half" idx="2"/>
          </p:nvPr>
        </p:nvPicPr>
        <p:blipFill>
          <a:blip r:embed="rId3" cstate="print"/>
          <a:stretch>
            <a:fillRect/>
          </a:stretch>
        </p:blipFill>
        <p:spPr bwMode="auto">
          <a:xfrm>
            <a:off x="5867400" y="1600200"/>
            <a:ext cx="2987135" cy="4525963"/>
          </a:xfrm>
          <a:prstGeom prst="rect">
            <a:avLst/>
          </a:prstGeom>
          <a:noFill/>
        </p:spPr>
      </p:pic>
      <p:sp>
        <p:nvSpPr>
          <p:cNvPr id="2" name="Rectangle 1"/>
          <p:cNvSpPr/>
          <p:nvPr/>
        </p:nvSpPr>
        <p:spPr>
          <a:xfrm>
            <a:off x="7271772" y="304800"/>
            <a:ext cx="1338828" cy="954107"/>
          </a:xfrm>
          <a:prstGeom prst="rect">
            <a:avLst/>
          </a:prstGeom>
        </p:spPr>
        <p:txBody>
          <a:bodyPr wrap="none">
            <a:spAutoFit/>
          </a:bodyPr>
          <a:lstStyle/>
          <a:p>
            <a:pPr algn="ctr"/>
            <a:r>
              <a:rPr lang="en-US" sz="2800" b="1" dirty="0" smtClean="0"/>
              <a:t>April, </a:t>
            </a:r>
            <a:br>
              <a:rPr lang="en-US" sz="2800" b="1" dirty="0" smtClean="0"/>
            </a:br>
            <a:r>
              <a:rPr lang="en-US" sz="2800" b="1" dirty="0" smtClean="0"/>
              <a:t>1917</a:t>
            </a:r>
            <a:endParaRPr lang="en-US" sz="2800"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anim calcmode="lin" valueType="num">
                                      <p:cBhvr>
                                        <p:cTn id="2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anim calcmode="lin" valueType="num">
                                      <p:cBhvr>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0" y="274638"/>
            <a:ext cx="5029200" cy="2468562"/>
          </a:xfrm>
        </p:spPr>
        <p:txBody>
          <a:bodyPr anchor="ctr">
            <a:normAutofit/>
          </a:bodyPr>
          <a:lstStyle/>
          <a:p>
            <a:r>
              <a:rPr lang="en-US" sz="6600" b="1" i="1" dirty="0" smtClean="0"/>
              <a:t>Grab </a:t>
            </a:r>
            <a:r>
              <a:rPr lang="en-US" sz="7200" b="1" i="1" dirty="0" smtClean="0"/>
              <a:t>your</a:t>
            </a:r>
            <a:r>
              <a:rPr lang="en-US" sz="6600" b="1" i="1" dirty="0" smtClean="0"/>
              <a:t> </a:t>
            </a:r>
            <a:br>
              <a:rPr lang="en-US" sz="6600" b="1" i="1" dirty="0" smtClean="0"/>
            </a:br>
            <a:r>
              <a:rPr lang="en-US" sz="6600" b="1" i="1" dirty="0" smtClean="0"/>
              <a:t>gas mask…</a:t>
            </a:r>
            <a:endParaRPr lang="en-US" sz="6600" b="1" i="1" dirty="0"/>
          </a:p>
        </p:txBody>
      </p:sp>
      <p:grpSp>
        <p:nvGrpSpPr>
          <p:cNvPr id="12" name="Group 11"/>
          <p:cNvGrpSpPr/>
          <p:nvPr/>
        </p:nvGrpSpPr>
        <p:grpSpPr>
          <a:xfrm>
            <a:off x="4648200" y="249154"/>
            <a:ext cx="4174189" cy="6075446"/>
            <a:chOff x="4598336" y="1905000"/>
            <a:chExt cx="4174189" cy="6075446"/>
          </a:xfrm>
        </p:grpSpPr>
        <p:sp>
          <p:nvSpPr>
            <p:cNvPr id="9" name="Rectangle 8"/>
            <p:cNvSpPr/>
            <p:nvPr/>
          </p:nvSpPr>
          <p:spPr>
            <a:xfrm>
              <a:off x="6019800" y="5334000"/>
              <a:ext cx="1447800" cy="533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p:cNvSpPr/>
            <p:nvPr/>
          </p:nvSpPr>
          <p:spPr>
            <a:xfrm>
              <a:off x="5383864" y="2570246"/>
              <a:ext cx="2491072" cy="1752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2" descr="http://www.doratheexplorertvshow.com/images/dora_explorer_show.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98336" y="1905000"/>
              <a:ext cx="4174189" cy="6075446"/>
            </a:xfrm>
            <a:prstGeom prst="rect">
              <a:avLst/>
            </a:prstGeom>
            <a:noFill/>
          </p:spPr>
        </p:pic>
      </p:grpSp>
      <p:pic>
        <p:nvPicPr>
          <p:cNvPr id="1026" name="Picture 2" descr="http://www.clker.com/cliparts/f/5/1/5/1229694219339943231rg1024_gas_mask.svg.med.png"/>
          <p:cNvPicPr>
            <a:picLocks noChangeAspect="1" noChangeArrowheads="1"/>
          </p:cNvPicPr>
          <p:nvPr/>
        </p:nvPicPr>
        <p:blipFill>
          <a:blip r:embed="rId4" cstate="print"/>
          <a:srcRect/>
          <a:stretch>
            <a:fillRect/>
          </a:stretch>
        </p:blipFill>
        <p:spPr bwMode="auto">
          <a:xfrm>
            <a:off x="5649112" y="501134"/>
            <a:ext cx="3357778" cy="3689866"/>
          </a:xfrm>
          <a:prstGeom prst="rect">
            <a:avLst/>
          </a:prstGeom>
          <a:noFill/>
        </p:spPr>
      </p:pic>
      <p:sp>
        <p:nvSpPr>
          <p:cNvPr id="13" name="TextBox 12"/>
          <p:cNvSpPr txBox="1"/>
          <p:nvPr/>
        </p:nvSpPr>
        <p:spPr>
          <a:xfrm>
            <a:off x="0" y="3031823"/>
            <a:ext cx="5019675" cy="830997"/>
          </a:xfrm>
          <a:prstGeom prst="rect">
            <a:avLst/>
          </a:prstGeom>
          <a:noFill/>
        </p:spPr>
        <p:txBody>
          <a:bodyPr wrap="square" rtlCol="0">
            <a:spAutoFit/>
          </a:bodyPr>
          <a:lstStyle/>
          <a:p>
            <a:pPr algn="ctr"/>
            <a:r>
              <a:rPr lang="en-US" sz="4800" b="1" i="1" dirty="0" smtClean="0">
                <a:latin typeface="+mj-lt"/>
              </a:rPr>
              <a:t>Let’s go!</a:t>
            </a:r>
            <a:endParaRPr lang="en-US" sz="4800" b="1" i="1" dirty="0">
              <a:latin typeface="+mj-lt"/>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152400"/>
            <a:ext cx="3733800" cy="1981200"/>
          </a:xfrm>
        </p:spPr>
        <p:txBody>
          <a:bodyPr>
            <a:normAutofit fontScale="90000"/>
          </a:bodyPr>
          <a:lstStyle/>
          <a:p>
            <a:r>
              <a:rPr lang="en-US" sz="4800" b="1" dirty="0" smtClean="0"/>
              <a:t>Selective Service Act (1917)</a:t>
            </a:r>
            <a:endParaRPr lang="en-US" sz="4800" b="1" dirty="0"/>
          </a:p>
        </p:txBody>
      </p:sp>
      <p:sp>
        <p:nvSpPr>
          <p:cNvPr id="2" name="Content Placeholder 1"/>
          <p:cNvSpPr>
            <a:spLocks noGrp="1"/>
          </p:cNvSpPr>
          <p:nvPr>
            <p:ph idx="1"/>
          </p:nvPr>
        </p:nvSpPr>
        <p:spPr>
          <a:xfrm>
            <a:off x="609600" y="6096000"/>
            <a:ext cx="3124200" cy="762000"/>
          </a:xfrm>
        </p:spPr>
        <p:txBody>
          <a:bodyPr>
            <a:normAutofit/>
          </a:bodyPr>
          <a:lstStyle/>
          <a:p>
            <a:pPr>
              <a:buNone/>
            </a:pPr>
            <a:r>
              <a:rPr lang="en-US" sz="3200" b="1" dirty="0" smtClean="0">
                <a:latin typeface="+mj-lt"/>
              </a:rPr>
              <a:t>	Draft Card </a:t>
            </a:r>
            <a:r>
              <a:rPr lang="en-US" sz="3200" b="1" dirty="0" smtClean="0">
                <a:latin typeface="+mj-lt"/>
                <a:sym typeface="Wingdings" pitchFamily="2" charset="2"/>
              </a:rPr>
              <a:t></a:t>
            </a:r>
            <a:endParaRPr lang="en-US" sz="3200" b="1" dirty="0">
              <a:latin typeface="+mj-lt"/>
            </a:endParaRPr>
          </a:p>
        </p:txBody>
      </p:sp>
      <p:pic>
        <p:nvPicPr>
          <p:cNvPr id="1026" name="Picture 2" descr="http://www.archives.gov/news/stories/draft-registration-cards/ellington-front-l.jpg"/>
          <p:cNvPicPr>
            <a:picLocks noChangeAspect="1" noChangeArrowheads="1"/>
          </p:cNvPicPr>
          <p:nvPr/>
        </p:nvPicPr>
        <p:blipFill>
          <a:blip r:embed="rId3" cstate="print"/>
          <a:srcRect/>
          <a:stretch>
            <a:fillRect/>
          </a:stretch>
        </p:blipFill>
        <p:spPr bwMode="auto">
          <a:xfrm>
            <a:off x="3733800" y="20859"/>
            <a:ext cx="5410200" cy="6837141"/>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6146" name="Picture 2" descr="File:Unclesamwanty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78320"/>
            <a:ext cx="5153025" cy="6936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rot="21187075">
            <a:off x="-325537" y="3330099"/>
            <a:ext cx="9863014" cy="1117688"/>
          </a:xfrm>
          <a:solidFill>
            <a:schemeClr val="bg1">
              <a:alpha val="75000"/>
            </a:schemeClr>
          </a:solidFill>
        </p:spPr>
        <p:txBody>
          <a:bodyPr anchor="ctr"/>
          <a:lstStyle/>
          <a:p>
            <a:r>
              <a:rPr lang="en-US" sz="6600" b="1" dirty="0" smtClean="0"/>
              <a:t>PROPAGANDA</a:t>
            </a:r>
            <a:endParaRPr lang="en-US" b="1" dirty="0"/>
          </a:p>
        </p:txBody>
      </p:sp>
    </p:spTree>
  </p:cSld>
  <p:clrMapOvr>
    <a:overrideClrMapping bg1="dk1" tx1="lt1" bg2="dk2" tx2="lt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14" name="TextBox 13"/>
          <p:cNvSpPr txBox="1"/>
          <p:nvPr/>
        </p:nvSpPr>
        <p:spPr>
          <a:xfrm>
            <a:off x="5181600" y="304800"/>
            <a:ext cx="3429000" cy="584775"/>
          </a:xfrm>
          <a:prstGeom prst="rect">
            <a:avLst/>
          </a:prstGeom>
          <a:noFill/>
        </p:spPr>
        <p:txBody>
          <a:bodyPr wrap="square" rtlCol="0">
            <a:spAutoFit/>
          </a:bodyPr>
          <a:lstStyle/>
          <a:p>
            <a:r>
              <a:rPr lang="en-US" sz="3200" b="1" dirty="0" smtClean="0">
                <a:latin typeface="+mj-lt"/>
              </a:rPr>
              <a:t>1. Recruitment</a:t>
            </a:r>
            <a:endParaRPr lang="en-US" sz="3200" b="1" dirty="0">
              <a:latin typeface="+mj-lt"/>
            </a:endParaRPr>
          </a:p>
        </p:txBody>
      </p:sp>
      <p:sp>
        <p:nvSpPr>
          <p:cNvPr id="3" name="Title 2"/>
          <p:cNvSpPr>
            <a:spLocks noGrp="1"/>
          </p:cNvSpPr>
          <p:nvPr>
            <p:ph type="title"/>
          </p:nvPr>
        </p:nvSpPr>
        <p:spPr>
          <a:xfrm>
            <a:off x="76200" y="76200"/>
            <a:ext cx="4038600" cy="2209800"/>
          </a:xfrm>
        </p:spPr>
        <p:txBody>
          <a:bodyPr anchor="ctr">
            <a:noAutofit/>
          </a:bodyPr>
          <a:lstStyle/>
          <a:p>
            <a:r>
              <a:rPr lang="en-US" sz="5400" b="1" dirty="0" smtClean="0"/>
              <a:t>Propaganda </a:t>
            </a:r>
            <a:r>
              <a:rPr lang="en-US" sz="6300" b="1" dirty="0" smtClean="0"/>
              <a:t>Campaign</a:t>
            </a:r>
            <a:endParaRPr lang="en-US" sz="6300" b="1" dirty="0"/>
          </a:p>
        </p:txBody>
      </p:sp>
      <p:sp>
        <p:nvSpPr>
          <p:cNvPr id="6" name="Plus 5"/>
          <p:cNvSpPr/>
          <p:nvPr/>
        </p:nvSpPr>
        <p:spPr>
          <a:xfrm>
            <a:off x="6629400" y="685800"/>
            <a:ext cx="2743200" cy="2590800"/>
          </a:xfrm>
          <a:prstGeom prst="mathPlus">
            <a:avLst>
              <a:gd name="adj1" fmla="val 28249"/>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19458" name="Picture 2" descr="C:\Documents and Settings\TRICHEY\Local Settings\Temporary Internet Files\Content.IE5\U2DGT1A7\MC900318566[1].wmf"/>
          <p:cNvPicPr>
            <a:picLocks noChangeAspect="1" noChangeArrowheads="1"/>
          </p:cNvPicPr>
          <p:nvPr/>
        </p:nvPicPr>
        <p:blipFill>
          <a:blip r:embed="rId3" cstate="print"/>
          <a:srcRect/>
          <a:stretch>
            <a:fillRect/>
          </a:stretch>
        </p:blipFill>
        <p:spPr bwMode="auto">
          <a:xfrm>
            <a:off x="3810000" y="1066800"/>
            <a:ext cx="1964741" cy="2010340"/>
          </a:xfrm>
          <a:prstGeom prst="rect">
            <a:avLst/>
          </a:prstGeom>
          <a:noFill/>
        </p:spPr>
      </p:pic>
      <p:pic>
        <p:nvPicPr>
          <p:cNvPr id="19457" name="Picture 1" descr="C:\Documents and Settings\TRICHEY\Local Settings\Temporary Internet Files\Content.IE5\74UAA3XX\MC900013187[1].wmf"/>
          <p:cNvPicPr>
            <a:picLocks noChangeAspect="1" noChangeArrowheads="1"/>
          </p:cNvPicPr>
          <p:nvPr/>
        </p:nvPicPr>
        <p:blipFill>
          <a:blip r:embed="rId4" cstate="print"/>
          <a:srcRect/>
          <a:stretch>
            <a:fillRect/>
          </a:stretch>
        </p:blipFill>
        <p:spPr bwMode="auto">
          <a:xfrm rot="326841">
            <a:off x="4898893" y="914935"/>
            <a:ext cx="3328059" cy="2229155"/>
          </a:xfrm>
          <a:prstGeom prst="rect">
            <a:avLst/>
          </a:prstGeom>
          <a:noFill/>
        </p:spPr>
      </p:pic>
      <p:sp>
        <p:nvSpPr>
          <p:cNvPr id="15" name="Rectangle 14"/>
          <p:cNvSpPr/>
          <p:nvPr/>
        </p:nvSpPr>
        <p:spPr>
          <a:xfrm>
            <a:off x="7438951" y="2971800"/>
            <a:ext cx="1144865" cy="461665"/>
          </a:xfrm>
          <a:prstGeom prst="rect">
            <a:avLst/>
          </a:prstGeom>
        </p:spPr>
        <p:txBody>
          <a:bodyPr wrap="none">
            <a:spAutoFit/>
          </a:bodyPr>
          <a:lstStyle/>
          <a:p>
            <a:pPr marL="0" lvl="1" algn="ctr">
              <a:buClr>
                <a:schemeClr val="tx2">
                  <a:lumMod val="75000"/>
                </a:schemeClr>
              </a:buClr>
              <a:buSzPct val="90000"/>
            </a:pPr>
            <a:r>
              <a:rPr lang="en-US" sz="2400" b="1" dirty="0" smtClean="0">
                <a:latin typeface="+mj-lt"/>
              </a:rPr>
              <a:t>Nurses</a:t>
            </a:r>
          </a:p>
        </p:txBody>
      </p:sp>
      <p:sp>
        <p:nvSpPr>
          <p:cNvPr id="16" name="Rectangle 15"/>
          <p:cNvSpPr/>
          <p:nvPr/>
        </p:nvSpPr>
        <p:spPr>
          <a:xfrm>
            <a:off x="5780838" y="2362200"/>
            <a:ext cx="1317990" cy="461665"/>
          </a:xfrm>
          <a:prstGeom prst="rect">
            <a:avLst/>
          </a:prstGeom>
        </p:spPr>
        <p:txBody>
          <a:bodyPr wrap="none">
            <a:spAutoFit/>
          </a:bodyPr>
          <a:lstStyle/>
          <a:p>
            <a:pPr marL="0" lvl="1" algn="ctr">
              <a:buClr>
                <a:schemeClr val="tx2">
                  <a:lumMod val="75000"/>
                </a:schemeClr>
              </a:buClr>
              <a:buSzPct val="90000"/>
            </a:pPr>
            <a:r>
              <a:rPr lang="en-US" sz="2400" b="1" dirty="0" smtClean="0">
                <a:latin typeface="+mj-lt"/>
              </a:rPr>
              <a:t>Soldiers</a:t>
            </a:r>
          </a:p>
        </p:txBody>
      </p:sp>
      <p:sp>
        <p:nvSpPr>
          <p:cNvPr id="17" name="Rectangle 16"/>
          <p:cNvSpPr/>
          <p:nvPr/>
        </p:nvSpPr>
        <p:spPr>
          <a:xfrm>
            <a:off x="4438781" y="3048000"/>
            <a:ext cx="1127232" cy="461665"/>
          </a:xfrm>
          <a:prstGeom prst="rect">
            <a:avLst/>
          </a:prstGeom>
        </p:spPr>
        <p:txBody>
          <a:bodyPr wrap="none">
            <a:spAutoFit/>
          </a:bodyPr>
          <a:lstStyle/>
          <a:p>
            <a:pPr marL="0" lvl="1" algn="ctr">
              <a:buClr>
                <a:schemeClr val="tx2">
                  <a:lumMod val="75000"/>
                </a:schemeClr>
              </a:buClr>
              <a:buSzPct val="90000"/>
            </a:pPr>
            <a:r>
              <a:rPr lang="en-US" sz="2400" b="1" dirty="0" smtClean="0">
                <a:latin typeface="+mj-lt"/>
              </a:rPr>
              <a:t>Sailors</a:t>
            </a:r>
          </a:p>
        </p:txBody>
      </p:sp>
      <p:sp>
        <p:nvSpPr>
          <p:cNvPr id="18" name="TextBox 17"/>
          <p:cNvSpPr txBox="1"/>
          <p:nvPr/>
        </p:nvSpPr>
        <p:spPr>
          <a:xfrm>
            <a:off x="0" y="4191000"/>
            <a:ext cx="3810000" cy="584775"/>
          </a:xfrm>
          <a:prstGeom prst="rect">
            <a:avLst/>
          </a:prstGeom>
          <a:noFill/>
        </p:spPr>
        <p:txBody>
          <a:bodyPr wrap="square" rtlCol="0">
            <a:spAutoFit/>
          </a:bodyPr>
          <a:lstStyle/>
          <a:p>
            <a:r>
              <a:rPr lang="en-US" sz="3200" b="1" dirty="0" smtClean="0">
                <a:latin typeface="+mj-lt"/>
              </a:rPr>
              <a:t>2.  War Financing</a:t>
            </a:r>
            <a:endParaRPr lang="en-US" sz="3200" b="1" dirty="0">
              <a:latin typeface="+mj-lt"/>
            </a:endParaRPr>
          </a:p>
        </p:txBody>
      </p:sp>
      <p:sp>
        <p:nvSpPr>
          <p:cNvPr id="19" name="TextBox 18"/>
          <p:cNvSpPr txBox="1"/>
          <p:nvPr/>
        </p:nvSpPr>
        <p:spPr>
          <a:xfrm>
            <a:off x="1828800" y="6096000"/>
            <a:ext cx="4648200" cy="584775"/>
          </a:xfrm>
          <a:prstGeom prst="rect">
            <a:avLst/>
          </a:prstGeom>
          <a:noFill/>
        </p:spPr>
        <p:txBody>
          <a:bodyPr wrap="square" rtlCol="0">
            <a:spAutoFit/>
          </a:bodyPr>
          <a:lstStyle/>
          <a:p>
            <a:r>
              <a:rPr lang="en-US" sz="3200" b="1" dirty="0" smtClean="0">
                <a:latin typeface="+mj-lt"/>
              </a:rPr>
              <a:t>3.  Conserve Resources</a:t>
            </a:r>
            <a:endParaRPr lang="en-US" sz="3200" b="1" dirty="0">
              <a:latin typeface="+mj-lt"/>
            </a:endParaRPr>
          </a:p>
        </p:txBody>
      </p:sp>
      <p:sp>
        <p:nvSpPr>
          <p:cNvPr id="20" name="TextBox 19"/>
          <p:cNvSpPr txBox="1"/>
          <p:nvPr/>
        </p:nvSpPr>
        <p:spPr>
          <a:xfrm>
            <a:off x="5867400" y="3810000"/>
            <a:ext cx="3276600" cy="954107"/>
          </a:xfrm>
          <a:prstGeom prst="rect">
            <a:avLst/>
          </a:prstGeom>
          <a:noFill/>
        </p:spPr>
        <p:txBody>
          <a:bodyPr wrap="square" rtlCol="0">
            <a:spAutoFit/>
          </a:bodyPr>
          <a:lstStyle/>
          <a:p>
            <a:pPr marL="630238" indent="-630238"/>
            <a:r>
              <a:rPr lang="en-US" sz="3200" b="1" dirty="0" smtClean="0">
                <a:latin typeface="+mj-lt"/>
              </a:rPr>
              <a:t>4.  Dehumanize </a:t>
            </a:r>
            <a:r>
              <a:rPr lang="en-US" sz="2400" b="1" dirty="0" smtClean="0">
                <a:latin typeface="+mj-lt"/>
              </a:rPr>
              <a:t>the enemy</a:t>
            </a:r>
            <a:endParaRPr lang="en-US" sz="3200" b="1" dirty="0">
              <a:latin typeface="+mj-lt"/>
            </a:endParaRPr>
          </a:p>
        </p:txBody>
      </p:sp>
      <p:pic>
        <p:nvPicPr>
          <p:cNvPr id="5122" name="Picture 2" descr="C:\Users\PK136TS\AppData\Local\Microsoft\Windows\Temporary Internet Files\Content.IE5\JRG3G11F\MP90040886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8741" y="3810000"/>
            <a:ext cx="2247900" cy="22479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World War I poster"/>
          <p:cNvPicPr>
            <a:picLocks noChangeAspect="1" noChangeArrowheads="1"/>
          </p:cNvPicPr>
          <p:nvPr/>
        </p:nvPicPr>
        <p:blipFill rotWithShape="1">
          <a:blip r:embed="rId6" cstate="print">
            <a:clrChange>
              <a:clrFrom>
                <a:srgbClr val="EDDACB"/>
              </a:clrFrom>
              <a:clrTo>
                <a:srgbClr val="EDDACB">
                  <a:alpha val="0"/>
                </a:srgbClr>
              </a:clrTo>
            </a:clrChange>
          </a:blip>
          <a:srcRect l="15526" r="23155" b="62190"/>
          <a:stretch/>
        </p:blipFill>
        <p:spPr bwMode="auto">
          <a:xfrm>
            <a:off x="6781800" y="4674632"/>
            <a:ext cx="2016839" cy="1878568"/>
          </a:xfrm>
          <a:prstGeom prst="rect">
            <a:avLst/>
          </a:prstGeom>
          <a:noFill/>
          <a:effectLst>
            <a:softEdge rad="31750"/>
          </a:effectLst>
        </p:spPr>
      </p:pic>
      <p:pic>
        <p:nvPicPr>
          <p:cNvPr id="5124" name="Picture 4" descr="C:\Users\PK136TS\AppData\Local\Microsoft\Windows\Temporary Internet Files\Content.IE5\277KP902\MP900442381[1].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309100">
            <a:off x="709255" y="2438203"/>
            <a:ext cx="2852442" cy="189603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49" presetClass="entr" presetSubtype="0" decel="100000" fill="hold" nodeType="afterEffect">
                                  <p:stCondLst>
                                    <p:cond delay="0"/>
                                  </p:stCondLst>
                                  <p:childTnLst>
                                    <p:set>
                                      <p:cBhvr>
                                        <p:cTn id="9" dur="1" fill="hold">
                                          <p:stCondLst>
                                            <p:cond delay="0"/>
                                          </p:stCondLst>
                                        </p:cTn>
                                        <p:tgtEl>
                                          <p:spTgt spid="19457"/>
                                        </p:tgtEl>
                                        <p:attrNameLst>
                                          <p:attrName>style.visibility</p:attrName>
                                        </p:attrNameLst>
                                      </p:cBhvr>
                                      <p:to>
                                        <p:strVal val="visible"/>
                                      </p:to>
                                    </p:set>
                                    <p:anim calcmode="lin" valueType="num">
                                      <p:cBhvr>
                                        <p:cTn id="10" dur="1000" fill="hold"/>
                                        <p:tgtEl>
                                          <p:spTgt spid="19457"/>
                                        </p:tgtEl>
                                        <p:attrNameLst>
                                          <p:attrName>ppt_w</p:attrName>
                                        </p:attrNameLst>
                                      </p:cBhvr>
                                      <p:tavLst>
                                        <p:tav tm="0">
                                          <p:val>
                                            <p:fltVal val="0"/>
                                          </p:val>
                                        </p:tav>
                                        <p:tav tm="100000">
                                          <p:val>
                                            <p:strVal val="#ppt_w"/>
                                          </p:val>
                                        </p:tav>
                                      </p:tavLst>
                                    </p:anim>
                                    <p:anim calcmode="lin" valueType="num">
                                      <p:cBhvr>
                                        <p:cTn id="11" dur="1000" fill="hold"/>
                                        <p:tgtEl>
                                          <p:spTgt spid="19457"/>
                                        </p:tgtEl>
                                        <p:attrNameLst>
                                          <p:attrName>ppt_h</p:attrName>
                                        </p:attrNameLst>
                                      </p:cBhvr>
                                      <p:tavLst>
                                        <p:tav tm="0">
                                          <p:val>
                                            <p:fltVal val="0"/>
                                          </p:val>
                                        </p:tav>
                                        <p:tav tm="100000">
                                          <p:val>
                                            <p:strVal val="#ppt_h"/>
                                          </p:val>
                                        </p:tav>
                                      </p:tavLst>
                                    </p:anim>
                                    <p:anim calcmode="lin" valueType="num">
                                      <p:cBhvr>
                                        <p:cTn id="12" dur="1000" fill="hold"/>
                                        <p:tgtEl>
                                          <p:spTgt spid="19457"/>
                                        </p:tgtEl>
                                        <p:attrNameLst>
                                          <p:attrName>style.rotation</p:attrName>
                                        </p:attrNameLst>
                                      </p:cBhvr>
                                      <p:tavLst>
                                        <p:tav tm="0">
                                          <p:val>
                                            <p:fltVal val="360"/>
                                          </p:val>
                                        </p:tav>
                                        <p:tav tm="100000">
                                          <p:val>
                                            <p:fltVal val="0"/>
                                          </p:val>
                                        </p:tav>
                                      </p:tavLst>
                                    </p:anim>
                                    <p:animEffect transition="in" filter="fade">
                                      <p:cBhvr>
                                        <p:cTn id="13" dur="1000"/>
                                        <p:tgtEl>
                                          <p:spTgt spid="1945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9458"/>
                                        </p:tgtEl>
                                        <p:attrNameLst>
                                          <p:attrName>style.visibility</p:attrName>
                                        </p:attrNameLst>
                                      </p:cBhvr>
                                      <p:to>
                                        <p:strVal val="visible"/>
                                      </p:to>
                                    </p:set>
                                    <p:animEffect transition="in" filter="fade">
                                      <p:cBhvr>
                                        <p:cTn id="21" dur="1000"/>
                                        <p:tgtEl>
                                          <p:spTgt spid="19458"/>
                                        </p:tgtEl>
                                      </p:cBhvr>
                                    </p:animEffect>
                                    <p:anim calcmode="lin" valueType="num">
                                      <p:cBhvr>
                                        <p:cTn id="22" dur="1000" fill="hold"/>
                                        <p:tgtEl>
                                          <p:spTgt spid="19458"/>
                                        </p:tgtEl>
                                        <p:attrNameLst>
                                          <p:attrName>ppt_x</p:attrName>
                                        </p:attrNameLst>
                                      </p:cBhvr>
                                      <p:tavLst>
                                        <p:tav tm="0">
                                          <p:val>
                                            <p:strVal val="#ppt_x"/>
                                          </p:val>
                                        </p:tav>
                                        <p:tav tm="100000">
                                          <p:val>
                                            <p:strVal val="#ppt_x"/>
                                          </p:val>
                                        </p:tav>
                                      </p:tavLst>
                                    </p:anim>
                                    <p:anim calcmode="lin" valueType="num">
                                      <p:cBhvr>
                                        <p:cTn id="23" dur="1000" fill="hold"/>
                                        <p:tgtEl>
                                          <p:spTgt spid="19458"/>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par>
                          <p:cTn id="28" fill="hold">
                            <p:stCondLst>
                              <p:cond delay="3000"/>
                            </p:stCondLst>
                            <p:childTnLst>
                              <p:par>
                                <p:cTn id="29" presetID="19" presetClass="entr" presetSubtype="1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2000" fill="hold"/>
                                        <p:tgtEl>
                                          <p:spTgt spid="6"/>
                                        </p:tgtEl>
                                        <p:attrNameLst>
                                          <p:attrName>ppt_w</p:attrName>
                                        </p:attrNameLst>
                                      </p:cBhvr>
                                      <p:tavLst>
                                        <p:tav tm="0" fmla="#ppt_w*sin(2.5*pi*$)">
                                          <p:val>
                                            <p:fltVal val="0"/>
                                          </p:val>
                                        </p:tav>
                                        <p:tav tm="100000">
                                          <p:val>
                                            <p:fltVal val="1"/>
                                          </p:val>
                                        </p:tav>
                                      </p:tavLst>
                                    </p:anim>
                                    <p:anim calcmode="lin" valueType="num">
                                      <p:cBhvr>
                                        <p:cTn id="32" dur="2000" fill="hold"/>
                                        <p:tgtEl>
                                          <p:spTgt spid="6"/>
                                        </p:tgtEl>
                                        <p:attrNameLst>
                                          <p:attrName>ppt_h</p:attrName>
                                        </p:attrNameLst>
                                      </p:cBhvr>
                                      <p:tavLst>
                                        <p:tav tm="0">
                                          <p:val>
                                            <p:strVal val="#ppt_h"/>
                                          </p:val>
                                        </p:tav>
                                        <p:tav tm="100000">
                                          <p:val>
                                            <p:strVal val="#ppt_h"/>
                                          </p:val>
                                        </p:tav>
                                      </p:tavLst>
                                    </p:anim>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par>
                          <p:cTn id="41" fill="hold">
                            <p:stCondLst>
                              <p:cond delay="0"/>
                            </p:stCondLst>
                            <p:childTnLst>
                              <p:par>
                                <p:cTn id="42" presetID="31" presetClass="entr" presetSubtype="0" fill="hold" nodeType="afterEffect">
                                  <p:stCondLst>
                                    <p:cond delay="0"/>
                                  </p:stCondLst>
                                  <p:childTnLst>
                                    <p:set>
                                      <p:cBhvr>
                                        <p:cTn id="43" dur="1" fill="hold">
                                          <p:stCondLst>
                                            <p:cond delay="0"/>
                                          </p:stCondLst>
                                        </p:cTn>
                                        <p:tgtEl>
                                          <p:spTgt spid="5124"/>
                                        </p:tgtEl>
                                        <p:attrNameLst>
                                          <p:attrName>style.visibility</p:attrName>
                                        </p:attrNameLst>
                                      </p:cBhvr>
                                      <p:to>
                                        <p:strVal val="visible"/>
                                      </p:to>
                                    </p:set>
                                    <p:anim calcmode="lin" valueType="num">
                                      <p:cBhvr>
                                        <p:cTn id="44" dur="750" fill="hold"/>
                                        <p:tgtEl>
                                          <p:spTgt spid="5124"/>
                                        </p:tgtEl>
                                        <p:attrNameLst>
                                          <p:attrName>ppt_w</p:attrName>
                                        </p:attrNameLst>
                                      </p:cBhvr>
                                      <p:tavLst>
                                        <p:tav tm="0">
                                          <p:val>
                                            <p:fltVal val="0"/>
                                          </p:val>
                                        </p:tav>
                                        <p:tav tm="100000">
                                          <p:val>
                                            <p:strVal val="#ppt_w"/>
                                          </p:val>
                                        </p:tav>
                                      </p:tavLst>
                                    </p:anim>
                                    <p:anim calcmode="lin" valueType="num">
                                      <p:cBhvr>
                                        <p:cTn id="45" dur="750" fill="hold"/>
                                        <p:tgtEl>
                                          <p:spTgt spid="5124"/>
                                        </p:tgtEl>
                                        <p:attrNameLst>
                                          <p:attrName>ppt_h</p:attrName>
                                        </p:attrNameLst>
                                      </p:cBhvr>
                                      <p:tavLst>
                                        <p:tav tm="0">
                                          <p:val>
                                            <p:fltVal val="0"/>
                                          </p:val>
                                        </p:tav>
                                        <p:tav tm="100000">
                                          <p:val>
                                            <p:strVal val="#ppt_h"/>
                                          </p:val>
                                        </p:tav>
                                      </p:tavLst>
                                    </p:anim>
                                    <p:anim calcmode="lin" valueType="num">
                                      <p:cBhvr>
                                        <p:cTn id="46" dur="750" fill="hold"/>
                                        <p:tgtEl>
                                          <p:spTgt spid="5124"/>
                                        </p:tgtEl>
                                        <p:attrNameLst>
                                          <p:attrName>style.rotation</p:attrName>
                                        </p:attrNameLst>
                                      </p:cBhvr>
                                      <p:tavLst>
                                        <p:tav tm="0">
                                          <p:val>
                                            <p:fltVal val="90"/>
                                          </p:val>
                                        </p:tav>
                                        <p:tav tm="100000">
                                          <p:val>
                                            <p:fltVal val="0"/>
                                          </p:val>
                                        </p:tav>
                                      </p:tavLst>
                                    </p:anim>
                                    <p:animEffect transition="in" filter="fade">
                                      <p:cBhvr>
                                        <p:cTn id="47" dur="750"/>
                                        <p:tgtEl>
                                          <p:spTgt spid="512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par>
                          <p:cTn id="52" fill="hold">
                            <p:stCondLst>
                              <p:cond delay="0"/>
                            </p:stCondLst>
                            <p:childTnLst>
                              <p:par>
                                <p:cTn id="53" presetID="53" presetClass="entr" presetSubtype="16" fill="hold" nodeType="afterEffect">
                                  <p:stCondLst>
                                    <p:cond delay="0"/>
                                  </p:stCondLst>
                                  <p:childTnLst>
                                    <p:set>
                                      <p:cBhvr>
                                        <p:cTn id="54" dur="1" fill="hold">
                                          <p:stCondLst>
                                            <p:cond delay="0"/>
                                          </p:stCondLst>
                                        </p:cTn>
                                        <p:tgtEl>
                                          <p:spTgt spid="5122"/>
                                        </p:tgtEl>
                                        <p:attrNameLst>
                                          <p:attrName>style.visibility</p:attrName>
                                        </p:attrNameLst>
                                      </p:cBhvr>
                                      <p:to>
                                        <p:strVal val="visible"/>
                                      </p:to>
                                    </p:set>
                                    <p:anim calcmode="lin" valueType="num">
                                      <p:cBhvr>
                                        <p:cTn id="55" dur="500" fill="hold"/>
                                        <p:tgtEl>
                                          <p:spTgt spid="5122"/>
                                        </p:tgtEl>
                                        <p:attrNameLst>
                                          <p:attrName>ppt_w</p:attrName>
                                        </p:attrNameLst>
                                      </p:cBhvr>
                                      <p:tavLst>
                                        <p:tav tm="0">
                                          <p:val>
                                            <p:fltVal val="0"/>
                                          </p:val>
                                        </p:tav>
                                        <p:tav tm="100000">
                                          <p:val>
                                            <p:strVal val="#ppt_w"/>
                                          </p:val>
                                        </p:tav>
                                      </p:tavLst>
                                    </p:anim>
                                    <p:anim calcmode="lin" valueType="num">
                                      <p:cBhvr>
                                        <p:cTn id="56" dur="500" fill="hold"/>
                                        <p:tgtEl>
                                          <p:spTgt spid="5122"/>
                                        </p:tgtEl>
                                        <p:attrNameLst>
                                          <p:attrName>ppt_h</p:attrName>
                                        </p:attrNameLst>
                                      </p:cBhvr>
                                      <p:tavLst>
                                        <p:tav tm="0">
                                          <p:val>
                                            <p:fltVal val="0"/>
                                          </p:val>
                                        </p:tav>
                                        <p:tav tm="100000">
                                          <p:val>
                                            <p:strVal val="#ppt_h"/>
                                          </p:val>
                                        </p:tav>
                                      </p:tavLst>
                                    </p:anim>
                                    <p:animEffect transition="in" filter="fade">
                                      <p:cBhvr>
                                        <p:cTn id="57" dur="500"/>
                                        <p:tgtEl>
                                          <p:spTgt spid="5122"/>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childTnLst>
                          </p:cTn>
                        </p:par>
                        <p:par>
                          <p:cTn id="62" fill="hold">
                            <p:stCondLst>
                              <p:cond delay="0"/>
                            </p:stCondLst>
                            <p:childTnLst>
                              <p:par>
                                <p:cTn id="63" presetID="10" presetClass="entr" presetSubtype="0" fill="hold"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fade">
                                      <p:cBhvr>
                                        <p:cTn id="6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animBg="1"/>
      <p:bldP spid="15" grpId="0"/>
      <p:bldP spid="16" grpId="0"/>
      <p:bldP spid="17"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American Manhood- Enlist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9532" y="0"/>
            <a:ext cx="4504468" cy="68770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ww1propaganda.com/sites/default/files/3g09659u-1610.jpg?13115642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49" y="0"/>
            <a:ext cx="4509903" cy="680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258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fade">
                                      <p:cBhvr>
                                        <p:cTn id="12" dur="500"/>
                                        <p:tgtEl>
                                          <p:spTgt spid="10244"/>
                                        </p:tgtEl>
                                      </p:cBhvr>
                                    </p:animEffect>
                                  </p:childTnLst>
                                </p:cTn>
                              </p:par>
                              <p:par>
                                <p:cTn id="13" presetID="10" presetClass="exit" presetSubtype="0" fill="hold" nodeType="withEffect">
                                  <p:stCondLst>
                                    <p:cond delay="0"/>
                                  </p:stCondLst>
                                  <p:childTnLst>
                                    <p:animEffect transition="out" filter="fade">
                                      <p:cBhvr>
                                        <p:cTn id="14" dur="500"/>
                                        <p:tgtEl>
                                          <p:spTgt spid="10242"/>
                                        </p:tgtEl>
                                      </p:cBhvr>
                                    </p:animEffect>
                                    <p:set>
                                      <p:cBhvr>
                                        <p:cTn id="15" dur="1" fill="hold">
                                          <p:stCondLst>
                                            <p:cond delay="499"/>
                                          </p:stCondLst>
                                        </p:cTn>
                                        <p:tgtEl>
                                          <p:spTgt spid="102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76200"/>
            <a:ext cx="8686800" cy="1219200"/>
          </a:xfrm>
        </p:spPr>
        <p:txBody>
          <a:bodyPr anchor="ctr">
            <a:noAutofit/>
          </a:bodyPr>
          <a:lstStyle/>
          <a:p>
            <a:r>
              <a:rPr lang="en-US" sz="6600" b="1" dirty="0" smtClean="0"/>
              <a:t>Causes of World War I</a:t>
            </a:r>
            <a:endParaRPr lang="en-US" sz="6600" b="1" dirty="0"/>
          </a:p>
        </p:txBody>
      </p:sp>
      <p:sp>
        <p:nvSpPr>
          <p:cNvPr id="2" name="Content Placeholder 1"/>
          <p:cNvSpPr>
            <a:spLocks noGrp="1"/>
          </p:cNvSpPr>
          <p:nvPr>
            <p:ph idx="1"/>
          </p:nvPr>
        </p:nvSpPr>
        <p:spPr>
          <a:xfrm>
            <a:off x="3791952" y="1752600"/>
            <a:ext cx="5352048" cy="2590800"/>
          </a:xfrm>
        </p:spPr>
        <p:txBody>
          <a:bodyPr>
            <a:normAutofit/>
          </a:bodyPr>
          <a:lstStyle/>
          <a:p>
            <a:pPr marL="742950" indent="-742950">
              <a:buFont typeface="+mj-lt"/>
              <a:buAutoNum type="arabicPeriod"/>
            </a:pPr>
            <a:r>
              <a:rPr lang="en-US" sz="4000" b="1" dirty="0" smtClean="0">
                <a:solidFill>
                  <a:schemeClr val="accent5">
                    <a:lumMod val="40000"/>
                    <a:lumOff val="60000"/>
                  </a:schemeClr>
                </a:solidFill>
              </a:rPr>
              <a:t>Alliance</a:t>
            </a:r>
            <a:r>
              <a:rPr lang="en-US" sz="4000" b="1" dirty="0" smtClean="0">
                <a:solidFill>
                  <a:srgbClr val="FF0000"/>
                </a:solidFill>
              </a:rPr>
              <a:t> </a:t>
            </a:r>
            <a:r>
              <a:rPr lang="en-US" sz="4000" b="1" dirty="0" smtClean="0">
                <a:solidFill>
                  <a:schemeClr val="accent5">
                    <a:lumMod val="40000"/>
                    <a:lumOff val="60000"/>
                  </a:schemeClr>
                </a:solidFill>
              </a:rPr>
              <a:t>System</a:t>
            </a:r>
          </a:p>
          <a:p>
            <a:pPr marL="742950" indent="-742950">
              <a:buFont typeface="+mj-lt"/>
              <a:buAutoNum type="arabicPeriod"/>
            </a:pPr>
            <a:endParaRPr lang="en-US" sz="1800" b="1" dirty="0" smtClean="0">
              <a:solidFill>
                <a:schemeClr val="accent5">
                  <a:lumMod val="40000"/>
                  <a:lumOff val="60000"/>
                </a:schemeClr>
              </a:solidFill>
            </a:endParaRPr>
          </a:p>
          <a:p>
            <a:pPr marL="742950" indent="-742950">
              <a:buFont typeface="+mj-lt"/>
              <a:buAutoNum type="arabicPeriod"/>
            </a:pPr>
            <a:r>
              <a:rPr lang="en-US" sz="4000" b="1" dirty="0" smtClean="0">
                <a:solidFill>
                  <a:schemeClr val="accent5">
                    <a:lumMod val="40000"/>
                    <a:lumOff val="60000"/>
                  </a:schemeClr>
                </a:solidFill>
              </a:rPr>
              <a:t>Nationalism</a:t>
            </a:r>
            <a:endParaRPr lang="en-US" sz="4000" b="1" dirty="0">
              <a:solidFill>
                <a:schemeClr val="accent5">
                  <a:lumMod val="40000"/>
                  <a:lumOff val="60000"/>
                </a:schemeClr>
              </a:solidFill>
            </a:endParaRPr>
          </a:p>
        </p:txBody>
      </p:sp>
      <p:pic>
        <p:nvPicPr>
          <p:cNvPr id="2052" name="Picture 4" descr="http://4acre.files.wordpress.com/2010/12/mustard-gas.jpg"/>
          <p:cNvPicPr>
            <a:picLocks noChangeAspect="1" noChangeArrowheads="1"/>
          </p:cNvPicPr>
          <p:nvPr/>
        </p:nvPicPr>
        <p:blipFill rotWithShape="1">
          <a:blip r:embed="rId3">
            <a:extLst>
              <a:ext uri="{28A0092B-C50C-407E-A947-70E740481C1C}">
                <a14:useLocalDpi xmlns:a14="http://schemas.microsoft.com/office/drawing/2010/main" val="0"/>
              </a:ext>
            </a:extLst>
          </a:blip>
          <a:srcRect l="18758" r="27392"/>
          <a:stretch/>
        </p:blipFill>
        <p:spPr bwMode="auto">
          <a:xfrm>
            <a:off x="399048" y="1660971"/>
            <a:ext cx="3334752" cy="4587429"/>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2" descr="C:\Users\Evans\Desktop\Elizabeth\WWI Propaganda project\learning skills for future job or trade, this recruitment strategy used for the first time in WWI.jpg"/>
          <p:cNvPicPr>
            <a:picLocks noChangeAspect="1" noChangeArrowheads="1"/>
          </p:cNvPicPr>
          <p:nvPr/>
        </p:nvPicPr>
        <p:blipFill rotWithShape="1">
          <a:blip r:embed="rId3" cstate="print"/>
          <a:srcRect b="1092"/>
          <a:stretch/>
        </p:blipFill>
        <p:spPr bwMode="auto">
          <a:xfrm>
            <a:off x="0" y="-45720"/>
            <a:ext cx="9144000" cy="6903720"/>
          </a:xfrm>
          <a:prstGeom prst="rect">
            <a:avLst/>
          </a:prstGeom>
          <a:noFill/>
        </p:spPr>
      </p:pic>
    </p:spTree>
    <p:extLst>
      <p:ext uri="{BB962C8B-B14F-4D97-AF65-F5344CB8AC3E}">
        <p14:creationId xmlns:p14="http://schemas.microsoft.com/office/powerpoint/2010/main" val="9453551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623" y="267494"/>
            <a:ext cx="8229600" cy="1399032"/>
          </a:xfrm>
        </p:spPr>
        <p:txBody>
          <a:bodyPr/>
          <a:lstStyle/>
          <a:p>
            <a:endParaRPr lang="en-US"/>
          </a:p>
        </p:txBody>
      </p:sp>
      <p:sp>
        <p:nvSpPr>
          <p:cNvPr id="3" name="Content Placeholder 2"/>
          <p:cNvSpPr>
            <a:spLocks noGrp="1"/>
          </p:cNvSpPr>
          <p:nvPr>
            <p:ph idx="1"/>
          </p:nvPr>
        </p:nvSpPr>
        <p:spPr>
          <a:xfrm>
            <a:off x="583623" y="1882808"/>
            <a:ext cx="8229600" cy="4572000"/>
          </a:xfrm>
        </p:spPr>
        <p:txBody>
          <a:bodyPr/>
          <a:lstStyle/>
          <a:p>
            <a:endParaRPr lang="en-US"/>
          </a:p>
        </p:txBody>
      </p:sp>
      <p:pic>
        <p:nvPicPr>
          <p:cNvPr id="92162" name="Picture 2" descr="http://www.corbisimages.com/images/67/33F011BA-4B46-4BFE-B790-7C2F71B0524E/42-17795662.jpg"/>
          <p:cNvPicPr>
            <a:picLocks noChangeAspect="1" noChangeArrowheads="1"/>
          </p:cNvPicPr>
          <p:nvPr/>
        </p:nvPicPr>
        <p:blipFill>
          <a:blip r:embed="rId3" cstate="print"/>
          <a:srcRect/>
          <a:stretch>
            <a:fillRect/>
          </a:stretch>
        </p:blipFill>
        <p:spPr bwMode="auto">
          <a:xfrm>
            <a:off x="4679373" y="14199"/>
            <a:ext cx="4591050" cy="6843801"/>
          </a:xfrm>
          <a:prstGeom prst="rect">
            <a:avLst/>
          </a:prstGeom>
          <a:noFill/>
        </p:spPr>
      </p:pic>
      <p:pic>
        <p:nvPicPr>
          <p:cNvPr id="92164" name="Picture 4" descr="http://pictopia.com/perl/get_image?provider_id=207&amp;size=550x550_mb&amp;ptp_photo_id=146584"/>
          <p:cNvPicPr>
            <a:picLocks noChangeAspect="1" noChangeArrowheads="1"/>
          </p:cNvPicPr>
          <p:nvPr/>
        </p:nvPicPr>
        <p:blipFill>
          <a:blip r:embed="rId4" cstate="print"/>
          <a:srcRect/>
          <a:stretch>
            <a:fillRect/>
          </a:stretch>
        </p:blipFill>
        <p:spPr bwMode="auto">
          <a:xfrm>
            <a:off x="126423" y="0"/>
            <a:ext cx="4426527" cy="6858000"/>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fade">
                                      <p:cBhvr>
                                        <p:cTn id="7" dur="500"/>
                                        <p:tgtEl>
                                          <p:spTgt spid="921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2164"/>
                                        </p:tgtEl>
                                      </p:cBhvr>
                                    </p:animEffect>
                                    <p:set>
                                      <p:cBhvr>
                                        <p:cTn id="12" dur="1" fill="hold">
                                          <p:stCondLst>
                                            <p:cond delay="499"/>
                                          </p:stCondLst>
                                        </p:cTn>
                                        <p:tgtEl>
                                          <p:spTgt spid="9216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92162"/>
                                        </p:tgtEl>
                                        <p:attrNameLst>
                                          <p:attrName>style.visibility</p:attrName>
                                        </p:attrNameLst>
                                      </p:cBhvr>
                                      <p:to>
                                        <p:strVal val="visible"/>
                                      </p:to>
                                    </p:set>
                                    <p:animEffect transition="in" filter="fade">
                                      <p:cBhvr>
                                        <p:cTn id="15" dur="500"/>
                                        <p:tgtEl>
                                          <p:spTgt spid="92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Content Placeholder 3" descr="poster image"/>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419600" cy="6858000"/>
          </a:xfrm>
          <a:prstGeom prst="rect">
            <a:avLst/>
          </a:prstGeom>
          <a:noFill/>
          <a:ln>
            <a:noFill/>
          </a:ln>
        </p:spPr>
      </p:pic>
      <p:pic>
        <p:nvPicPr>
          <p:cNvPr id="6" name="Content Placeholder 3" descr="poster image"/>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599" y="0"/>
            <a:ext cx="4724401" cy="6858000"/>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114800" cy="1399032"/>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pPr marL="0" algn="ctr"/>
            <a:r>
              <a:rPr lang="en-US" sz="13800" b="1" dirty="0" smtClean="0">
                <a:ln w="11430"/>
                <a:solidFill>
                  <a:schemeClr val="accent5">
                    <a:lumMod val="40000"/>
                    <a:lumOff val="60000"/>
                  </a:schemeClr>
                </a:solidFill>
                <a:effectLst>
                  <a:outerShdw blurRad="80000" dist="40000" dir="5040000" algn="tl">
                    <a:srgbClr val="000000">
                      <a:alpha val="30000"/>
                    </a:srgbClr>
                  </a:outerShdw>
                </a:effectLst>
              </a:rPr>
              <a:t>19</a:t>
            </a:r>
            <a:endParaRPr lang="en-US" sz="13800" b="1" dirty="0">
              <a:ln w="11430"/>
              <a:solidFill>
                <a:schemeClr val="accent5">
                  <a:lumMod val="40000"/>
                  <a:lumOff val="60000"/>
                </a:schemeClr>
              </a:solidFill>
              <a:effectLst>
                <a:outerShdw blurRad="80000" dist="40000" dir="5040000" algn="tl">
                  <a:srgbClr val="000000">
                    <a:alpha val="30000"/>
                  </a:srgbClr>
                </a:outerShdw>
              </a:effectLst>
            </a:endParaRPr>
          </a:p>
        </p:txBody>
      </p:sp>
      <p:sp>
        <p:nvSpPr>
          <p:cNvPr id="3" name="Content Placeholder 2"/>
          <p:cNvSpPr>
            <a:spLocks noGrp="1"/>
          </p:cNvSpPr>
          <p:nvPr>
            <p:ph idx="1"/>
          </p:nvPr>
        </p:nvSpPr>
        <p:spPr>
          <a:xfrm>
            <a:off x="228600" y="2133600"/>
            <a:ext cx="3810000" cy="4321208"/>
          </a:xfrm>
        </p:spPr>
        <p:txBody>
          <a:bodyPr>
            <a:normAutofit lnSpcReduction="10000"/>
          </a:bodyPr>
          <a:lstStyle/>
          <a:p>
            <a:pPr marL="0" indent="0">
              <a:buNone/>
            </a:pPr>
            <a:r>
              <a:rPr lang="en-US" b="1" dirty="0" smtClean="0"/>
              <a:t>The </a:t>
            </a:r>
            <a:r>
              <a:rPr lang="en-US" sz="4000" b="1" dirty="0" smtClean="0"/>
              <a:t>Nineteenth Amendment </a:t>
            </a:r>
            <a:r>
              <a:rPr lang="en-US" sz="2800" b="1" dirty="0" smtClean="0"/>
              <a:t>was submitted to the states for ratification in </a:t>
            </a:r>
            <a:r>
              <a:rPr lang="en-US" sz="5400" b="1" dirty="0" smtClean="0"/>
              <a:t>1919</a:t>
            </a:r>
            <a:r>
              <a:rPr lang="en-US" b="1" dirty="0" smtClean="0"/>
              <a:t>.</a:t>
            </a:r>
          </a:p>
          <a:p>
            <a:pPr marL="0" indent="0">
              <a:buNone/>
            </a:pPr>
            <a:endParaRPr lang="en-US" sz="1800" b="1" dirty="0" smtClean="0"/>
          </a:p>
          <a:p>
            <a:pPr algn="ctr">
              <a:buNone/>
            </a:pPr>
            <a:r>
              <a:rPr lang="en-US" sz="2400" b="1" dirty="0" smtClean="0"/>
              <a:t>(Ratified 1920)</a:t>
            </a:r>
            <a:endParaRPr lang="en-US" sz="2400" b="1" dirty="0"/>
          </a:p>
        </p:txBody>
      </p:sp>
      <p:pic>
        <p:nvPicPr>
          <p:cNvPr id="1028" name="Picture 4" descr="http://www.archives.gov/education/lessons/woman-suffrage/images/kaiser-wilson-l.gif"/>
          <p:cNvPicPr>
            <a:picLocks noChangeAspect="1" noChangeArrowheads="1"/>
          </p:cNvPicPr>
          <p:nvPr/>
        </p:nvPicPr>
        <p:blipFill>
          <a:blip r:embed="rId3" cstate="print"/>
          <a:srcRect/>
          <a:stretch>
            <a:fillRect/>
          </a:stretch>
        </p:blipFill>
        <p:spPr bwMode="auto">
          <a:xfrm>
            <a:off x="4114800" y="-17464"/>
            <a:ext cx="4648200" cy="6875464"/>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6" descr="Capture5.JPG"/>
          <p:cNvPicPr>
            <a:picLocks noChangeAspect="1"/>
          </p:cNvPicPr>
          <p:nvPr/>
        </p:nvPicPr>
        <p:blipFill>
          <a:blip r:embed="rId3" cstate="print"/>
          <a:stretch>
            <a:fillRect/>
          </a:stretch>
        </p:blipFill>
        <p:spPr>
          <a:xfrm>
            <a:off x="4953001" y="-1"/>
            <a:ext cx="4191000" cy="6933735"/>
          </a:xfrm>
          <a:prstGeom prst="rect">
            <a:avLst/>
          </a:prstGeom>
        </p:spPr>
      </p:pic>
      <p:pic>
        <p:nvPicPr>
          <p:cNvPr id="5" name="Content Placeholder 8" descr="Capture2.JPG"/>
          <p:cNvPicPr>
            <a:picLocks noChangeAspect="1"/>
          </p:cNvPicPr>
          <p:nvPr/>
        </p:nvPicPr>
        <p:blipFill>
          <a:blip r:embed="rId4" cstate="print"/>
          <a:stretch>
            <a:fillRect/>
          </a:stretch>
        </p:blipFill>
        <p:spPr>
          <a:xfrm>
            <a:off x="0" y="0"/>
            <a:ext cx="4267200" cy="6906970"/>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4" name="Picture 2" descr="poster image"/>
          <p:cNvPicPr>
            <a:picLocks noChangeAspect="1" noChangeArrowheads="1"/>
          </p:cNvPicPr>
          <p:nvPr/>
        </p:nvPicPr>
        <p:blipFill>
          <a:blip r:embed="rId3" cstate="print"/>
          <a:srcRect/>
          <a:stretch>
            <a:fillRect/>
          </a:stretch>
        </p:blipFill>
        <p:spPr bwMode="auto">
          <a:xfrm>
            <a:off x="2209800" y="0"/>
            <a:ext cx="4953000" cy="6803571"/>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Food Administration</a:t>
            </a:r>
            <a:endParaRPr lang="en-US" dirty="0"/>
          </a:p>
        </p:txBody>
      </p:sp>
      <p:sp>
        <p:nvSpPr>
          <p:cNvPr id="2" name="Content Placeholder 1"/>
          <p:cNvSpPr>
            <a:spLocks noGrp="1"/>
          </p:cNvSpPr>
          <p:nvPr>
            <p:ph idx="1"/>
          </p:nvPr>
        </p:nvSpPr>
        <p:spPr/>
        <p:txBody>
          <a:bodyPr/>
          <a:lstStyle/>
          <a:p>
            <a:endParaRPr lang="en-US"/>
          </a:p>
        </p:txBody>
      </p:sp>
      <p:pic>
        <p:nvPicPr>
          <p:cNvPr id="32770" name="Picture 2" descr="http://www.bb.ustc.edu.cn/ocw/NR/rdonlyres/Science--Technology--and-Society/STS-429Spring-2005/9824B53A-54F4-43A7-A602-663C12FF5F62/0/chp_food.jpg"/>
          <p:cNvPicPr>
            <a:picLocks noChangeAspect="1" noChangeArrowheads="1"/>
          </p:cNvPicPr>
          <p:nvPr/>
        </p:nvPicPr>
        <p:blipFill>
          <a:blip r:embed="rId3" cstate="print"/>
          <a:srcRect/>
          <a:stretch>
            <a:fillRect/>
          </a:stretch>
        </p:blipFill>
        <p:spPr bwMode="auto">
          <a:xfrm>
            <a:off x="4952999" y="0"/>
            <a:ext cx="4191001" cy="5816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2772" name="Picture 4" descr="http://3.bp.blogspot.com/_OCH39N1f_bI/S05aVM3e3WI/AAAAAAAABmg/JrIfKWMZE2w/s640/food+poster.jpg"/>
          <p:cNvPicPr>
            <a:picLocks noChangeAspect="1" noChangeArrowheads="1"/>
          </p:cNvPicPr>
          <p:nvPr/>
        </p:nvPicPr>
        <p:blipFill>
          <a:blip r:embed="rId4" cstate="print"/>
          <a:srcRect/>
          <a:stretch>
            <a:fillRect/>
          </a:stretch>
        </p:blipFill>
        <p:spPr bwMode="auto">
          <a:xfrm>
            <a:off x="-1" y="1"/>
            <a:ext cx="495299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C:\Users\trichey\AppData\Local\Microsoft\Windows\Temporary Internet Files\Content.IE5\MTKTAPIY\MP90044244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
          <p:cNvSpPr txBox="1">
            <a:spLocks/>
          </p:cNvSpPr>
          <p:nvPr/>
        </p:nvSpPr>
        <p:spPr>
          <a:xfrm rot="21041392">
            <a:off x="-156884" y="2639022"/>
            <a:ext cx="9570882" cy="940680"/>
          </a:xfrm>
          <a:prstGeom prst="rect">
            <a:avLst/>
          </a:prstGeom>
          <a:solidFill>
            <a:schemeClr val="dk1">
              <a:alpha val="71000"/>
            </a:schemeClr>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8000" b="1" dirty="0" smtClean="0"/>
              <a:t>UNAMERICAN</a:t>
            </a:r>
            <a:endParaRPr lang="en-US" sz="8000" b="1" dirty="0"/>
          </a:p>
        </p:txBody>
      </p:sp>
    </p:spTree>
    <p:extLst>
      <p:ext uri="{BB962C8B-B14F-4D97-AF65-F5344CB8AC3E}">
        <p14:creationId xmlns:p14="http://schemas.microsoft.com/office/powerpoint/2010/main" val="354070939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farm1.staticflickr.com/157/418983734_35ec902925_b.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44"/>
          <a:stretch/>
        </p:blipFill>
        <p:spPr bwMode="auto">
          <a:xfrm>
            <a:off x="0" y="-3350"/>
            <a:ext cx="7772400" cy="6861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farm1.staticflickr.com/157/418983734_35ec902925_b.jpg"/>
          <p:cNvPicPr>
            <a:picLocks noChangeAspect="1" noChangeArrowheads="1"/>
          </p:cNvPicPr>
          <p:nvPr/>
        </p:nvPicPr>
        <p:blipFill rotWithShape="1">
          <a:blip r:embed="rId2">
            <a:extLst>
              <a:ext uri="{28A0092B-C50C-407E-A947-70E740481C1C}">
                <a14:useLocalDpi xmlns:a14="http://schemas.microsoft.com/office/drawing/2010/main" val="0"/>
              </a:ext>
            </a:extLst>
          </a:blip>
          <a:srcRect l="91418"/>
          <a:stretch/>
        </p:blipFill>
        <p:spPr bwMode="auto">
          <a:xfrm>
            <a:off x="6889530" y="-3350"/>
            <a:ext cx="2254470" cy="6861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57800" y="381000"/>
            <a:ext cx="3505200" cy="2590800"/>
          </a:xfrm>
          <a:prstGeom prst="ellipse">
            <a:avLst/>
          </a:prstGeom>
        </p:spPr>
        <p:style>
          <a:lnRef idx="0">
            <a:schemeClr val="accent5"/>
          </a:lnRef>
          <a:fillRef idx="3">
            <a:schemeClr val="accent5"/>
          </a:fillRef>
          <a:effectRef idx="3">
            <a:schemeClr val="accent5"/>
          </a:effectRef>
          <a:fontRef idx="minor">
            <a:schemeClr val="lt1"/>
          </a:fontRef>
        </p:style>
        <p:txBody>
          <a:bodyPr lIns="0" rIns="0">
            <a:noAutofit/>
          </a:bodyPr>
          <a:lstStyle/>
          <a:p>
            <a:r>
              <a:rPr lang="en-US" sz="9000" b="1" i="1" dirty="0" smtClean="0">
                <a:solidFill>
                  <a:schemeClr val="bg1"/>
                </a:solidFill>
              </a:rPr>
              <a:t>NO!</a:t>
            </a:r>
            <a:endParaRPr lang="en-US" sz="9000" b="1" i="1" dirty="0">
              <a:solidFill>
                <a:schemeClr val="bg1"/>
              </a:solidFill>
            </a:endParaRPr>
          </a:p>
        </p:txBody>
      </p:sp>
      <p:sp>
        <p:nvSpPr>
          <p:cNvPr id="4" name="Rectangle 3"/>
          <p:cNvSpPr/>
          <p:nvPr/>
        </p:nvSpPr>
        <p:spPr>
          <a:xfrm>
            <a:off x="7278528" y="6488668"/>
            <a:ext cx="1789272" cy="307777"/>
          </a:xfrm>
          <a:prstGeom prst="rect">
            <a:avLst/>
          </a:prstGeom>
        </p:spPr>
        <p:txBody>
          <a:bodyPr wrap="none">
            <a:spAutoFit/>
          </a:bodyPr>
          <a:lstStyle/>
          <a:p>
            <a:r>
              <a:rPr lang="en-US" sz="1400" dirty="0" smtClean="0">
                <a:solidFill>
                  <a:schemeClr val="bg1"/>
                </a:solidFill>
              </a:rPr>
              <a:t>Photo by </a:t>
            </a:r>
            <a:r>
              <a:rPr lang="en-US" sz="1400" dirty="0" err="1">
                <a:solidFill>
                  <a:schemeClr val="bg1"/>
                </a:solidFill>
                <a:hlinkClick r:id="rId3" action="ppaction://hlinkfile"/>
              </a:rPr>
              <a:t>Eltjo</a:t>
            </a:r>
            <a:r>
              <a:rPr lang="en-US" sz="1400" dirty="0">
                <a:solidFill>
                  <a:schemeClr val="bg1"/>
                </a:solidFill>
                <a:hlinkClick r:id="rId3" action="ppaction://hlinkfile"/>
              </a:rPr>
              <a:t> </a:t>
            </a:r>
            <a:r>
              <a:rPr lang="en-US" sz="1400" dirty="0" err="1">
                <a:solidFill>
                  <a:schemeClr val="bg1"/>
                </a:solidFill>
                <a:hlinkClick r:id="rId3" action="ppaction://hlinkfile"/>
              </a:rPr>
              <a:t>Poort</a:t>
            </a:r>
            <a:endParaRPr lang="en-US" sz="1400" dirty="0">
              <a:solidFill>
                <a:schemeClr val="bg1"/>
              </a:solidFill>
            </a:endParaRPr>
          </a:p>
        </p:txBody>
      </p:sp>
    </p:spTree>
    <p:extLst>
      <p:ext uri="{BB962C8B-B14F-4D97-AF65-F5344CB8AC3E}">
        <p14:creationId xmlns:p14="http://schemas.microsoft.com/office/powerpoint/2010/main" val="18963313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457200"/>
            <a:ext cx="3962400" cy="2438400"/>
          </a:xfrm>
        </p:spPr>
        <p:txBody>
          <a:bodyPr anchor="ctr">
            <a:noAutofit/>
          </a:bodyPr>
          <a:lstStyle/>
          <a:p>
            <a:pPr algn="ctr"/>
            <a:r>
              <a:rPr lang="en-US" sz="7200" b="1" i="1" dirty="0" smtClean="0"/>
              <a:t>DID YOU </a:t>
            </a:r>
            <a:r>
              <a:rPr lang="en-US" sz="8300" b="1" i="1" dirty="0" smtClean="0"/>
              <a:t>KNOW?</a:t>
            </a:r>
            <a:endParaRPr lang="en-US" sz="8300" b="1" i="1" dirty="0"/>
          </a:p>
        </p:txBody>
      </p:sp>
      <p:pic>
        <p:nvPicPr>
          <p:cNvPr id="34818" name="Picture 2" descr="http://graphitefurnace.blogs.com/main/images/2007/10/28/pyramid_vegetarian.jpg"/>
          <p:cNvPicPr>
            <a:picLocks noChangeAspect="1" noChangeArrowheads="1"/>
          </p:cNvPicPr>
          <p:nvPr/>
        </p:nvPicPr>
        <p:blipFill>
          <a:blip r:embed="rId3" cstate="print"/>
          <a:srcRect/>
          <a:stretch>
            <a:fillRect/>
          </a:stretch>
        </p:blipFill>
        <p:spPr bwMode="auto">
          <a:xfrm>
            <a:off x="3962400" y="-1"/>
            <a:ext cx="4800600" cy="6829947"/>
          </a:xfrm>
          <a:prstGeom prst="rect">
            <a:avLst/>
          </a:prstGeom>
          <a:noFill/>
        </p:spPr>
      </p:pic>
      <p:sp>
        <p:nvSpPr>
          <p:cNvPr id="4" name="Bent Arrow 3"/>
          <p:cNvSpPr/>
          <p:nvPr/>
        </p:nvSpPr>
        <p:spPr>
          <a:xfrm flipV="1">
            <a:off x="2362200" y="2971800"/>
            <a:ext cx="1828800" cy="1200150"/>
          </a:xfrm>
          <a:prstGeom prst="ben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1026" name="Picture 2" descr="http://upload.wikimedia.org/wikipedia/commons/thumb/2/26/Map_Europe_alliances_1914-en.svg/1000px-Map_Europe_alliances_1914-en.svg.png"/>
          <p:cNvPicPr>
            <a:picLocks noChangeAspect="1" noChangeArrowheads="1"/>
          </p:cNvPicPr>
          <p:nvPr/>
        </p:nvPicPr>
        <p:blipFill rotWithShape="1">
          <a:blip r:embed="rId3">
            <a:extLst>
              <a:ext uri="{28A0092B-C50C-407E-A947-70E740481C1C}">
                <a14:useLocalDpi xmlns:a14="http://schemas.microsoft.com/office/drawing/2010/main" val="0"/>
              </a:ext>
            </a:extLst>
          </a:blip>
          <a:srcRect r="20984"/>
          <a:stretch/>
        </p:blipFill>
        <p:spPr bwMode="auto">
          <a:xfrm>
            <a:off x="1" y="23648"/>
            <a:ext cx="9144000" cy="6850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81600" y="304800"/>
            <a:ext cx="3810000" cy="990600"/>
          </a:xfrm>
          <a:solidFill>
            <a:schemeClr val="tx1">
              <a:alpha val="40000"/>
            </a:schemeClr>
          </a:solidFill>
          <a:ln>
            <a:noFill/>
          </a:ln>
        </p:spPr>
        <p:txBody>
          <a:bodyPr>
            <a:no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6600" b="1" spc="0" dirty="0" smtClean="0">
                <a:ln w="50800"/>
                <a:solidFill>
                  <a:schemeClr val="bg1">
                    <a:shade val="50000"/>
                  </a:schemeClr>
                </a:solidFill>
                <a:effectLst/>
              </a:rPr>
              <a:t>Alliances</a:t>
            </a:r>
            <a:endParaRPr lang="en-US" sz="6600" b="1" spc="0" dirty="0">
              <a:ln w="50800"/>
              <a:solidFill>
                <a:schemeClr val="bg1">
                  <a:shade val="50000"/>
                </a:schemeClr>
              </a:solidFill>
              <a:effectLst/>
            </a:endParaRPr>
          </a:p>
        </p:txBody>
      </p:sp>
      <p:pic>
        <p:nvPicPr>
          <p:cNvPr id="1028" name="Picture 4" descr="http://upload.wikimedia.org/wikipedia/commons/thumb/2/26/Map_Europe_alliances_1914-en.svg/1000px-Map_Europe_alliances_1914-en.svg.png"/>
          <p:cNvPicPr>
            <a:picLocks noChangeAspect="1" noChangeArrowheads="1"/>
          </p:cNvPicPr>
          <p:nvPr/>
        </p:nvPicPr>
        <p:blipFill rotWithShape="1">
          <a:blip r:embed="rId3">
            <a:extLst>
              <a:ext uri="{28A0092B-C50C-407E-A947-70E740481C1C}">
                <a14:useLocalDpi xmlns:a14="http://schemas.microsoft.com/office/drawing/2010/main" val="0"/>
              </a:ext>
            </a:extLst>
          </a:blip>
          <a:srcRect l="80959" t="69792"/>
          <a:stretch/>
        </p:blipFill>
        <p:spPr bwMode="auto">
          <a:xfrm>
            <a:off x="6781800" y="4648200"/>
            <a:ext cx="2286000" cy="21470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 y="6351202"/>
            <a:ext cx="1295399"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400" b="1" dirty="0" smtClean="0">
                <a:solidFill>
                  <a:schemeClr val="bg1"/>
                </a:solidFill>
              </a:rPr>
              <a:t>Map Credit: </a:t>
            </a:r>
            <a:r>
              <a:rPr lang="en-US" sz="1400" b="1" dirty="0" err="1">
                <a:solidFill>
                  <a:schemeClr val="bg1"/>
                </a:solidFill>
                <a:hlinkClick r:id="rId4" action="ppaction://hlinkfile" tooltip="User:Historicair"/>
              </a:rPr>
              <a:t>historicair</a:t>
            </a:r>
            <a:endParaRPr lang="en-US" sz="1400" b="1" dirty="0">
              <a:solidFill>
                <a:schemeClr val="bg1"/>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33794" name="Picture 2" descr="http://www.watchmyfoodgrow.com/wp-content/uploads/2009/02/w-wfa-plant_a_victory_garden.jpg"/>
          <p:cNvPicPr>
            <a:picLocks noChangeAspect="1" noChangeArrowheads="1"/>
          </p:cNvPicPr>
          <p:nvPr/>
        </p:nvPicPr>
        <p:blipFill>
          <a:blip r:embed="rId3" cstate="print"/>
          <a:srcRect/>
          <a:stretch>
            <a:fillRect/>
          </a:stretch>
        </p:blipFill>
        <p:spPr bwMode="auto">
          <a:xfrm>
            <a:off x="1905000" y="0"/>
            <a:ext cx="5263516" cy="6858000"/>
          </a:xfrm>
          <a:prstGeom prst="rect">
            <a:avLst/>
          </a:prstGeom>
          <a:solidFill>
            <a:srgbClr val="FFFFFF">
              <a:shade val="85000"/>
            </a:srgbClr>
          </a:solidFill>
          <a:ln>
            <a:noFill/>
          </a:ln>
          <a:effec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108548" name="Picture 4" descr="http://www.treehugger.com/White-House-Sheep.jpg">
            <a:hlinkClick r:id="rId5" action="ppaction://hlinksldjump"/>
          </p:cNvPr>
          <p:cNvPicPr>
            <a:picLocks noChangeAspect="1" noChangeArrowheads="1"/>
          </p:cNvPicPr>
          <p:nvPr/>
        </p:nvPicPr>
        <p:blipFill>
          <a:blip r:embed="rId6" cstate="print"/>
          <a:srcRect/>
          <a:stretch>
            <a:fillRect/>
          </a:stretch>
        </p:blipFill>
        <p:spPr bwMode="auto">
          <a:xfrm>
            <a:off x="4800600" y="3733800"/>
            <a:ext cx="3988469" cy="2590800"/>
          </a:xfrm>
          <a:prstGeom prst="rect">
            <a:avLst/>
          </a:prstGeom>
          <a:noFill/>
          <a:ln w="57150">
            <a:noFill/>
          </a:ln>
          <a:effectLst>
            <a:glow rad="101600">
              <a:schemeClr val="accent5">
                <a:satMod val="175000"/>
                <a:alpha val="40000"/>
              </a:schemeClr>
            </a:glow>
          </a:effectLst>
        </p:spPr>
      </p:pic>
      <p:sp>
        <p:nvSpPr>
          <p:cNvPr id="3" name="Title 2"/>
          <p:cNvSpPr>
            <a:spLocks noGrp="1"/>
          </p:cNvSpPr>
          <p:nvPr>
            <p:ph type="title"/>
          </p:nvPr>
        </p:nvSpPr>
        <p:spPr>
          <a:xfrm>
            <a:off x="4495800" y="152400"/>
            <a:ext cx="4648200" cy="1219200"/>
          </a:xfrm>
        </p:spPr>
        <p:txBody>
          <a:bodyPr anchor="ctr">
            <a:normAutofit/>
          </a:bodyPr>
          <a:lstStyle/>
          <a:p>
            <a:pPr algn="ctr"/>
            <a:r>
              <a:rPr lang="en-US" sz="5400" b="1" dirty="0" smtClean="0"/>
              <a:t>Sheep Clubs</a:t>
            </a:r>
            <a:endParaRPr lang="en-US" sz="5400" b="1" dirty="0"/>
          </a:p>
        </p:txBody>
      </p:sp>
      <p:pic>
        <p:nvPicPr>
          <p:cNvPr id="108546" name="Picture 2" descr="http://upload.wikimedia.org/wikipedia/commons/thumb/2/21/Sheep_club2.jpg/250px-Sheep_club2.jpg"/>
          <p:cNvPicPr>
            <a:picLocks noChangeAspect="1" noChangeArrowheads="1"/>
          </p:cNvPicPr>
          <p:nvPr/>
        </p:nvPicPr>
        <p:blipFill>
          <a:blip r:embed="rId7" cstate="print"/>
          <a:srcRect/>
          <a:stretch>
            <a:fillRect/>
          </a:stretch>
        </p:blipFill>
        <p:spPr bwMode="auto">
          <a:xfrm>
            <a:off x="0" y="0"/>
            <a:ext cx="4511842" cy="6858000"/>
          </a:xfrm>
          <a:prstGeom prst="rect">
            <a:avLst/>
          </a:prstGeom>
          <a:noFill/>
        </p:spPr>
      </p:pic>
      <p:pic>
        <p:nvPicPr>
          <p:cNvPr id="6" name="Picture 3" descr="C:\Documents and Settings\TRICHEY\Local Settings\Temporary Internet Files\Content.IE5\U2DGT1A7\MC900432637[1].png"/>
          <p:cNvPicPr>
            <a:picLocks noChangeAspect="1" noChangeArrowheads="1"/>
          </p:cNvPicPr>
          <p:nvPr/>
        </p:nvPicPr>
        <p:blipFill>
          <a:blip r:embed="rId8" cstate="print"/>
          <a:srcRect/>
          <a:stretch>
            <a:fillRect/>
          </a:stretch>
        </p:blipFill>
        <p:spPr bwMode="auto">
          <a:xfrm>
            <a:off x="7696200" y="3714750"/>
            <a:ext cx="1085850" cy="1085850"/>
          </a:xfrm>
          <a:prstGeom prst="rect">
            <a:avLst/>
          </a:prstGeom>
          <a:noFill/>
        </p:spPr>
      </p:pic>
      <p:sp>
        <p:nvSpPr>
          <p:cNvPr id="7" name="TextBox 6"/>
          <p:cNvSpPr txBox="1"/>
          <p:nvPr/>
        </p:nvSpPr>
        <p:spPr>
          <a:xfrm>
            <a:off x="4724400" y="1752600"/>
            <a:ext cx="4114800" cy="1569660"/>
          </a:xfrm>
          <a:prstGeom prst="rect">
            <a:avLst/>
          </a:prstGeom>
          <a:noFill/>
        </p:spPr>
        <p:txBody>
          <a:bodyPr wrap="square" rtlCol="0">
            <a:spAutoFit/>
          </a:bodyPr>
          <a:lstStyle/>
          <a:p>
            <a:r>
              <a:rPr lang="en-US" sz="2400" b="1" i="1" dirty="0" smtClean="0">
                <a:latin typeface="+mj-lt"/>
              </a:rPr>
              <a:t>Anyone from a small child to President Wilson can do their part for the war effort.</a:t>
            </a:r>
            <a:endParaRPr lang="en-US" sz="2400" b="1" i="1" dirty="0">
              <a:latin typeface="+mj-lt"/>
            </a:endParaRPr>
          </a:p>
        </p:txBody>
      </p:sp>
      <p:pic>
        <p:nvPicPr>
          <p:cNvPr id="8" name="On_The_Farm.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9" cstate="print"/>
          <a:stretch>
            <a:fillRect/>
          </a:stretch>
        </p:blipFill>
        <p:spPr>
          <a:xfrm>
            <a:off x="8839200" y="6553200"/>
            <a:ext cx="304800" cy="304800"/>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Woodrow_Wilson_at_the_White_House_1917__.wmv">
            <a:hlinkClick r:id="" action="ppaction://media"/>
          </p:cNvPr>
          <p:cNvPicPr>
            <a:picLocks noGrp="1" noChangeAspect="1"/>
          </p:cNvPicPr>
          <p:nvPr>
            <p:ph idx="1"/>
            <a:videoFile r:link="rId3"/>
            <p:extLst>
              <p:ext uri="{DAA4B4D4-6D71-4841-9C94-3DE7FCFB9230}">
                <p14:media xmlns:p14="http://schemas.microsoft.com/office/powerpoint/2010/main" r:link="rId2"/>
              </p:ext>
            </p:extLst>
          </p:nvPr>
        </p:nvPicPr>
        <p:blipFill>
          <a:blip r:embed="rId5" cstate="print"/>
          <a:stretch>
            <a:fillRect/>
          </a:stretch>
        </p:blipFill>
        <p:spPr>
          <a:xfrm>
            <a:off x="0" y="0"/>
            <a:ext cx="9144000" cy="6858000"/>
          </a:xfrm>
          <a:prstGeom prst="rect">
            <a:avLst/>
          </a:prstGeom>
        </p:spPr>
      </p:pic>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 name="Content Placeholder 1"/>
          <p:cNvSpPr>
            <a:spLocks noGrp="1"/>
          </p:cNvSpPr>
          <p:nvPr>
            <p:ph idx="1"/>
          </p:nvPr>
        </p:nvSpPr>
        <p:spPr/>
        <p:txBody>
          <a:bodyPr/>
          <a:lstStyle/>
          <a:p>
            <a:endParaRPr lang="en-US"/>
          </a:p>
        </p:txBody>
      </p:sp>
      <p:pic>
        <p:nvPicPr>
          <p:cNvPr id="64514" name="Picture 2" descr="World War I poster"/>
          <p:cNvPicPr>
            <a:picLocks noChangeAspect="1" noChangeArrowheads="1"/>
          </p:cNvPicPr>
          <p:nvPr/>
        </p:nvPicPr>
        <p:blipFill>
          <a:blip r:embed="rId3" cstate="print"/>
          <a:srcRect/>
          <a:stretch>
            <a:fillRect/>
          </a:stretch>
        </p:blipFill>
        <p:spPr bwMode="auto">
          <a:xfrm>
            <a:off x="0" y="0"/>
            <a:ext cx="4539996" cy="6858000"/>
          </a:xfrm>
          <a:prstGeom prst="rect">
            <a:avLst/>
          </a:prstGeom>
          <a:noFill/>
        </p:spPr>
      </p:pic>
      <p:pic>
        <p:nvPicPr>
          <p:cNvPr id="64516" name="Picture 4" descr="http://upload.wikimedia.org/wikipedia/commons/a/ab/%27Destroy_this_mad_brute%27_WWI_propaganda_poster_%28US_version%29.jpg"/>
          <p:cNvPicPr>
            <a:picLocks noChangeAspect="1" noChangeArrowheads="1"/>
          </p:cNvPicPr>
          <p:nvPr/>
        </p:nvPicPr>
        <p:blipFill>
          <a:blip r:embed="rId4" cstate="print"/>
          <a:srcRect/>
          <a:stretch>
            <a:fillRect/>
          </a:stretch>
        </p:blipFill>
        <p:spPr bwMode="auto">
          <a:xfrm>
            <a:off x="4643437" y="0"/>
            <a:ext cx="4500563" cy="6858000"/>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7921" b="31258"/>
          <a:stretch/>
        </p:blipFill>
        <p:spPr>
          <a:xfrm>
            <a:off x="0" y="1752600"/>
            <a:ext cx="9144000" cy="5105400"/>
          </a:xfrm>
          <a:prstGeom prst="rect">
            <a:avLst/>
          </a:prstGeom>
          <a:effectLst>
            <a:softEdge rad="31750"/>
          </a:effectLst>
        </p:spPr>
      </p:pic>
      <p:sp>
        <p:nvSpPr>
          <p:cNvPr id="3" name="Title 2"/>
          <p:cNvSpPr>
            <a:spLocks noGrp="1"/>
          </p:cNvSpPr>
          <p:nvPr>
            <p:ph type="title"/>
          </p:nvPr>
        </p:nvSpPr>
        <p:spPr>
          <a:xfrm>
            <a:off x="304800" y="76200"/>
            <a:ext cx="6019800" cy="2286000"/>
          </a:xfrm>
        </p:spPr>
        <p:txBody>
          <a:bodyPr anchor="ctr">
            <a:noAutofit/>
          </a:bodyPr>
          <a:lstStyle/>
          <a:p>
            <a:pPr algn="l"/>
            <a:r>
              <a:rPr lang="en-US" sz="6600" b="1" dirty="0" smtClean="0"/>
              <a:t>Espionage &amp; </a:t>
            </a:r>
            <a:br>
              <a:rPr lang="en-US" sz="6600" b="1" dirty="0" smtClean="0"/>
            </a:br>
            <a:r>
              <a:rPr lang="en-US" sz="6600" b="1" dirty="0" smtClean="0"/>
              <a:t>Sedition Acts</a:t>
            </a:r>
            <a:endParaRPr lang="en-US" sz="6600" b="1" dirty="0"/>
          </a:p>
        </p:txBody>
      </p:sp>
      <p:sp>
        <p:nvSpPr>
          <p:cNvPr id="2" name="Rectangle 1">
            <a:hlinkClick r:id="rId4"/>
          </p:cNvPr>
          <p:cNvSpPr/>
          <p:nvPr/>
        </p:nvSpPr>
        <p:spPr>
          <a:xfrm>
            <a:off x="6324600" y="628471"/>
            <a:ext cx="2362200" cy="1200329"/>
          </a:xfrm>
          <a:prstGeom prst="rect">
            <a:avLst/>
          </a:prstGeom>
          <a:effectLst>
            <a:glow rad="139700">
              <a:schemeClr val="accent5">
                <a:satMod val="175000"/>
                <a:alpha val="40000"/>
              </a:schemeClr>
            </a:glow>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000" dirty="0" smtClean="0">
                <a:solidFill>
                  <a:schemeClr val="accent5">
                    <a:lumMod val="75000"/>
                  </a:schemeClr>
                </a:solidFill>
              </a:rPr>
              <a:t>Read an </a:t>
            </a:r>
            <a:br>
              <a:rPr lang="en-US" sz="2000" dirty="0" smtClean="0">
                <a:solidFill>
                  <a:schemeClr val="accent5">
                    <a:lumMod val="75000"/>
                  </a:schemeClr>
                </a:solidFill>
              </a:rPr>
            </a:br>
            <a:r>
              <a:rPr lang="en-US" sz="3200" b="1" dirty="0" smtClean="0">
                <a:solidFill>
                  <a:schemeClr val="accent5">
                    <a:lumMod val="75000"/>
                  </a:schemeClr>
                </a:solidFill>
              </a:rPr>
              <a:t>EXCERPT</a:t>
            </a:r>
            <a:r>
              <a:rPr lang="en-US" sz="3200" dirty="0" smtClean="0">
                <a:solidFill>
                  <a:schemeClr val="accent5">
                    <a:lumMod val="75000"/>
                  </a:schemeClr>
                </a:solidFill>
              </a:rPr>
              <a:t> </a:t>
            </a:r>
            <a:br>
              <a:rPr lang="en-US" sz="3200" dirty="0" smtClean="0">
                <a:solidFill>
                  <a:schemeClr val="accent5">
                    <a:lumMod val="75000"/>
                  </a:schemeClr>
                </a:solidFill>
              </a:rPr>
            </a:br>
            <a:r>
              <a:rPr lang="en-US" sz="2000" dirty="0" smtClean="0">
                <a:solidFill>
                  <a:schemeClr val="accent5">
                    <a:lumMod val="75000"/>
                  </a:schemeClr>
                </a:solidFill>
              </a:rPr>
              <a:t>from the Acts</a:t>
            </a:r>
            <a:endParaRPr lang="en-US" sz="2000" dirty="0">
              <a:solidFill>
                <a:schemeClr val="accent5">
                  <a:lumMod val="75000"/>
                </a:schemeClr>
              </a:solidFill>
            </a:endParaRPr>
          </a:p>
        </p:txBody>
      </p:sp>
      <p:sp>
        <p:nvSpPr>
          <p:cNvPr id="8" name="&quot;No&quot; Symbol 7"/>
          <p:cNvSpPr/>
          <p:nvPr/>
        </p:nvSpPr>
        <p:spPr>
          <a:xfrm rot="20631034">
            <a:off x="803207" y="4229384"/>
            <a:ext cx="8227765" cy="1980008"/>
          </a:xfrm>
          <a:prstGeom prst="noSmoking">
            <a:avLst>
              <a:gd name="adj" fmla="val 7696"/>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rot="21368897">
            <a:off x="571356" y="2599362"/>
            <a:ext cx="4835799" cy="1292662"/>
          </a:xfrm>
          <a:prstGeom prst="rect">
            <a:avLst/>
          </a:prstGeom>
          <a:noFill/>
        </p:spPr>
        <p:txBody>
          <a:bodyPr wrap="square" rtlCol="0">
            <a:spAutoFit/>
          </a:bodyPr>
          <a:lstStyle/>
          <a:p>
            <a:r>
              <a:rPr lang="en-US" sz="2600" b="1" dirty="0" smtClean="0"/>
              <a:t>Outlawed anti-war speech and other activities that undermined the war effort</a:t>
            </a:r>
            <a:endParaRPr lang="en-US" sz="2600" b="1"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2" descr="File:EugeneDebs.gif"/>
          <p:cNvPicPr>
            <a:picLocks noChangeAspect="1" noChangeArrowheads="1"/>
          </p:cNvPicPr>
          <p:nvPr/>
        </p:nvPicPr>
        <p:blipFill>
          <a:blip r:embed="rId3" cstate="print"/>
          <a:srcRect/>
          <a:stretch>
            <a:fillRect/>
          </a:stretch>
        </p:blipFill>
        <p:spPr bwMode="auto">
          <a:xfrm>
            <a:off x="762000" y="0"/>
            <a:ext cx="7635709" cy="6858000"/>
          </a:xfrm>
          <a:prstGeom prst="rect">
            <a:avLst/>
          </a:prstGeom>
          <a:noFill/>
        </p:spPr>
      </p:pic>
      <p:sp>
        <p:nvSpPr>
          <p:cNvPr id="2" name="Content Placeholder 1"/>
          <p:cNvSpPr>
            <a:spLocks noGrp="1"/>
          </p:cNvSpPr>
          <p:nvPr>
            <p:ph idx="1"/>
          </p:nvPr>
        </p:nvSpPr>
        <p:spPr>
          <a:xfrm>
            <a:off x="609600" y="1828800"/>
            <a:ext cx="3581400" cy="2286000"/>
          </a:xfrm>
        </p:spPr>
        <p:style>
          <a:lnRef idx="0">
            <a:schemeClr val="dk1"/>
          </a:lnRef>
          <a:fillRef idx="3">
            <a:schemeClr val="dk1"/>
          </a:fillRef>
          <a:effectRef idx="3">
            <a:schemeClr val="dk1"/>
          </a:effectRef>
          <a:fontRef idx="minor">
            <a:schemeClr val="lt1"/>
          </a:fontRef>
        </p:style>
        <p:txBody>
          <a:bodyPr>
            <a:normAutofit/>
          </a:bodyPr>
          <a:lstStyle/>
          <a:p>
            <a:pPr marL="57150" indent="0">
              <a:buNone/>
            </a:pPr>
            <a:r>
              <a:rPr lang="en-US" sz="2800" b="1" dirty="0" smtClean="0"/>
              <a:t>Eugene V. Debs, a socialist labor leader, was jailed for speaking out against the draft.</a:t>
            </a:r>
            <a:endParaRPr lang="en-US" sz="2800" b="1" dirty="0"/>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om\AppData\Local\Microsoft\Windows\Temporary Internet Files\Content.IE5\CKT9UPW3\MP900400591[1].jpg"/>
          <p:cNvPicPr>
            <a:picLocks noChangeAspect="1" noChangeArrowheads="1"/>
          </p:cNvPicPr>
          <p:nvPr/>
        </p:nvPicPr>
        <p:blipFill rotWithShape="1">
          <a:blip r:embed="rId2">
            <a:extLst>
              <a:ext uri="{28A0092B-C50C-407E-A947-70E740481C1C}">
                <a14:useLocalDpi xmlns:a14="http://schemas.microsoft.com/office/drawing/2010/main" val="0"/>
              </a:ext>
            </a:extLst>
          </a:blip>
          <a:srcRect t="23592" b="1642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76200"/>
            <a:ext cx="3810000" cy="2849562"/>
          </a:xfrm>
        </p:spPr>
        <p:txBody>
          <a:bodyPr>
            <a:noAutofit/>
          </a:bodyPr>
          <a:lstStyle/>
          <a:p>
            <a:r>
              <a:rPr lang="en-US" sz="8800" b="1" dirty="0" smtClean="0">
                <a:solidFill>
                  <a:schemeClr val="bg1"/>
                </a:solidFill>
              </a:rPr>
              <a:t>HOT DOG</a:t>
            </a:r>
            <a:endParaRPr lang="en-US" sz="8800" b="1" dirty="0">
              <a:solidFill>
                <a:schemeClr val="bg1"/>
              </a:solidFill>
            </a:endParaRPr>
          </a:p>
        </p:txBody>
      </p:sp>
    </p:spTree>
    <p:extLst>
      <p:ext uri="{BB962C8B-B14F-4D97-AF65-F5344CB8AC3E}">
        <p14:creationId xmlns:p14="http://schemas.microsoft.com/office/powerpoint/2010/main" val="1915464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1026" name="Picture 2" descr="C:\Users\Tom\AppData\Local\Microsoft\Windows\Temporary Internet Files\Content.IE5\ETTPEWRJ\MP9004225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51600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Tom\AppData\Local\Microsoft\Windows\Temporary Internet Files\Content.IE5\ETTPEWRJ\MP900422581[1].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
                    </a14:imgEffect>
                  </a14:imgLayer>
                </a14:imgProps>
              </a:ext>
              <a:ext uri="{28A0092B-C50C-407E-A947-70E740481C1C}">
                <a14:useLocalDpi xmlns:a14="http://schemas.microsoft.com/office/drawing/2010/main" val="0"/>
              </a:ext>
            </a:extLst>
          </a:blip>
          <a:srcRect r="97840"/>
          <a:stretch/>
        </p:blipFill>
        <p:spPr bwMode="auto">
          <a:xfrm>
            <a:off x="-304800" y="-228600"/>
            <a:ext cx="1066800" cy="73914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2" descr="C:\Users\Tom\AppData\Local\Microsoft\Windows\Temporary Internet Files\Content.IE5\ETTPEWRJ\MP900422581[1].jpg"/>
          <p:cNvPicPr>
            <a:picLocks noChangeAspect="1" noChangeArrowheads="1"/>
          </p:cNvPicPr>
          <p:nvPr/>
        </p:nvPicPr>
        <p:blipFill rotWithShape="1">
          <a:blip r:embed="rId3">
            <a:extLst>
              <a:ext uri="{28A0092B-C50C-407E-A947-70E740481C1C}">
                <a14:useLocalDpi xmlns:a14="http://schemas.microsoft.com/office/drawing/2010/main" val="0"/>
              </a:ext>
            </a:extLst>
          </a:blip>
          <a:srcRect l="98210"/>
          <a:stretch/>
        </p:blipFill>
        <p:spPr bwMode="auto">
          <a:xfrm>
            <a:off x="8839200" y="0"/>
            <a:ext cx="31005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57200" y="-233855"/>
            <a:ext cx="5644430" cy="3358619"/>
          </a:xfrm>
        </p:spPr>
      </p:pic>
    </p:spTree>
    <p:extLst>
      <p:ext uri="{BB962C8B-B14F-4D97-AF65-F5344CB8AC3E}">
        <p14:creationId xmlns:p14="http://schemas.microsoft.com/office/powerpoint/2010/main" val="41873508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6600" b="1" dirty="0" smtClean="0"/>
              <a:t>A CRIME TO DISPLAY</a:t>
            </a:r>
            <a:endParaRPr lang="en-US" sz="6600" b="1" dirty="0"/>
          </a:p>
        </p:txBody>
      </p:sp>
      <p:sp>
        <p:nvSpPr>
          <p:cNvPr id="3" name="Content Placeholder 2"/>
          <p:cNvSpPr>
            <a:spLocks noGrp="1"/>
          </p:cNvSpPr>
          <p:nvPr>
            <p:ph idx="1"/>
          </p:nvPr>
        </p:nvSpPr>
        <p:spPr/>
        <p:txBody>
          <a:bodyPr/>
          <a:lstStyle/>
          <a:p>
            <a:endParaRPr lang="en-US"/>
          </a:p>
        </p:txBody>
      </p:sp>
      <p:pic>
        <p:nvPicPr>
          <p:cNvPr id="2050" name="Picture 2" descr="File:Flag of Germany (stat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62868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4" descr="http://jurist.law.pitt.edu/thisday/uploaded_images/1024_Armistice_11111918-701991.jpg"/>
          <p:cNvPicPr>
            <a:picLocks noChangeAspect="1" noChangeArrowheads="1"/>
          </p:cNvPicPr>
          <p:nvPr/>
        </p:nvPicPr>
        <p:blipFill rotWithShape="1">
          <a:blip r:embed="rId2" cstate="print"/>
          <a:srcRect l="115" t="7600" r="-115" b="33526"/>
          <a:stretch/>
        </p:blipFill>
        <p:spPr bwMode="auto">
          <a:xfrm>
            <a:off x="10510" y="0"/>
            <a:ext cx="9133490" cy="6858000"/>
          </a:xfrm>
          <a:prstGeom prst="rect">
            <a:avLst/>
          </a:prstGeom>
          <a:noFill/>
        </p:spPr>
      </p:pic>
    </p:spTree>
    <p:extLst>
      <p:ext uri="{BB962C8B-B14F-4D97-AF65-F5344CB8AC3E}">
        <p14:creationId xmlns:p14="http://schemas.microsoft.com/office/powerpoint/2010/main" val="152392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sz="5400" b="1" dirty="0" smtClean="0"/>
              <a:t>The Bench Clearing Effect</a:t>
            </a:r>
            <a:endParaRPr lang="en-US" sz="5400" b="1" dirty="0"/>
          </a:p>
        </p:txBody>
      </p:sp>
      <p:sp>
        <p:nvSpPr>
          <p:cNvPr id="3" name="Content Placeholder 2"/>
          <p:cNvSpPr>
            <a:spLocks noGrp="1"/>
          </p:cNvSpPr>
          <p:nvPr>
            <p:ph idx="1"/>
          </p:nvPr>
        </p:nvSpPr>
        <p:spPr/>
        <p:txBody>
          <a:bodyPr/>
          <a:lstStyle/>
          <a:p>
            <a:endParaRPr lang="en-US"/>
          </a:p>
        </p:txBody>
      </p:sp>
      <p:pic>
        <p:nvPicPr>
          <p:cNvPr id="3074" name="Picture 2" descr="http://farm9.staticflickr.com/8030/7962496324_572bca1d69_b.jpg"/>
          <p:cNvPicPr>
            <a:picLocks noChangeAspect="1" noChangeArrowheads="1"/>
          </p:cNvPicPr>
          <p:nvPr/>
        </p:nvPicPr>
        <p:blipFill rotWithShape="1">
          <a:blip r:embed="rId3">
            <a:extLst>
              <a:ext uri="{28A0092B-C50C-407E-A947-70E740481C1C}">
                <a14:useLocalDpi xmlns:a14="http://schemas.microsoft.com/office/drawing/2010/main" val="0"/>
              </a:ext>
            </a:extLst>
          </a:blip>
          <a:srcRect t="10618"/>
          <a:stretch/>
        </p:blipFill>
        <p:spPr bwMode="auto">
          <a:xfrm>
            <a:off x="0" y="1371600"/>
            <a:ext cx="9144000" cy="54673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16011" y="6469617"/>
            <a:ext cx="1851789" cy="307777"/>
          </a:xfrm>
          <a:prstGeom prst="rect">
            <a:avLst/>
          </a:prstGeom>
        </p:spPr>
        <p:txBody>
          <a:bodyPr wrap="none">
            <a:spAutoFit/>
          </a:bodyPr>
          <a:lstStyle/>
          <a:p>
            <a:r>
              <a:rPr lang="en-US" sz="1400" dirty="0" smtClean="0"/>
              <a:t>Photo by </a:t>
            </a:r>
            <a:r>
              <a:rPr lang="en-US" sz="1400" dirty="0">
                <a:hlinkClick r:id="rId4"/>
              </a:rPr>
              <a:t>MudflapDC</a:t>
            </a:r>
            <a:endParaRPr lang="en-US" sz="1400" dirty="0"/>
          </a:p>
        </p:txBody>
      </p:sp>
    </p:spTree>
    <p:extLst>
      <p:ext uri="{BB962C8B-B14F-4D97-AF65-F5344CB8AC3E}">
        <p14:creationId xmlns:p14="http://schemas.microsoft.com/office/powerpoint/2010/main" val="427404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6705600" cy="1143000"/>
          </a:xfrm>
        </p:spPr>
        <p:txBody>
          <a:bodyPr anchor="ctr">
            <a:noAutofit/>
          </a:bodyPr>
          <a:lstStyle/>
          <a:p>
            <a:r>
              <a:rPr lang="en-US" sz="10500" b="1" dirty="0" smtClean="0"/>
              <a:t>Armistice</a:t>
            </a:r>
            <a:endParaRPr lang="en-US" sz="10500" b="1" dirty="0"/>
          </a:p>
        </p:txBody>
      </p:sp>
      <p:sp>
        <p:nvSpPr>
          <p:cNvPr id="2" name="Content Placeholder 1"/>
          <p:cNvSpPr>
            <a:spLocks noGrp="1"/>
          </p:cNvSpPr>
          <p:nvPr>
            <p:ph idx="1"/>
          </p:nvPr>
        </p:nvSpPr>
        <p:spPr>
          <a:xfrm>
            <a:off x="152400" y="1676400"/>
            <a:ext cx="3733800" cy="4419600"/>
          </a:xfrm>
        </p:spPr>
        <p:txBody>
          <a:bodyPr>
            <a:normAutofit/>
          </a:bodyPr>
          <a:lstStyle/>
          <a:p>
            <a:pPr marL="0" indent="0" algn="ctr">
              <a:buNone/>
            </a:pPr>
            <a:r>
              <a:rPr lang="en-US" sz="10500" dirty="0" smtClean="0"/>
              <a:t>11/11</a:t>
            </a:r>
            <a:r>
              <a:rPr lang="en-US" sz="9600" dirty="0" smtClean="0"/>
              <a:t/>
            </a:r>
            <a:br>
              <a:rPr lang="en-US" sz="9600" dirty="0" smtClean="0"/>
            </a:br>
            <a:r>
              <a:rPr lang="en-US" sz="6000" dirty="0" smtClean="0"/>
              <a:t>1918</a:t>
            </a:r>
          </a:p>
          <a:p>
            <a:pPr marL="0" indent="0" algn="ctr">
              <a:buNone/>
            </a:pPr>
            <a:r>
              <a:rPr lang="en-US" sz="2800" dirty="0" smtClean="0"/>
              <a:t> </a:t>
            </a:r>
            <a:r>
              <a:rPr lang="en-US" sz="6000" dirty="0" smtClean="0"/>
              <a:t/>
            </a:r>
            <a:br>
              <a:rPr lang="en-US" sz="6000" dirty="0" smtClean="0"/>
            </a:br>
            <a:r>
              <a:rPr lang="en-US" sz="6000" dirty="0" smtClean="0"/>
              <a:t>11:00 AM</a:t>
            </a:r>
            <a:endParaRPr lang="en-US" sz="9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63" t="2988" r="3563" b="3678"/>
          <a:stretch/>
        </p:blipFill>
        <p:spPr>
          <a:xfrm>
            <a:off x="4038600" y="1603218"/>
            <a:ext cx="4949129" cy="4973630"/>
          </a:xfrm>
          <a:prstGeom prst="ellipse">
            <a:avLst/>
          </a:prstGeom>
          <a:effectLst>
            <a:softEdge rad="31750"/>
          </a:effec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sloblogs.thetribunenews.com/slovault/files/2009/11/1918-11-06-peace-not.jpg"/>
          <p:cNvPicPr>
            <a:picLocks noChangeAspect="1" noChangeArrowheads="1"/>
          </p:cNvPicPr>
          <p:nvPr/>
        </p:nvPicPr>
        <p:blipFill rotWithShape="1">
          <a:blip r:embed="rId4">
            <a:extLst>
              <a:ext uri="{28A0092B-C50C-407E-A947-70E740481C1C}">
                <a14:useLocalDpi xmlns:a14="http://schemas.microsoft.com/office/drawing/2010/main" val="0"/>
              </a:ext>
            </a:extLst>
          </a:blip>
          <a:srcRect t="7542" b="33297"/>
          <a:stretch/>
        </p:blipFill>
        <p:spPr bwMode="auto">
          <a:xfrm>
            <a:off x="-4106" y="0"/>
            <a:ext cx="914810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9338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ttp://mjusino.files.wordpress.com/2008/12/woodrow-wilson.jpg"/>
          <p:cNvPicPr>
            <a:picLocks noChangeAspect="1" noChangeArrowheads="1"/>
          </p:cNvPicPr>
          <p:nvPr/>
        </p:nvPicPr>
        <p:blipFill>
          <a:blip r:embed="rId3" cstate="print"/>
          <a:srcRect l="4762" t="3313" r="4762" b="3934"/>
          <a:stretch>
            <a:fillRect/>
          </a:stretch>
        </p:blipFill>
        <p:spPr bwMode="auto">
          <a:xfrm>
            <a:off x="6019800" y="1600200"/>
            <a:ext cx="2895600" cy="4267200"/>
          </a:xfrm>
          <a:prstGeom prst="rect">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6200" y="76200"/>
            <a:ext cx="8855782" cy="1143000"/>
          </a:xfrm>
        </p:spPr>
        <p:txBody>
          <a:bodyPr>
            <a:normAutofit fontScale="90000"/>
            <a:scene3d>
              <a:camera prst="orthographicFront"/>
              <a:lightRig rig="soft" dir="t">
                <a:rot lat="0" lon="0" rev="10800000"/>
              </a:lightRig>
            </a:scene3d>
            <a:sp3d>
              <a:bevelT w="27940" h="12700"/>
              <a:contourClr>
                <a:srgbClr val="DDDDDD"/>
              </a:contourClr>
            </a:sp3d>
          </a:bodyPr>
          <a:lstStyle/>
          <a:p>
            <a:r>
              <a:rPr lang="en-US" sz="5400" b="1" spc="150" dirty="0" smtClean="0">
                <a:ln w="11430"/>
                <a:solidFill>
                  <a:srgbClr val="F8F8F8"/>
                </a:solidFill>
                <a:effectLst>
                  <a:outerShdw blurRad="25400" algn="tl" rotWithShape="0">
                    <a:srgbClr val="000000">
                      <a:alpha val="43000"/>
                    </a:srgbClr>
                  </a:outerShdw>
                </a:effectLst>
                <a:latin typeface="Versailles LT" pitchFamily="2" charset="0"/>
              </a:rPr>
              <a:t>Wilson’s Fourteen Points</a:t>
            </a:r>
            <a:endParaRPr lang="en-US" sz="5400" b="1" spc="150" dirty="0">
              <a:ln w="11430"/>
              <a:solidFill>
                <a:srgbClr val="F8F8F8"/>
              </a:solidFill>
              <a:effectLst>
                <a:outerShdw blurRad="25400" algn="tl" rotWithShape="0">
                  <a:srgbClr val="000000">
                    <a:alpha val="43000"/>
                  </a:srgbClr>
                </a:outerShdw>
              </a:effectLst>
              <a:latin typeface="Versailles LT" pitchFamily="2" charset="0"/>
            </a:endParaRPr>
          </a:p>
        </p:txBody>
      </p:sp>
      <p:sp>
        <p:nvSpPr>
          <p:cNvPr id="4" name="TextBox 3"/>
          <p:cNvSpPr txBox="1"/>
          <p:nvPr/>
        </p:nvSpPr>
        <p:spPr>
          <a:xfrm>
            <a:off x="6477000" y="3733800"/>
            <a:ext cx="3048000" cy="221599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3800" b="1" dirty="0" smtClean="0">
                <a:ln w="17780" cmpd="sng">
                  <a:solidFill>
                    <a:srgbClr val="FFFFFF"/>
                  </a:solidFill>
                  <a:prstDash val="solid"/>
                  <a:miter lim="800000"/>
                </a:ln>
                <a:solidFill>
                  <a:prstClr val="black"/>
                </a:solidFill>
                <a:effectLst>
                  <a:outerShdw blurRad="50800" algn="tl" rotWithShape="0">
                    <a:srgbClr val="000000"/>
                  </a:outerShdw>
                </a:effectLst>
                <a:latin typeface="Junction" pitchFamily="50" charset="0"/>
              </a:rPr>
              <a:t>14</a:t>
            </a:r>
            <a:endParaRPr lang="en-US" sz="13800" b="1" dirty="0">
              <a:ln w="11430"/>
              <a:solidFill>
                <a:prstClr val="black"/>
              </a:solidFill>
              <a:effectLst>
                <a:outerShdw blurRad="80000" dist="40000" dir="5040000" algn="tl">
                  <a:srgbClr val="000000">
                    <a:alpha val="30000"/>
                  </a:srgbClr>
                </a:outerShdw>
              </a:effectLst>
              <a:latin typeface="Junction" pitchFamily="50" charset="0"/>
            </a:endParaRPr>
          </a:p>
        </p:txBody>
      </p:sp>
      <p:sp>
        <p:nvSpPr>
          <p:cNvPr id="7" name="Content Placeholder 2"/>
          <p:cNvSpPr>
            <a:spLocks noGrp="1"/>
          </p:cNvSpPr>
          <p:nvPr>
            <p:ph idx="1"/>
          </p:nvPr>
        </p:nvSpPr>
        <p:spPr>
          <a:xfrm>
            <a:off x="228600" y="1447800"/>
            <a:ext cx="5791200" cy="4876800"/>
          </a:xfrm>
          <a:noFill/>
        </p:spPr>
        <p:txBody>
          <a:bodyPr>
            <a:normAutofit fontScale="92500"/>
          </a:bodyPr>
          <a:lstStyle/>
          <a:p>
            <a:pPr marL="514350" indent="-514350">
              <a:buNone/>
            </a:pPr>
            <a:r>
              <a:rPr lang="en-US" sz="3600" b="1" dirty="0" smtClean="0">
                <a:solidFill>
                  <a:schemeClr val="bg1">
                    <a:lumMod val="95000"/>
                  </a:schemeClr>
                </a:solidFill>
                <a:latin typeface="+mj-lt"/>
              </a:rPr>
              <a:t>PRINCIPLES:</a:t>
            </a:r>
          </a:p>
          <a:p>
            <a:pPr marL="514350" indent="-514350">
              <a:spcBef>
                <a:spcPts val="2400"/>
              </a:spcBef>
              <a:buFont typeface="+mj-lt"/>
              <a:buAutoNum type="arabicPeriod"/>
            </a:pPr>
            <a:r>
              <a:rPr lang="en-US" b="1" dirty="0" smtClean="0">
                <a:solidFill>
                  <a:schemeClr val="bg1">
                    <a:lumMod val="95000"/>
                  </a:schemeClr>
                </a:solidFill>
                <a:latin typeface="+mj-lt"/>
              </a:rPr>
              <a:t>Freedom of the Seas</a:t>
            </a:r>
          </a:p>
          <a:p>
            <a:pPr marL="514350" indent="-514350">
              <a:spcBef>
                <a:spcPts val="2400"/>
              </a:spcBef>
              <a:buFont typeface="+mj-lt"/>
              <a:buAutoNum type="arabicPeriod"/>
            </a:pPr>
            <a:r>
              <a:rPr lang="en-US" b="1" dirty="0" smtClean="0">
                <a:solidFill>
                  <a:schemeClr val="bg1">
                    <a:lumMod val="95000"/>
                  </a:schemeClr>
                </a:solidFill>
                <a:latin typeface="+mj-lt"/>
              </a:rPr>
              <a:t>Reduction of Arms</a:t>
            </a:r>
          </a:p>
          <a:p>
            <a:pPr marL="514350" indent="-514350">
              <a:spcBef>
                <a:spcPts val="2400"/>
              </a:spcBef>
              <a:buFont typeface="+mj-lt"/>
              <a:buAutoNum type="arabicPeriod"/>
            </a:pPr>
            <a:r>
              <a:rPr lang="en-US" b="1" dirty="0" smtClean="0">
                <a:solidFill>
                  <a:schemeClr val="bg1">
                    <a:lumMod val="95000"/>
                  </a:schemeClr>
                </a:solidFill>
                <a:latin typeface="+mj-lt"/>
              </a:rPr>
              <a:t>Open Treaty Negotiations</a:t>
            </a:r>
          </a:p>
          <a:p>
            <a:pPr marL="520700" indent="-520700">
              <a:spcBef>
                <a:spcPts val="2400"/>
              </a:spcBef>
              <a:buFont typeface="+mj-lt"/>
              <a:buAutoNum type="arabicPeriod"/>
            </a:pPr>
            <a:r>
              <a:rPr lang="en-US" b="1" dirty="0" smtClean="0">
                <a:solidFill>
                  <a:schemeClr val="bg1">
                    <a:lumMod val="95000"/>
                  </a:schemeClr>
                </a:solidFill>
                <a:latin typeface="+mj-lt"/>
              </a:rPr>
              <a:t>Self Determination </a:t>
            </a:r>
            <a:br>
              <a:rPr lang="en-US" b="1" dirty="0" smtClean="0">
                <a:solidFill>
                  <a:schemeClr val="bg1">
                    <a:lumMod val="95000"/>
                  </a:schemeClr>
                </a:solidFill>
                <a:latin typeface="+mj-lt"/>
              </a:rPr>
            </a:br>
            <a:r>
              <a:rPr lang="en-US" b="1" dirty="0" smtClean="0">
                <a:solidFill>
                  <a:schemeClr val="bg1">
                    <a:lumMod val="95000"/>
                  </a:schemeClr>
                </a:solidFill>
                <a:latin typeface="+mj-lt"/>
              </a:rPr>
              <a:t>   </a:t>
            </a:r>
            <a:r>
              <a:rPr lang="en-US" sz="2800" b="1" dirty="0" smtClean="0">
                <a:solidFill>
                  <a:schemeClr val="bg1">
                    <a:lumMod val="95000"/>
                  </a:schemeClr>
                </a:solidFill>
                <a:latin typeface="+mj-lt"/>
              </a:rPr>
              <a:t>of Peoples</a:t>
            </a:r>
            <a:endParaRPr lang="en-US" b="1" dirty="0" smtClean="0">
              <a:solidFill>
                <a:schemeClr val="bg1">
                  <a:lumMod val="95000"/>
                </a:schemeClr>
              </a:solidFill>
              <a:latin typeface="+mj-lt"/>
            </a:endParaRPr>
          </a:p>
          <a:p>
            <a:pPr marL="514350" indent="-514350">
              <a:spcBef>
                <a:spcPts val="2400"/>
              </a:spcBef>
              <a:buFont typeface="+mj-lt"/>
              <a:buAutoNum type="arabicPeriod"/>
            </a:pPr>
            <a:r>
              <a:rPr lang="en-US" b="1" dirty="0" smtClean="0">
                <a:solidFill>
                  <a:schemeClr val="bg1">
                    <a:lumMod val="95000"/>
                  </a:schemeClr>
                </a:solidFill>
                <a:latin typeface="+mj-lt"/>
              </a:rPr>
              <a:t>League of Nations</a:t>
            </a:r>
            <a:endParaRPr lang="en-US" b="1" dirty="0">
              <a:solidFill>
                <a:schemeClr val="bg1">
                  <a:lumMod val="95000"/>
                </a:schemeClr>
              </a:solidFill>
              <a:latin typeface="+mj-lt"/>
            </a:endParaRPr>
          </a:p>
        </p:txBody>
      </p:sp>
    </p:spTree>
    <p:extLst>
      <p:ext uri="{BB962C8B-B14F-4D97-AF65-F5344CB8AC3E}">
        <p14:creationId xmlns:p14="http://schemas.microsoft.com/office/powerpoint/2010/main" val="41614189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animEffect transition="in" filter="fade">
                                      <p:cBhvr>
                                        <p:cTn id="21" dur="1000"/>
                                        <p:tgtEl>
                                          <p:spTgt spid="7">
                                            <p:txEl>
                                              <p:pRg st="3" end="3"/>
                                            </p:txEl>
                                          </p:spTgt>
                                        </p:tgtEl>
                                      </p:cBhvr>
                                    </p:animEffect>
                                    <p:anim calcmode="lin" valueType="num">
                                      <p:cBhvr>
                                        <p:cTn id="2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4" end="4"/>
                                            </p:txEl>
                                          </p:spTgt>
                                        </p:tgtEl>
                                        <p:attrNameLst>
                                          <p:attrName>style.visibility</p:attrName>
                                        </p:attrNameLst>
                                      </p:cBhvr>
                                      <p:to>
                                        <p:strVal val="visible"/>
                                      </p:to>
                                    </p:set>
                                    <p:animEffect transition="in" filter="fade">
                                      <p:cBhvr>
                                        <p:cTn id="28" dur="1000"/>
                                        <p:tgtEl>
                                          <p:spTgt spid="7">
                                            <p:txEl>
                                              <p:pRg st="4" end="4"/>
                                            </p:txEl>
                                          </p:spTgt>
                                        </p:tgtEl>
                                      </p:cBhvr>
                                    </p:animEffect>
                                    <p:anim calcmode="lin" valueType="num">
                                      <p:cBhvr>
                                        <p:cTn id="2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fade">
                                      <p:cBhvr>
                                        <p:cTn id="35" dur="1000"/>
                                        <p:tgtEl>
                                          <p:spTgt spid="7">
                                            <p:txEl>
                                              <p:pRg st="5" end="5"/>
                                            </p:txEl>
                                          </p:spTgt>
                                        </p:tgtEl>
                                      </p:cBhvr>
                                    </p:animEffect>
                                    <p:anim calcmode="lin" valueType="num">
                                      <p:cBhvr>
                                        <p:cTn id="36"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1" name="Picture 3" descr="C:\Users\Richey\AppData\Local\Microsoft\Windows\Temporary Internet Files\Content.IE5\OHKYV3N0\MC900438504[1].jpg"/>
          <p:cNvPicPr>
            <a:picLocks noChangeAspect="1" noChangeArrowheads="1"/>
          </p:cNvPicPr>
          <p:nvPr/>
        </p:nvPicPr>
        <p:blipFill>
          <a:blip r:embed="rId2" cstate="print">
            <a:grayscl/>
          </a:blip>
          <a:srcRect l="25029" t="18421" r="27242" b="44737"/>
          <a:stretch>
            <a:fillRect/>
          </a:stretch>
        </p:blipFill>
        <p:spPr bwMode="auto">
          <a:xfrm>
            <a:off x="-10886" y="0"/>
            <a:ext cx="9154886" cy="6858000"/>
          </a:xfrm>
          <a:prstGeom prst="rect">
            <a:avLst/>
          </a:prstGeom>
          <a:noFill/>
        </p:spPr>
      </p:pic>
      <p:grpSp>
        <p:nvGrpSpPr>
          <p:cNvPr id="10" name="Group 9"/>
          <p:cNvGrpSpPr/>
          <p:nvPr/>
        </p:nvGrpSpPr>
        <p:grpSpPr>
          <a:xfrm>
            <a:off x="1066800" y="2596662"/>
            <a:ext cx="4144660" cy="3498883"/>
            <a:chOff x="1066800" y="2596662"/>
            <a:chExt cx="4144660" cy="3498883"/>
          </a:xfrm>
        </p:grpSpPr>
        <p:grpSp>
          <p:nvGrpSpPr>
            <p:cNvPr id="7" name="Group 6"/>
            <p:cNvGrpSpPr/>
            <p:nvPr/>
          </p:nvGrpSpPr>
          <p:grpSpPr>
            <a:xfrm>
              <a:off x="1066800" y="3048000"/>
              <a:ext cx="4144660" cy="3047545"/>
              <a:chOff x="1676400" y="2870412"/>
              <a:chExt cx="4469731" cy="3249615"/>
            </a:xfrm>
          </p:grpSpPr>
          <p:pic>
            <p:nvPicPr>
              <p:cNvPr id="119810" name="Picture 2" descr="http://upload.wikimedia.org/wikipedia/commons/d/d4/SS_George_Washington.jpg"/>
              <p:cNvPicPr>
                <a:picLocks noChangeAspect="1" noChangeArrowheads="1"/>
              </p:cNvPicPr>
              <p:nvPr/>
            </p:nvPicPr>
            <p:blipFill>
              <a:blip r:embed="rId3" cstate="print"/>
              <a:srcRect/>
              <a:stretch>
                <a:fillRect/>
              </a:stretch>
            </p:blipFill>
            <p:spPr bwMode="auto">
              <a:xfrm>
                <a:off x="1676400" y="2870412"/>
                <a:ext cx="4469731" cy="3249615"/>
              </a:xfrm>
              <a:prstGeom prst="rect">
                <a:avLst/>
              </a:prstGeom>
              <a:noFill/>
            </p:spPr>
          </p:pic>
          <p:sp>
            <p:nvSpPr>
              <p:cNvPr id="5" name="Rectangle 4"/>
              <p:cNvSpPr/>
              <p:nvPr/>
            </p:nvSpPr>
            <p:spPr>
              <a:xfrm>
                <a:off x="1676400" y="5562600"/>
                <a:ext cx="4437529" cy="492276"/>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2400" b="1" dirty="0" smtClean="0">
                    <a:solidFill>
                      <a:prstClr val="black"/>
                    </a:solidFill>
                  </a:rPr>
                  <a:t>USS </a:t>
                </a:r>
                <a:r>
                  <a:rPr lang="en-US" sz="2400" b="1" i="1" dirty="0" smtClean="0">
                    <a:solidFill>
                      <a:prstClr val="black"/>
                    </a:solidFill>
                  </a:rPr>
                  <a:t>George Washington</a:t>
                </a:r>
                <a:endParaRPr lang="en-US" sz="2400" b="1" dirty="0">
                  <a:solidFill>
                    <a:prstClr val="black"/>
                  </a:solidFill>
                </a:endParaRPr>
              </a:p>
            </p:txBody>
          </p:sp>
        </p:grpSp>
        <p:pic>
          <p:nvPicPr>
            <p:cNvPr id="119813" name="Picture 5" descr=" pres28_Woodrow_Wilson_c ">
              <a:hlinkClick r:id="rId4"/>
            </p:cNvPr>
            <p:cNvPicPr>
              <a:picLocks noChangeAspect="1" noChangeArrowheads="1"/>
            </p:cNvPicPr>
            <p:nvPr/>
          </p:nvPicPr>
          <p:blipFill>
            <a:blip r:embed="rId5" cstate="print">
              <a:clrChange>
                <a:clrFrom>
                  <a:srgbClr val="FCFBF7"/>
                </a:clrFrom>
                <a:clrTo>
                  <a:srgbClr val="FCFBF7">
                    <a:alpha val="0"/>
                  </a:srgbClr>
                </a:clrTo>
              </a:clrChange>
            </a:blip>
            <a:srcRect/>
            <a:stretch>
              <a:fillRect/>
            </a:stretch>
          </p:blipFill>
          <p:spPr bwMode="auto">
            <a:xfrm>
              <a:off x="3429000" y="2596662"/>
              <a:ext cx="990600" cy="2286002"/>
            </a:xfrm>
            <a:prstGeom prst="rect">
              <a:avLst/>
            </a:prstGeom>
            <a:noFill/>
          </p:spPr>
        </p:pic>
      </p:grpSp>
      <p:sp>
        <p:nvSpPr>
          <p:cNvPr id="2" name="Title 1"/>
          <p:cNvSpPr>
            <a:spLocks noGrp="1"/>
          </p:cNvSpPr>
          <p:nvPr>
            <p:ph type="title"/>
          </p:nvPr>
        </p:nvSpPr>
        <p:spPr>
          <a:xfrm>
            <a:off x="0" y="304800"/>
            <a:ext cx="5029200" cy="1143000"/>
          </a:xfrm>
          <a:noFill/>
          <a:ln>
            <a:noFill/>
          </a:ln>
        </p:spPr>
        <p:style>
          <a:lnRef idx="2">
            <a:schemeClr val="dk1">
              <a:shade val="50000"/>
            </a:schemeClr>
          </a:lnRef>
          <a:fillRef idx="1">
            <a:schemeClr val="dk1"/>
          </a:fillRef>
          <a:effectRef idx="0">
            <a:schemeClr val="dk1"/>
          </a:effectRef>
          <a:fontRef idx="minor">
            <a:schemeClr val="lt1"/>
          </a:fontRef>
        </p:style>
        <p:txBody>
          <a:bodyPr>
            <a:noAutofit/>
          </a:bodyPr>
          <a:lstStyle/>
          <a:p>
            <a:r>
              <a:rPr lang="en-US" sz="11500" b="1" dirty="0" smtClean="0">
                <a:ln w="381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accent6">
                      <a:satMod val="175000"/>
                      <a:alpha val="40000"/>
                    </a:schemeClr>
                  </a:glow>
                  <a:outerShdw blurRad="50800" algn="tl" rotWithShape="0">
                    <a:srgbClr val="000000"/>
                  </a:outerShdw>
                </a:effectLst>
                <a:latin typeface="Versailles LT" pitchFamily="2" charset="0"/>
              </a:rPr>
              <a:t>Irony</a:t>
            </a:r>
            <a:endParaRPr lang="en-US" sz="11500" b="1" dirty="0">
              <a:ln w="3810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01600">
                  <a:schemeClr val="accent6">
                    <a:satMod val="175000"/>
                    <a:alpha val="40000"/>
                  </a:schemeClr>
                </a:glow>
                <a:outerShdw blurRad="50800" algn="tl" rotWithShape="0">
                  <a:srgbClr val="000000"/>
                </a:outerShdw>
              </a:effectLst>
              <a:latin typeface="Versailles LT" pitchFamily="2" charset="0"/>
            </a:endParaRPr>
          </a:p>
        </p:txBody>
      </p:sp>
    </p:spTree>
    <p:extLst>
      <p:ext uri="{BB962C8B-B14F-4D97-AF65-F5344CB8AC3E}">
        <p14:creationId xmlns:p14="http://schemas.microsoft.com/office/powerpoint/2010/main" val="198082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 0 L 0.25 -0.25 E" pathEditMode="relative" ptsTypes="">
                                      <p:cBhvr>
                                        <p:cTn id="6"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6" descr="http://images3.wikia.nocookie.net/__cb20071030051457/genealogy/images/2/2d/President_Woodrow_Wilson_portrait_December_2_191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1" t="1" r="628" b="4468"/>
          <a:stretch/>
        </p:blipFill>
        <p:spPr bwMode="auto">
          <a:xfrm>
            <a:off x="3581400" y="381001"/>
            <a:ext cx="5830614" cy="682384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28600"/>
            <a:ext cx="4953000" cy="4678362"/>
          </a:xfrm>
        </p:spPr>
        <p:txBody>
          <a:bodyPr>
            <a:normAutofit/>
            <a:scene3d>
              <a:camera prst="orthographicFront"/>
              <a:lightRig rig="balanced" dir="t">
                <a:rot lat="0" lon="0" rev="2100000"/>
              </a:lightRig>
            </a:scene3d>
            <a:sp3d extrusionH="57150" prstMaterial="metal">
              <a:bevelT w="38100" h="25400"/>
              <a:contourClr>
                <a:schemeClr val="bg2"/>
              </a:contourClr>
            </a:sp3d>
          </a:bodyPr>
          <a:lstStyle/>
          <a:p>
            <a:r>
              <a:rPr lang="en-US" sz="8400" b="1" dirty="0" smtClean="0">
                <a:ln w="50800"/>
                <a:solidFill>
                  <a:schemeClr val="bg1">
                    <a:shade val="50000"/>
                  </a:schemeClr>
                </a:solidFill>
                <a:effectLst>
                  <a:glow rad="63500">
                    <a:schemeClr val="tx1">
                      <a:lumMod val="85000"/>
                      <a:lumOff val="15000"/>
                      <a:alpha val="40000"/>
                    </a:schemeClr>
                  </a:glow>
                </a:effectLst>
                <a:latin typeface="Versailles LT" pitchFamily="2" charset="0"/>
              </a:rPr>
              <a:t>PEACE</a:t>
            </a:r>
            <a:r>
              <a:rPr lang="en-US" sz="8000" b="1" dirty="0" smtClean="0">
                <a:ln w="50800"/>
                <a:solidFill>
                  <a:schemeClr val="bg1">
                    <a:shade val="50000"/>
                  </a:schemeClr>
                </a:solidFill>
                <a:effectLst>
                  <a:glow rad="63500">
                    <a:schemeClr val="tx1">
                      <a:lumMod val="85000"/>
                      <a:lumOff val="15000"/>
                      <a:alpha val="40000"/>
                    </a:schemeClr>
                  </a:glow>
                </a:effectLst>
                <a:latin typeface="Versailles LT" pitchFamily="2" charset="0"/>
              </a:rPr>
              <a:t/>
            </a:r>
            <a:br>
              <a:rPr lang="en-US" sz="8000" b="1" dirty="0" smtClean="0">
                <a:ln w="50800"/>
                <a:solidFill>
                  <a:schemeClr val="bg1">
                    <a:shade val="50000"/>
                  </a:schemeClr>
                </a:solidFill>
                <a:effectLst>
                  <a:glow rad="63500">
                    <a:schemeClr val="tx1">
                      <a:lumMod val="85000"/>
                      <a:lumOff val="15000"/>
                      <a:alpha val="40000"/>
                    </a:schemeClr>
                  </a:glow>
                </a:effectLst>
                <a:latin typeface="Versailles LT" pitchFamily="2" charset="0"/>
              </a:rPr>
            </a:br>
            <a:r>
              <a:rPr lang="en-US" sz="8000" dirty="0" smtClean="0">
                <a:ln w="50800"/>
                <a:solidFill>
                  <a:schemeClr val="bg1">
                    <a:shade val="50000"/>
                  </a:schemeClr>
                </a:solidFill>
                <a:effectLst>
                  <a:glow rad="63500">
                    <a:schemeClr val="tx1">
                      <a:lumMod val="85000"/>
                      <a:lumOff val="15000"/>
                      <a:alpha val="40000"/>
                    </a:schemeClr>
                  </a:glow>
                </a:effectLst>
                <a:latin typeface="Versailles LT" pitchFamily="2" charset="0"/>
              </a:rPr>
              <a:t>Without </a:t>
            </a:r>
            <a:br>
              <a:rPr lang="en-US" sz="8000" dirty="0" smtClean="0">
                <a:ln w="50800"/>
                <a:solidFill>
                  <a:schemeClr val="bg1">
                    <a:shade val="50000"/>
                  </a:schemeClr>
                </a:solidFill>
                <a:effectLst>
                  <a:glow rad="63500">
                    <a:schemeClr val="tx1">
                      <a:lumMod val="85000"/>
                      <a:lumOff val="15000"/>
                      <a:alpha val="40000"/>
                    </a:schemeClr>
                  </a:glow>
                </a:effectLst>
                <a:latin typeface="Versailles LT" pitchFamily="2" charset="0"/>
              </a:rPr>
            </a:br>
            <a:r>
              <a:rPr lang="en-US" sz="8800" dirty="0" smtClean="0">
                <a:ln w="50800"/>
                <a:solidFill>
                  <a:schemeClr val="bg1">
                    <a:shade val="50000"/>
                  </a:schemeClr>
                </a:solidFill>
                <a:effectLst>
                  <a:glow rad="63500">
                    <a:schemeClr val="tx1">
                      <a:lumMod val="85000"/>
                      <a:lumOff val="15000"/>
                      <a:alpha val="40000"/>
                    </a:schemeClr>
                  </a:glow>
                </a:effectLst>
                <a:latin typeface="Versailles LT" pitchFamily="2" charset="0"/>
              </a:rPr>
              <a:t>Victory</a:t>
            </a:r>
            <a:endParaRPr lang="en-US" sz="8000" dirty="0">
              <a:ln w="50800"/>
              <a:solidFill>
                <a:schemeClr val="bg1">
                  <a:shade val="50000"/>
                </a:schemeClr>
              </a:solidFill>
              <a:effectLst>
                <a:glow rad="63500">
                  <a:schemeClr val="tx1">
                    <a:lumMod val="85000"/>
                    <a:lumOff val="15000"/>
                    <a:alpha val="40000"/>
                  </a:schemeClr>
                </a:glow>
              </a:effectLst>
              <a:latin typeface="Versailles LT" pitchFamily="2" charset="0"/>
            </a:endParaRPr>
          </a:p>
        </p:txBody>
      </p:sp>
    </p:spTree>
    <p:extLst>
      <p:ext uri="{BB962C8B-B14F-4D97-AF65-F5344CB8AC3E}">
        <p14:creationId xmlns:p14="http://schemas.microsoft.com/office/powerpoint/2010/main" val="23866510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6" descr="File:WorldWarI-MilitaryDeaths-EntentePowers-Piechart.svg"/>
          <p:cNvPicPr>
            <a:picLocks noChangeAspect="1" noChangeArrowheads="1"/>
          </p:cNvPicPr>
          <p:nvPr/>
        </p:nvPicPr>
        <p:blipFill rotWithShape="1">
          <a:blip r:embed="rId3" cstate="print"/>
          <a:srcRect t="8403"/>
          <a:stretch/>
        </p:blipFill>
        <p:spPr bwMode="auto">
          <a:xfrm>
            <a:off x="282455" y="0"/>
            <a:ext cx="8556745" cy="6857999"/>
          </a:xfrm>
          <a:prstGeom prst="rect">
            <a:avLst/>
          </a:prstGeom>
          <a:ln>
            <a:headEnd/>
            <a:tailEnd/>
          </a:ln>
        </p:spPr>
        <p:style>
          <a:lnRef idx="1">
            <a:schemeClr val="accent1"/>
          </a:lnRef>
          <a:fillRef idx="3">
            <a:schemeClr val="accent1"/>
          </a:fillRef>
          <a:effectRef idx="2">
            <a:schemeClr val="accent1"/>
          </a:effectRef>
          <a:fontRef idx="minor">
            <a:schemeClr val="lt1"/>
          </a:fontRef>
        </p:style>
      </p:pic>
      <p:sp>
        <p:nvSpPr>
          <p:cNvPr id="9" name="Rectangle 4"/>
          <p:cNvSpPr>
            <a:spLocks noChangeArrowheads="1"/>
          </p:cNvSpPr>
          <p:nvPr/>
        </p:nvSpPr>
        <p:spPr bwMode="auto">
          <a:xfrm>
            <a:off x="457200" y="6292333"/>
            <a:ext cx="1828800" cy="461665"/>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2400" b="1" dirty="0" smtClean="0">
                <a:solidFill>
                  <a:prstClr val="white"/>
                </a:solidFill>
                <a:hlinkClick r:id="rId4"/>
              </a:rPr>
              <a:t>More Info</a:t>
            </a:r>
            <a:endParaRPr lang="en-US" sz="2400" b="1" dirty="0">
              <a:solidFill>
                <a:prstClr val="white"/>
              </a:solidFill>
            </a:endParaRPr>
          </a:p>
        </p:txBody>
      </p:sp>
    </p:spTree>
    <p:extLst>
      <p:ext uri="{BB962C8B-B14F-4D97-AF65-F5344CB8AC3E}">
        <p14:creationId xmlns:p14="http://schemas.microsoft.com/office/powerpoint/2010/main" val="9319452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media.ebaumsworld.com/picture/imdidactic/AGGRESSION.png"/>
          <p:cNvPicPr>
            <a:picLocks noChangeAspect="1" noChangeArrowheads="1"/>
          </p:cNvPicPr>
          <p:nvPr/>
        </p:nvPicPr>
        <p:blipFill>
          <a:blip r:embed="rId2" cstate="print"/>
          <a:srcRect t="1383" b="4829"/>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041724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435" t="1706" r="6354" b="7766"/>
          <a:stretch/>
        </p:blipFill>
        <p:spPr>
          <a:xfrm>
            <a:off x="10510" y="0"/>
            <a:ext cx="9144000" cy="6553200"/>
          </a:xfrm>
          <a:prstGeom prst="rect">
            <a:avLst/>
          </a:prstGeom>
        </p:spPr>
      </p:pic>
      <p:sp>
        <p:nvSpPr>
          <p:cNvPr id="4" name="Title 3"/>
          <p:cNvSpPr>
            <a:spLocks noGrp="1"/>
          </p:cNvSpPr>
          <p:nvPr>
            <p:ph type="title"/>
          </p:nvPr>
        </p:nvSpPr>
        <p:spPr>
          <a:xfrm>
            <a:off x="152400" y="152400"/>
            <a:ext cx="8763000" cy="1143000"/>
          </a:xfrm>
        </p:spPr>
        <p:txBody>
          <a:bodyPr>
            <a:noAutofit/>
          </a:bodyPr>
          <a:lstStyle/>
          <a:p>
            <a:r>
              <a:rPr lang="en-US" sz="6600" b="1" dirty="0">
                <a:solidFill>
                  <a:prstClr val="black"/>
                </a:solidFill>
              </a:rPr>
              <a:t>“</a:t>
            </a:r>
            <a:r>
              <a:rPr lang="en-US" sz="6600" b="1" dirty="0">
                <a:solidFill>
                  <a:srgbClr val="FF0000"/>
                </a:solidFill>
              </a:rPr>
              <a:t>War Guilt</a:t>
            </a:r>
            <a:r>
              <a:rPr lang="en-US" sz="6600" b="1" dirty="0">
                <a:solidFill>
                  <a:prstClr val="black"/>
                </a:solidFill>
              </a:rPr>
              <a:t>” Clause</a:t>
            </a:r>
          </a:p>
        </p:txBody>
      </p:sp>
      <p:sp>
        <p:nvSpPr>
          <p:cNvPr id="6" name="Content Placeholder 5"/>
          <p:cNvSpPr>
            <a:spLocks noGrp="1"/>
          </p:cNvSpPr>
          <p:nvPr>
            <p:ph sz="half" idx="1"/>
          </p:nvPr>
        </p:nvSpPr>
        <p:spPr>
          <a:xfrm>
            <a:off x="228600" y="4477407"/>
            <a:ext cx="5562600" cy="2304393"/>
          </a:xfrm>
        </p:spPr>
        <p:txBody>
          <a:bodyPr>
            <a:normAutofit/>
          </a:bodyPr>
          <a:lstStyle/>
          <a:p>
            <a:pPr marL="0" indent="0">
              <a:buNone/>
            </a:pPr>
            <a:r>
              <a:rPr lang="en-US" b="1" dirty="0" smtClean="0">
                <a:latin typeface="+mj-lt"/>
                <a:cs typeface="Arial" pitchFamily="34" charset="0"/>
              </a:rPr>
              <a:t>Germany claims responsibility for </a:t>
            </a:r>
            <a:br>
              <a:rPr lang="en-US" b="1" dirty="0" smtClean="0">
                <a:latin typeface="+mj-lt"/>
                <a:cs typeface="Arial" pitchFamily="34" charset="0"/>
              </a:rPr>
            </a:br>
            <a:r>
              <a:rPr lang="en-US" b="1" dirty="0" smtClean="0">
                <a:latin typeface="+mj-lt"/>
                <a:cs typeface="Arial" pitchFamily="34" charset="0"/>
              </a:rPr>
              <a:t>the war and agrees to pay </a:t>
            </a:r>
            <a:r>
              <a:rPr lang="en-US" b="1" i="1" dirty="0" smtClean="0">
                <a:solidFill>
                  <a:srgbClr val="FF0000"/>
                </a:solidFill>
                <a:latin typeface="+mj-lt"/>
                <a:cs typeface="Arial" pitchFamily="34" charset="0"/>
              </a:rPr>
              <a:t>reparations</a:t>
            </a:r>
            <a:r>
              <a:rPr lang="en-US" b="1" i="1" dirty="0" smtClean="0">
                <a:latin typeface="+mj-lt"/>
                <a:cs typeface="Arial" pitchFamily="34" charset="0"/>
              </a:rPr>
              <a:t> </a:t>
            </a:r>
            <a:r>
              <a:rPr lang="en-US" b="1" dirty="0" smtClean="0">
                <a:latin typeface="+mj-lt"/>
                <a:cs typeface="Arial" pitchFamily="34" charset="0"/>
              </a:rPr>
              <a:t>to the allies.  </a:t>
            </a:r>
            <a:endParaRPr lang="en-US" b="1" dirty="0">
              <a:latin typeface="+mj-lt"/>
              <a:cs typeface="Arial" pitchFamily="34" charset="0"/>
            </a:endParaRPr>
          </a:p>
        </p:txBody>
      </p:sp>
    </p:spTree>
    <p:extLst>
      <p:ext uri="{BB962C8B-B14F-4D97-AF65-F5344CB8AC3E}">
        <p14:creationId xmlns:p14="http://schemas.microsoft.com/office/powerpoint/2010/main" val="33846708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ttp://mjusino.files.wordpress.com/2008/12/woodrow-wilson.jpg"/>
          <p:cNvPicPr>
            <a:picLocks noChangeAspect="1" noChangeArrowheads="1"/>
          </p:cNvPicPr>
          <p:nvPr/>
        </p:nvPicPr>
        <p:blipFill>
          <a:blip r:embed="rId3" cstate="print"/>
          <a:srcRect l="4762" t="3313" r="4762" b="3934"/>
          <a:stretch>
            <a:fillRect/>
          </a:stretch>
        </p:blipFill>
        <p:spPr bwMode="auto">
          <a:xfrm>
            <a:off x="6019800" y="1600200"/>
            <a:ext cx="2895600"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6200" y="76200"/>
            <a:ext cx="8855782" cy="1143000"/>
          </a:xfrm>
        </p:spPr>
        <p:txBody>
          <a:bodyPr>
            <a:normAutofit fontScale="90000"/>
            <a:scene3d>
              <a:camera prst="orthographicFront"/>
              <a:lightRig rig="soft" dir="t">
                <a:rot lat="0" lon="0" rev="10800000"/>
              </a:lightRig>
            </a:scene3d>
            <a:sp3d>
              <a:bevelT w="27940" h="12700"/>
              <a:contourClr>
                <a:srgbClr val="DDDDDD"/>
              </a:contourClr>
            </a:sp3d>
          </a:bodyPr>
          <a:lstStyle/>
          <a:p>
            <a:r>
              <a:rPr lang="en-US" sz="5400" b="1" spc="150" dirty="0" smtClean="0">
                <a:ln w="11430"/>
                <a:solidFill>
                  <a:srgbClr val="F8F8F8"/>
                </a:solidFill>
                <a:effectLst>
                  <a:outerShdw blurRad="25400" algn="tl" rotWithShape="0">
                    <a:srgbClr val="000000">
                      <a:alpha val="43000"/>
                    </a:srgbClr>
                  </a:outerShdw>
                </a:effectLst>
                <a:latin typeface="Versailles LT" pitchFamily="2" charset="0"/>
              </a:rPr>
              <a:t>Wilson’s Fourteen Points</a:t>
            </a:r>
            <a:endParaRPr lang="en-US" sz="5400" b="1" spc="150" dirty="0">
              <a:ln w="11430"/>
              <a:solidFill>
                <a:srgbClr val="F8F8F8"/>
              </a:solidFill>
              <a:effectLst>
                <a:outerShdw blurRad="25400" algn="tl" rotWithShape="0">
                  <a:srgbClr val="000000">
                    <a:alpha val="43000"/>
                  </a:srgbClr>
                </a:outerShdw>
              </a:effectLst>
              <a:latin typeface="Versailles LT" pitchFamily="2" charset="0"/>
            </a:endParaRPr>
          </a:p>
        </p:txBody>
      </p:sp>
      <p:sp>
        <p:nvSpPr>
          <p:cNvPr id="3" name="Content Placeholder 2"/>
          <p:cNvSpPr>
            <a:spLocks noGrp="1"/>
          </p:cNvSpPr>
          <p:nvPr>
            <p:ph idx="1"/>
          </p:nvPr>
        </p:nvSpPr>
        <p:spPr>
          <a:xfrm>
            <a:off x="228600" y="1447800"/>
            <a:ext cx="5791200" cy="4876800"/>
          </a:xfrm>
          <a:noFill/>
        </p:spPr>
        <p:txBody>
          <a:bodyPr>
            <a:normAutofit fontScale="92500"/>
          </a:bodyPr>
          <a:lstStyle/>
          <a:p>
            <a:pPr marL="514350" indent="-514350">
              <a:buNone/>
            </a:pPr>
            <a:r>
              <a:rPr lang="en-US" sz="3600" b="1" dirty="0" smtClean="0">
                <a:solidFill>
                  <a:schemeClr val="bg1">
                    <a:lumMod val="95000"/>
                  </a:schemeClr>
                </a:solidFill>
                <a:latin typeface="+mj-lt"/>
              </a:rPr>
              <a:t>PRINCIPLES:</a:t>
            </a:r>
          </a:p>
          <a:p>
            <a:pPr marL="514350" indent="-514350">
              <a:spcBef>
                <a:spcPts val="2400"/>
              </a:spcBef>
              <a:buFont typeface="+mj-lt"/>
              <a:buAutoNum type="arabicPeriod"/>
            </a:pPr>
            <a:r>
              <a:rPr lang="en-US" b="1" dirty="0" smtClean="0">
                <a:solidFill>
                  <a:schemeClr val="bg1">
                    <a:lumMod val="95000"/>
                  </a:schemeClr>
                </a:solidFill>
                <a:latin typeface="+mj-lt"/>
              </a:rPr>
              <a:t>Freedom of the Seas</a:t>
            </a:r>
          </a:p>
          <a:p>
            <a:pPr marL="514350" indent="-514350">
              <a:spcBef>
                <a:spcPts val="2400"/>
              </a:spcBef>
              <a:buFont typeface="+mj-lt"/>
              <a:buAutoNum type="arabicPeriod"/>
            </a:pPr>
            <a:r>
              <a:rPr lang="en-US" b="1" dirty="0" smtClean="0">
                <a:solidFill>
                  <a:schemeClr val="bg1">
                    <a:lumMod val="95000"/>
                  </a:schemeClr>
                </a:solidFill>
                <a:latin typeface="+mj-lt"/>
              </a:rPr>
              <a:t>Reduction of Arms</a:t>
            </a:r>
          </a:p>
          <a:p>
            <a:pPr marL="514350" indent="-514350">
              <a:spcBef>
                <a:spcPts val="2400"/>
              </a:spcBef>
              <a:buFont typeface="+mj-lt"/>
              <a:buAutoNum type="arabicPeriod"/>
            </a:pPr>
            <a:r>
              <a:rPr lang="en-US" b="1" dirty="0" smtClean="0">
                <a:solidFill>
                  <a:schemeClr val="bg1">
                    <a:lumMod val="95000"/>
                  </a:schemeClr>
                </a:solidFill>
                <a:latin typeface="+mj-lt"/>
              </a:rPr>
              <a:t>Open Treaty Negotiations</a:t>
            </a:r>
          </a:p>
          <a:p>
            <a:pPr marL="520700" indent="-520700">
              <a:spcBef>
                <a:spcPts val="2400"/>
              </a:spcBef>
              <a:buFont typeface="+mj-lt"/>
              <a:buAutoNum type="arabicPeriod"/>
            </a:pPr>
            <a:r>
              <a:rPr lang="en-US" b="1" dirty="0" smtClean="0">
                <a:solidFill>
                  <a:schemeClr val="bg1">
                    <a:lumMod val="95000"/>
                  </a:schemeClr>
                </a:solidFill>
                <a:latin typeface="+mj-lt"/>
              </a:rPr>
              <a:t>Self Determination </a:t>
            </a:r>
            <a:br>
              <a:rPr lang="en-US" b="1" dirty="0" smtClean="0">
                <a:solidFill>
                  <a:schemeClr val="bg1">
                    <a:lumMod val="95000"/>
                  </a:schemeClr>
                </a:solidFill>
                <a:latin typeface="+mj-lt"/>
              </a:rPr>
            </a:br>
            <a:r>
              <a:rPr lang="en-US" b="1" dirty="0" smtClean="0">
                <a:solidFill>
                  <a:schemeClr val="bg1">
                    <a:lumMod val="95000"/>
                  </a:schemeClr>
                </a:solidFill>
                <a:latin typeface="+mj-lt"/>
              </a:rPr>
              <a:t>   </a:t>
            </a:r>
            <a:r>
              <a:rPr lang="en-US" sz="2800" b="1" dirty="0" smtClean="0">
                <a:solidFill>
                  <a:schemeClr val="bg1">
                    <a:lumMod val="95000"/>
                  </a:schemeClr>
                </a:solidFill>
                <a:latin typeface="+mj-lt"/>
              </a:rPr>
              <a:t>of Peoples</a:t>
            </a:r>
            <a:endParaRPr lang="en-US" b="1" dirty="0" smtClean="0">
              <a:solidFill>
                <a:schemeClr val="bg1">
                  <a:lumMod val="95000"/>
                </a:schemeClr>
              </a:solidFill>
              <a:latin typeface="+mj-lt"/>
            </a:endParaRPr>
          </a:p>
          <a:p>
            <a:pPr marL="514350" indent="-514350">
              <a:spcBef>
                <a:spcPts val="2400"/>
              </a:spcBef>
              <a:buFont typeface="+mj-lt"/>
              <a:buAutoNum type="arabicPeriod"/>
            </a:pPr>
            <a:r>
              <a:rPr lang="en-US" b="1" dirty="0" smtClean="0">
                <a:solidFill>
                  <a:schemeClr val="bg1">
                    <a:lumMod val="95000"/>
                  </a:schemeClr>
                </a:solidFill>
                <a:latin typeface="+mj-lt"/>
              </a:rPr>
              <a:t>League of Nations</a:t>
            </a:r>
            <a:endParaRPr lang="en-US" b="1" dirty="0">
              <a:solidFill>
                <a:schemeClr val="bg1">
                  <a:lumMod val="95000"/>
                </a:schemeClr>
              </a:solidFill>
              <a:latin typeface="+mj-lt"/>
            </a:endParaRPr>
          </a:p>
        </p:txBody>
      </p:sp>
      <p:sp>
        <p:nvSpPr>
          <p:cNvPr id="4" name="TextBox 3"/>
          <p:cNvSpPr txBox="1"/>
          <p:nvPr/>
        </p:nvSpPr>
        <p:spPr>
          <a:xfrm>
            <a:off x="6477000" y="3733800"/>
            <a:ext cx="3048000" cy="221599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3800" b="1" dirty="0" smtClean="0">
                <a:ln w="17780" cmpd="sng">
                  <a:solidFill>
                    <a:srgbClr val="FFFFFF"/>
                  </a:solidFill>
                  <a:prstDash val="solid"/>
                  <a:miter lim="800000"/>
                </a:ln>
                <a:solidFill>
                  <a:prstClr val="black"/>
                </a:solidFill>
                <a:effectLst>
                  <a:outerShdw blurRad="50800" algn="tl" rotWithShape="0">
                    <a:srgbClr val="000000"/>
                  </a:outerShdw>
                </a:effectLst>
                <a:latin typeface="Junction" pitchFamily="50" charset="0"/>
              </a:rPr>
              <a:t>14</a:t>
            </a:r>
            <a:endParaRPr lang="en-US" sz="13800" b="1" dirty="0">
              <a:ln w="11430"/>
              <a:solidFill>
                <a:prstClr val="black"/>
              </a:solidFill>
              <a:effectLst>
                <a:outerShdw blurRad="80000" dist="40000" dir="5040000" algn="tl">
                  <a:srgbClr val="000000">
                    <a:alpha val="30000"/>
                  </a:srgbClr>
                </a:outerShdw>
              </a:effectLst>
              <a:latin typeface="Junction" pitchFamily="50" charset="0"/>
            </a:endParaRPr>
          </a:p>
        </p:txBody>
      </p:sp>
    </p:spTree>
    <p:extLst>
      <p:ext uri="{BB962C8B-B14F-4D97-AF65-F5344CB8AC3E}">
        <p14:creationId xmlns:p14="http://schemas.microsoft.com/office/powerpoint/2010/main" val="8312697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3505200" cy="2316162"/>
          </a:xfrm>
        </p:spPr>
        <p:txBody>
          <a:bodyPr>
            <a:normAutofit fontScale="90000"/>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Signing </a:t>
            </a:r>
            <a:br>
              <a:rPr lang="en-US" b="1" spc="150" dirty="0" smtClean="0">
                <a:ln w="11430"/>
                <a:solidFill>
                  <a:srgbClr val="F8F8F8"/>
                </a:solidFill>
                <a:effectLst>
                  <a:outerShdw blurRad="25400" algn="tl" rotWithShape="0">
                    <a:srgbClr val="000000">
                      <a:alpha val="43000"/>
                    </a:srgbClr>
                  </a:outerShdw>
                </a:effectLst>
              </a:rPr>
            </a:br>
            <a:r>
              <a:rPr lang="en-US" sz="3100" b="1" spc="150" dirty="0" smtClean="0">
                <a:ln w="11430"/>
                <a:solidFill>
                  <a:srgbClr val="F8F8F8"/>
                </a:solidFill>
                <a:effectLst>
                  <a:outerShdw blurRad="25400" algn="tl" rotWithShape="0">
                    <a:srgbClr val="000000">
                      <a:alpha val="43000"/>
                    </a:srgbClr>
                  </a:outerShdw>
                </a:effectLst>
              </a:rPr>
              <a:t>of the </a:t>
            </a:r>
            <a:r>
              <a:rPr lang="en-US" b="1" spc="150" dirty="0" smtClean="0">
                <a:ln w="11430"/>
                <a:solidFill>
                  <a:srgbClr val="F8F8F8"/>
                </a:solidFill>
                <a:effectLst>
                  <a:outerShdw blurRad="25400" algn="tl" rotWithShape="0">
                    <a:srgbClr val="000000">
                      <a:alpha val="43000"/>
                    </a:srgbClr>
                  </a:outerShdw>
                </a:effectLst>
              </a:rPr>
              <a:t/>
            </a:r>
            <a:br>
              <a:rPr lang="en-US" b="1" spc="150" dirty="0" smtClean="0">
                <a:ln w="11430"/>
                <a:solidFill>
                  <a:srgbClr val="F8F8F8"/>
                </a:solidFill>
                <a:effectLst>
                  <a:outerShdw blurRad="25400" algn="tl" rotWithShape="0">
                    <a:srgbClr val="000000">
                      <a:alpha val="43000"/>
                    </a:srgbClr>
                  </a:outerShdw>
                </a:effectLst>
              </a:rPr>
            </a:br>
            <a:r>
              <a:rPr lang="en-US" b="1" spc="150" dirty="0" smtClean="0">
                <a:ln w="11430"/>
                <a:solidFill>
                  <a:srgbClr val="F8F8F8"/>
                </a:solidFill>
                <a:effectLst>
                  <a:outerShdw blurRad="25400" algn="tl" rotWithShape="0">
                    <a:srgbClr val="000000">
                      <a:alpha val="43000"/>
                    </a:srgbClr>
                  </a:outerShdw>
                </a:effectLst>
              </a:rPr>
              <a:t>Treaty of Versailles</a:t>
            </a:r>
            <a:endParaRPr lang="en-US" b="1" spc="150" dirty="0">
              <a:ln w="11430"/>
              <a:solidFill>
                <a:srgbClr val="F8F8F8"/>
              </a:solidFill>
              <a:effectLst>
                <a:outerShdw blurRad="25400" algn="tl" rotWithShape="0">
                  <a:srgbClr val="000000">
                    <a:alpha val="43000"/>
                  </a:srgbClr>
                </a:outerShdw>
              </a:effectLst>
            </a:endParaRPr>
          </a:p>
        </p:txBody>
      </p:sp>
      <p:pic>
        <p:nvPicPr>
          <p:cNvPr id="3074" name="Picture 2"/>
          <p:cNvPicPr>
            <a:picLocks noChangeAspect="1" noChangeArrowheads="1"/>
          </p:cNvPicPr>
          <p:nvPr/>
        </p:nvPicPr>
        <p:blipFill>
          <a:blip r:embed="rId4" cstate="print"/>
          <a:srcRect/>
          <a:stretch>
            <a:fillRect/>
          </a:stretch>
        </p:blipFill>
        <p:spPr bwMode="auto">
          <a:xfrm>
            <a:off x="3505201" y="6801"/>
            <a:ext cx="5638800" cy="6851199"/>
          </a:xfrm>
          <a:prstGeom prst="rect">
            <a:avLst/>
          </a:prstGeom>
          <a:noFill/>
          <a:ln w="9525">
            <a:noFill/>
            <a:miter lim="800000"/>
            <a:headEnd/>
            <a:tailEnd/>
          </a:ln>
        </p:spPr>
      </p:pic>
      <p:sp>
        <p:nvSpPr>
          <p:cNvPr id="4" name="Content Placeholder 3"/>
          <p:cNvSpPr>
            <a:spLocks noGrp="1"/>
          </p:cNvSpPr>
          <p:nvPr>
            <p:ph idx="1"/>
          </p:nvPr>
        </p:nvSpPr>
        <p:spPr>
          <a:xfrm>
            <a:off x="228600" y="3200400"/>
            <a:ext cx="3048000" cy="2925763"/>
          </a:xfrm>
        </p:spPr>
        <p:txBody>
          <a:bodyPr>
            <a:normAutofit lnSpcReduction="10000"/>
          </a:bodyPr>
          <a:lstStyle/>
          <a:p>
            <a:pPr marL="0" indent="0" algn="ctr">
              <a:buNone/>
            </a:pPr>
            <a:r>
              <a:rPr lang="en-US" sz="5400" b="1" dirty="0" smtClean="0">
                <a:solidFill>
                  <a:schemeClr val="bg1"/>
                </a:solidFill>
              </a:rPr>
              <a:t>Wilson scores </a:t>
            </a:r>
            <a:r>
              <a:rPr lang="en-US" sz="4000" b="1" dirty="0" smtClean="0">
                <a:solidFill>
                  <a:schemeClr val="bg1"/>
                </a:solidFill>
              </a:rPr>
              <a:t>TWO big victories.</a:t>
            </a:r>
            <a:endParaRPr lang="en-US" sz="4000" b="1" dirty="0">
              <a:solidFill>
                <a:schemeClr val="bg1"/>
              </a:solidFill>
            </a:endParaRPr>
          </a:p>
        </p:txBody>
      </p:sp>
    </p:spTree>
    <p:extLst>
      <p:ext uri="{BB962C8B-B14F-4D97-AF65-F5344CB8AC3E}">
        <p14:creationId xmlns:p14="http://schemas.microsoft.com/office/powerpoint/2010/main" val="3365763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46082" name="Picture 2" descr="File:Eugène Delacroix - La liberté guidant le peuple.jpg"/>
          <p:cNvPicPr>
            <a:picLocks noChangeAspect="1" noChangeArrowheads="1"/>
          </p:cNvPicPr>
          <p:nvPr/>
        </p:nvPicPr>
        <p:blipFill>
          <a:blip r:embed="rId3" cstate="print"/>
          <a:srcRect/>
          <a:stretch>
            <a:fillRect/>
          </a:stretch>
        </p:blipFill>
        <p:spPr bwMode="auto">
          <a:xfrm>
            <a:off x="304800" y="44591"/>
            <a:ext cx="8610600" cy="6813409"/>
          </a:xfrm>
          <a:prstGeom prst="rect">
            <a:avLst/>
          </a:prstGeom>
          <a:noFill/>
        </p:spPr>
      </p:pic>
      <p:sp>
        <p:nvSpPr>
          <p:cNvPr id="2" name="Content Placeholder 1"/>
          <p:cNvSpPr>
            <a:spLocks noGrp="1"/>
          </p:cNvSpPr>
          <p:nvPr>
            <p:ph idx="1"/>
          </p:nvPr>
        </p:nvSpPr>
        <p:spPr>
          <a:xfrm>
            <a:off x="1371600" y="6172200"/>
            <a:ext cx="6400800" cy="533400"/>
          </a:xfrm>
          <a:effectLst>
            <a:softEdge rad="127000"/>
          </a:effectLst>
        </p:spPr>
        <p:style>
          <a:lnRef idx="2">
            <a:schemeClr val="dk1">
              <a:shade val="50000"/>
            </a:schemeClr>
          </a:lnRef>
          <a:fillRef idx="1">
            <a:schemeClr val="dk1"/>
          </a:fillRef>
          <a:effectRef idx="0">
            <a:schemeClr val="dk1"/>
          </a:effectRef>
          <a:fontRef idx="minor">
            <a:schemeClr val="lt1"/>
          </a:fontRef>
        </p:style>
        <p:txBody>
          <a:bodyPr anchor="ctr">
            <a:normAutofit/>
          </a:bodyPr>
          <a:lstStyle/>
          <a:p>
            <a:pPr algn="ctr">
              <a:buNone/>
            </a:pPr>
            <a:r>
              <a:rPr lang="en-US" sz="2000" i="1" dirty="0" smtClean="0">
                <a:hlinkClick r:id="rId4" action="ppaction://hlinkfile"/>
              </a:rPr>
              <a:t>Liberty Leading the People</a:t>
            </a:r>
            <a:r>
              <a:rPr lang="en-US" sz="2000" dirty="0" smtClean="0"/>
              <a:t> (</a:t>
            </a:r>
            <a:r>
              <a:rPr lang="en-US" sz="2000" dirty="0" smtClean="0">
                <a:hlinkClick r:id="rId5" action="ppaction://hlinkfile"/>
              </a:rPr>
              <a:t>Eugène Delacroix</a:t>
            </a:r>
            <a:r>
              <a:rPr lang="en-US" sz="2000" dirty="0" smtClean="0"/>
              <a:t>, 1830) </a:t>
            </a:r>
            <a:endParaRPr lang="en-US" sz="2000" dirty="0"/>
          </a:p>
        </p:txBody>
      </p:sp>
      <p:cxnSp>
        <p:nvCxnSpPr>
          <p:cNvPr id="6" name="Straight Arrow Connector 5"/>
          <p:cNvCxnSpPr/>
          <p:nvPr/>
        </p:nvCxnSpPr>
        <p:spPr>
          <a:xfrm rot="5400000" flipH="1" flipV="1">
            <a:off x="2514600" y="1447800"/>
            <a:ext cx="1066800" cy="9144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 name="Title 2"/>
          <p:cNvSpPr>
            <a:spLocks noGrp="1"/>
          </p:cNvSpPr>
          <p:nvPr>
            <p:ph type="title"/>
          </p:nvPr>
        </p:nvSpPr>
        <p:spPr>
          <a:xfrm>
            <a:off x="152400" y="228600"/>
            <a:ext cx="8382000" cy="990600"/>
          </a:xfrm>
        </p:spPr>
        <p:txBody>
          <a:bodyPr anchor="ctr">
            <a:normAutofit fontScale="90000"/>
          </a:bodyPr>
          <a:lstStyle/>
          <a:p>
            <a:pPr algn="l"/>
            <a:r>
              <a:rPr lang="en-US" sz="7300" b="1" dirty="0" smtClean="0">
                <a:ln>
                  <a:solidFill>
                    <a:schemeClr val="bg1"/>
                  </a:solidFill>
                </a:ln>
              </a:rPr>
              <a:t>Nationalism</a:t>
            </a:r>
            <a:endParaRPr lang="en-US" sz="6000" b="1" dirty="0">
              <a:ln>
                <a:solidFill>
                  <a:schemeClr val="bg1"/>
                </a:solidFill>
              </a:ln>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3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4" cstate="print"/>
          <a:srcRect l="21001" t="21055" r="-1" b="18746"/>
          <a:stretch/>
        </p:blipFill>
        <p:spPr bwMode="auto">
          <a:xfrm>
            <a:off x="0" y="0"/>
            <a:ext cx="9144000" cy="6858000"/>
          </a:xfrm>
          <a:prstGeom prst="rect">
            <a:avLst/>
          </a:prstGeom>
          <a:noFill/>
          <a:ln w="9525">
            <a:noFill/>
            <a:miter lim="800000"/>
            <a:headEnd/>
            <a:tailEnd/>
          </a:ln>
        </p:spPr>
      </p:pic>
      <p:sp>
        <p:nvSpPr>
          <p:cNvPr id="8" name="Rectangle 7">
            <a:hlinkClick r:id="rId5"/>
          </p:cNvPr>
          <p:cNvSpPr/>
          <p:nvPr/>
        </p:nvSpPr>
        <p:spPr>
          <a:xfrm>
            <a:off x="6863255" y="6397860"/>
            <a:ext cx="2133600" cy="369332"/>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p>
            <a:pPr algn="ctr"/>
            <a:r>
              <a:rPr lang="en-US" b="1" dirty="0" smtClean="0">
                <a:solidFill>
                  <a:prstClr val="white"/>
                </a:solidFill>
              </a:rPr>
              <a:t>LINK TO MAPS</a:t>
            </a:r>
            <a:endParaRPr lang="en-US" b="1" dirty="0">
              <a:solidFill>
                <a:prstClr val="white"/>
              </a:solidFill>
            </a:endParaRPr>
          </a:p>
        </p:txBody>
      </p:sp>
      <p:sp>
        <p:nvSpPr>
          <p:cNvPr id="2" name="Title 1"/>
          <p:cNvSpPr>
            <a:spLocks noGrp="1"/>
          </p:cNvSpPr>
          <p:nvPr>
            <p:ph type="title"/>
          </p:nvPr>
        </p:nvSpPr>
        <p:spPr>
          <a:xfrm>
            <a:off x="228600" y="152400"/>
            <a:ext cx="8229600" cy="1143000"/>
          </a:xfrm>
        </p:spPr>
        <p:style>
          <a:lnRef idx="1">
            <a:schemeClr val="accent1"/>
          </a:lnRef>
          <a:fillRef idx="2">
            <a:schemeClr val="accent1"/>
          </a:fillRef>
          <a:effectRef idx="1">
            <a:schemeClr val="accent1"/>
          </a:effectRef>
          <a:fontRef idx="minor">
            <a:schemeClr val="dk1"/>
          </a:fontRef>
        </p:style>
        <p:txBody>
          <a:bodyPr>
            <a:normAutofit/>
          </a:bodyPr>
          <a:lstStyle/>
          <a:p>
            <a:pPr algn="l"/>
            <a:r>
              <a:rPr lang="en-US" sz="5400" b="1" dirty="0" smtClean="0"/>
              <a:t>New National Borders</a:t>
            </a:r>
            <a:endParaRPr lang="en-US" sz="5400" b="1" dirty="0"/>
          </a:p>
        </p:txBody>
      </p:sp>
      <p:sp>
        <p:nvSpPr>
          <p:cNvPr id="3" name="TextBox 2"/>
          <p:cNvSpPr txBox="1"/>
          <p:nvPr/>
        </p:nvSpPr>
        <p:spPr>
          <a:xfrm>
            <a:off x="228600" y="4743271"/>
            <a:ext cx="3657600" cy="1200329"/>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3200" dirty="0" smtClean="0"/>
              <a:t>Re-drawn along </a:t>
            </a:r>
            <a:r>
              <a:rPr lang="en-US" sz="4000" b="1" i="1" dirty="0" smtClean="0">
                <a:solidFill>
                  <a:srgbClr val="FD9DE8"/>
                </a:solidFill>
              </a:rPr>
              <a:t>ethnic</a:t>
            </a:r>
            <a:r>
              <a:rPr lang="en-US" sz="4000" i="1" dirty="0" smtClean="0">
                <a:solidFill>
                  <a:srgbClr val="FD9DE8"/>
                </a:solidFill>
              </a:rPr>
              <a:t>  </a:t>
            </a:r>
            <a:r>
              <a:rPr lang="en-US" sz="4000" dirty="0" smtClean="0"/>
              <a:t>lines</a:t>
            </a:r>
            <a:endParaRPr lang="en-US" sz="4000" dirty="0"/>
          </a:p>
        </p:txBody>
      </p:sp>
    </p:spTree>
    <p:extLst>
      <p:ext uri="{BB962C8B-B14F-4D97-AF65-F5344CB8AC3E}">
        <p14:creationId xmlns:p14="http://schemas.microsoft.com/office/powerpoint/2010/main" val="39181387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http://vintagegent.com/wp-content/uploads/2011/09/woodrowwilson.jpg"/>
          <p:cNvPicPr>
            <a:picLocks noChangeAspect="1" noChangeArrowheads="1"/>
          </p:cNvPicPr>
          <p:nvPr/>
        </p:nvPicPr>
        <p:blipFill rotWithShape="1">
          <a:blip r:embed="rId4">
            <a:extLst>
              <a:ext uri="{28A0092B-C50C-407E-A947-70E740481C1C}">
                <a14:useLocalDpi xmlns:a14="http://schemas.microsoft.com/office/drawing/2010/main" val="0"/>
              </a:ext>
            </a:extLst>
          </a:blip>
          <a:srcRect t="5153" r="8718" b="24645"/>
          <a:stretch/>
        </p:blipFill>
        <p:spPr bwMode="auto">
          <a:xfrm>
            <a:off x="1963484" y="1"/>
            <a:ext cx="7180516" cy="6890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vintagegent.com/wp-content/uploads/2011/09/woodrowwilson.jpg"/>
          <p:cNvPicPr>
            <a:picLocks noChangeAspect="1" noChangeArrowheads="1"/>
          </p:cNvPicPr>
          <p:nvPr/>
        </p:nvPicPr>
        <p:blipFill rotWithShape="1">
          <a:blip r:embed="rId4">
            <a:extLst>
              <a:ext uri="{28A0092B-C50C-407E-A947-70E740481C1C}">
                <a14:useLocalDpi xmlns:a14="http://schemas.microsoft.com/office/drawing/2010/main" val="0"/>
              </a:ext>
            </a:extLst>
          </a:blip>
          <a:srcRect t="5153" r="92149" b="24645"/>
          <a:stretch/>
        </p:blipFill>
        <p:spPr bwMode="auto">
          <a:xfrm>
            <a:off x="0" y="0"/>
            <a:ext cx="2598821" cy="68900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381000"/>
            <a:ext cx="4648200" cy="2316162"/>
          </a:xfrm>
        </p:spPr>
        <p:txBody>
          <a:bodyPr>
            <a:noAutofit/>
          </a:bodyPr>
          <a:lstStyle/>
          <a:p>
            <a:r>
              <a:rPr lang="en-US" sz="5400" b="1" dirty="0" smtClean="0">
                <a:solidFill>
                  <a:schemeClr val="bg1"/>
                </a:solidFill>
              </a:rPr>
              <a:t>The League </a:t>
            </a:r>
            <a:r>
              <a:rPr lang="en-US" sz="6000" b="1" dirty="0" smtClean="0">
                <a:solidFill>
                  <a:schemeClr val="bg1"/>
                </a:solidFill>
              </a:rPr>
              <a:t/>
            </a:r>
            <a:br>
              <a:rPr lang="en-US" sz="6000" b="1" dirty="0" smtClean="0">
                <a:solidFill>
                  <a:schemeClr val="bg1"/>
                </a:solidFill>
              </a:rPr>
            </a:br>
            <a:r>
              <a:rPr lang="en-US" sz="6000" b="1" dirty="0" smtClean="0">
                <a:solidFill>
                  <a:schemeClr val="bg1"/>
                </a:solidFill>
              </a:rPr>
              <a:t>of Nations</a:t>
            </a:r>
            <a:endParaRPr lang="en-US" sz="6000" b="1" dirty="0">
              <a:solidFill>
                <a:schemeClr val="bg1"/>
              </a:solidFill>
            </a:endParaRPr>
          </a:p>
        </p:txBody>
      </p:sp>
      <p:sp>
        <p:nvSpPr>
          <p:cNvPr id="3" name="Content Placeholder 2"/>
          <p:cNvSpPr>
            <a:spLocks noGrp="1"/>
          </p:cNvSpPr>
          <p:nvPr>
            <p:ph idx="1"/>
          </p:nvPr>
        </p:nvSpPr>
        <p:spPr>
          <a:xfrm>
            <a:off x="210884" y="3581400"/>
            <a:ext cx="2532316" cy="2667000"/>
          </a:xfrm>
        </p:spPr>
        <p:txBody>
          <a:bodyPr>
            <a:noAutofit/>
          </a:bodyPr>
          <a:lstStyle/>
          <a:p>
            <a:pPr marL="0" indent="0" algn="ctr">
              <a:buNone/>
            </a:pPr>
            <a:r>
              <a:rPr lang="en-US" sz="8000" dirty="0" smtClean="0">
                <a:solidFill>
                  <a:schemeClr val="bg1"/>
                </a:solidFill>
                <a:latin typeface="Bella Donna" pitchFamily="66" charset="0"/>
              </a:rPr>
              <a:t>Wilson’s Baby</a:t>
            </a:r>
            <a:endParaRPr lang="en-US" sz="8000" dirty="0">
              <a:solidFill>
                <a:schemeClr val="bg1"/>
              </a:solidFill>
              <a:latin typeface="Bella Donna" pitchFamily="66" charset="0"/>
            </a:endParaRPr>
          </a:p>
        </p:txBody>
      </p:sp>
    </p:spTree>
    <p:extLst>
      <p:ext uri="{BB962C8B-B14F-4D97-AF65-F5344CB8AC3E}">
        <p14:creationId xmlns:p14="http://schemas.microsoft.com/office/powerpoint/2010/main" val="18951267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4191000"/>
            <a:ext cx="5048250" cy="969496"/>
          </a:xfrm>
          <a:prstGeom prst="rect">
            <a:avLst/>
          </a:prstGeom>
        </p:spPr>
        <p:txBody>
          <a:bodyPr wrap="square">
            <a:spAutoFit/>
          </a:bodyPr>
          <a:lstStyle/>
          <a:p>
            <a:pPr algn="ctr"/>
            <a:r>
              <a:rPr lang="en-US" sz="5700" dirty="0">
                <a:solidFill>
                  <a:prstClr val="white"/>
                </a:solidFill>
                <a:latin typeface="Franklin Gothic Demi" panose="020B0703020102020204" pitchFamily="34" charset="0"/>
                <a:cs typeface="Kartika" panose="02020503030404060203" pitchFamily="18" charset="0"/>
              </a:rPr>
              <a:t>LEARNING.  </a:t>
            </a:r>
            <a:endParaRPr lang="en-US" sz="5700" dirty="0">
              <a:solidFill>
                <a:srgbClr val="072F54"/>
              </a:solidFill>
              <a:latin typeface="Franklin Gothic Demi" panose="020B0703020102020204" pitchFamily="34" charset="0"/>
              <a:cs typeface="Kartika" panose="02020503030404060203" pitchFamily="18" charset="0"/>
            </a:endParaRPr>
          </a:p>
        </p:txBody>
      </p:sp>
      <p:sp>
        <p:nvSpPr>
          <p:cNvPr id="8" name="Rectangle 7"/>
          <p:cNvSpPr/>
          <p:nvPr/>
        </p:nvSpPr>
        <p:spPr>
          <a:xfrm>
            <a:off x="4210049" y="4191000"/>
            <a:ext cx="4992967" cy="969496"/>
          </a:xfrm>
          <a:prstGeom prst="rect">
            <a:avLst/>
          </a:prstGeom>
        </p:spPr>
        <p:txBody>
          <a:bodyPr wrap="square">
            <a:spAutoFit/>
          </a:bodyPr>
          <a:lstStyle/>
          <a:p>
            <a:pPr algn="ctr"/>
            <a:r>
              <a:rPr lang="en-US" sz="5700" dirty="0" smtClean="0">
                <a:solidFill>
                  <a:prstClr val="white"/>
                </a:solidFill>
                <a:latin typeface="Franklin Gothic Demi" panose="020B0703020102020204" pitchFamily="34" charset="0"/>
                <a:cs typeface="Kartika" panose="02020503030404060203" pitchFamily="18" charset="0"/>
              </a:rPr>
              <a:t>DELIVERED.  </a:t>
            </a:r>
            <a:endParaRPr lang="en-US" sz="5700" dirty="0">
              <a:solidFill>
                <a:srgbClr val="072F54"/>
              </a:solidFill>
              <a:latin typeface="Franklin Gothic Demi" panose="020B0703020102020204" pitchFamily="34" charset="0"/>
              <a:cs typeface="Kartika" panose="02020503030404060203" pitchFamily="18" charset="0"/>
            </a:endParaRPr>
          </a:p>
        </p:txBody>
      </p:sp>
    </p:spTree>
    <p:extLst>
      <p:ext uri="{BB962C8B-B14F-4D97-AF65-F5344CB8AC3E}">
        <p14:creationId xmlns:p14="http://schemas.microsoft.com/office/powerpoint/2010/main" val="7413099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grpId="1" nodeType="after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grpId="1" nodeType="after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pic>
        <p:nvPicPr>
          <p:cNvPr id="25602" name="Picture 2" descr="http://upload.wikimedia.org/wikipedia/commons/thumb/4/47/Austria_Hungary_ethnic.svg/1000px-Austria_Hungary_ethnic.svg.png"/>
          <p:cNvPicPr>
            <a:picLocks noChangeAspect="1" noChangeArrowheads="1"/>
          </p:cNvPicPr>
          <p:nvPr/>
        </p:nvPicPr>
        <p:blipFill>
          <a:blip r:embed="rId3" cstate="print"/>
          <a:srcRect/>
          <a:stretch>
            <a:fillRect/>
          </a:stretch>
        </p:blipFill>
        <p:spPr bwMode="auto">
          <a:xfrm>
            <a:off x="152400" y="0"/>
            <a:ext cx="8839200" cy="6841541"/>
          </a:xfrm>
          <a:prstGeom prst="rect">
            <a:avLst/>
          </a:prstGeom>
          <a:noFill/>
        </p:spPr>
      </p:pic>
      <p:sp>
        <p:nvSpPr>
          <p:cNvPr id="8" name="Donut 7"/>
          <p:cNvSpPr/>
          <p:nvPr/>
        </p:nvSpPr>
        <p:spPr>
          <a:xfrm>
            <a:off x="5334000" y="4800600"/>
            <a:ext cx="1676400" cy="1752600"/>
          </a:xfrm>
          <a:prstGeom prst="donut">
            <a:avLst>
              <a:gd name="adj" fmla="val 619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28600" y="152400"/>
            <a:ext cx="8229600" cy="1981200"/>
          </a:xfrm>
        </p:spPr>
        <p:txBody>
          <a:bodyPr>
            <a:noAutofit/>
          </a:bodyPr>
          <a:lstStyle/>
          <a:p>
            <a:pPr algn="l"/>
            <a:r>
              <a:rPr lang="en-US" sz="4000" b="1" dirty="0" smtClean="0"/>
              <a:t>Assassination of </a:t>
            </a:r>
            <a:r>
              <a:rPr lang="en-US" sz="4400" b="1" dirty="0" smtClean="0"/>
              <a:t/>
            </a:r>
            <a:br>
              <a:rPr lang="en-US" sz="4400" b="1" dirty="0" smtClean="0"/>
            </a:br>
            <a:r>
              <a:rPr lang="en-US" sz="4400" b="1" dirty="0" smtClean="0"/>
              <a:t>Archduke Franz Ferdinand</a:t>
            </a:r>
            <a:br>
              <a:rPr lang="en-US" sz="4400" b="1" dirty="0" smtClean="0"/>
            </a:br>
            <a:r>
              <a:rPr lang="en-US" sz="3600" b="1" dirty="0" smtClean="0"/>
              <a:t>June 28, 1914</a:t>
            </a:r>
            <a:endParaRPr lang="en-US" sz="4400" b="1" dirty="0"/>
          </a:p>
        </p:txBody>
      </p:sp>
      <p:pic>
        <p:nvPicPr>
          <p:cNvPr id="21506" name="Picture 2" descr="http://www.globalsecurity.org/military/world/europe/images/franz-ferdinand.jpg"/>
          <p:cNvPicPr>
            <a:picLocks noChangeAspect="1" noChangeArrowheads="1"/>
          </p:cNvPicPr>
          <p:nvPr/>
        </p:nvPicPr>
        <p:blipFill>
          <a:blip r:embed="rId3" cstate="print"/>
          <a:srcRect/>
          <a:stretch>
            <a:fillRect/>
          </a:stretch>
        </p:blipFill>
        <p:spPr bwMode="auto">
          <a:xfrm>
            <a:off x="5334000" y="1937544"/>
            <a:ext cx="3429000" cy="4407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508" name="Picture 4" descr="http://static.guim.co.uk/sys-images/Guardian/Pix/pictures/2008/09/24/princip460x276.jpg"/>
          <p:cNvPicPr>
            <a:picLocks noChangeAspect="1" noChangeArrowheads="1"/>
          </p:cNvPicPr>
          <p:nvPr/>
        </p:nvPicPr>
        <p:blipFill>
          <a:blip r:embed="rId4" cstate="print"/>
          <a:srcRect/>
          <a:stretch>
            <a:fillRect/>
          </a:stretch>
        </p:blipFill>
        <p:spPr bwMode="auto">
          <a:xfrm>
            <a:off x="304800" y="2514600"/>
            <a:ext cx="4381500" cy="2628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77000">
              <a:schemeClr val="bg1">
                <a:lumMod val="75000"/>
                <a:lumOff val="25000"/>
              </a:schemeClr>
            </a:gs>
            <a:gs pos="100000">
              <a:schemeClr val="bg1">
                <a:lumMod val="65000"/>
                <a:lumOff val="35000"/>
              </a:schemeClr>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 name="Picture 2" descr="http://upload.wikimedia.org/wikipedia/commons/thumb/2/26/Map_Europe_alliances_1914-en.svg/1000px-Map_Europe_alliances_1914-en.svg.png"/>
          <p:cNvPicPr>
            <a:picLocks noChangeAspect="1" noChangeArrowheads="1"/>
          </p:cNvPicPr>
          <p:nvPr/>
        </p:nvPicPr>
        <p:blipFill rotWithShape="1">
          <a:blip r:embed="rId3">
            <a:extLst>
              <a:ext uri="{28A0092B-C50C-407E-A947-70E740481C1C}">
                <a14:useLocalDpi xmlns:a14="http://schemas.microsoft.com/office/drawing/2010/main" val="0"/>
              </a:ext>
            </a:extLst>
          </a:blip>
          <a:srcRect r="20984"/>
          <a:stretch/>
        </p:blipFill>
        <p:spPr bwMode="auto">
          <a:xfrm>
            <a:off x="1" y="23648"/>
            <a:ext cx="9144000" cy="6850774"/>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3"/>
          <p:cNvSpPr/>
          <p:nvPr/>
        </p:nvSpPr>
        <p:spPr>
          <a:xfrm rot="3308573">
            <a:off x="6649175" y="2287088"/>
            <a:ext cx="838200" cy="1600200"/>
          </a:xfrm>
          <a:prstGeom prst="downArrow">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n-US" sz="3200" b="1" dirty="0" smtClean="0">
                <a:solidFill>
                  <a:schemeClr val="tx1"/>
                </a:solidFill>
                <a:latin typeface="+mj-lt"/>
              </a:rPr>
              <a:t>WAR</a:t>
            </a:r>
            <a:endParaRPr lang="en-US" sz="3200" b="1" dirty="0">
              <a:solidFill>
                <a:schemeClr val="tx1"/>
              </a:solidFill>
              <a:latin typeface="+mj-lt"/>
            </a:endParaRPr>
          </a:p>
        </p:txBody>
      </p:sp>
      <p:sp>
        <p:nvSpPr>
          <p:cNvPr id="14" name="Down Arrow 13"/>
          <p:cNvSpPr/>
          <p:nvPr/>
        </p:nvSpPr>
        <p:spPr>
          <a:xfrm rot="15902647">
            <a:off x="5681785" y="1532647"/>
            <a:ext cx="838200" cy="1600200"/>
          </a:xfrm>
          <a:prstGeom prst="downArrow">
            <a:avLst/>
          </a:prstGeom>
        </p:spPr>
        <p:style>
          <a:lnRef idx="0">
            <a:schemeClr val="accent5"/>
          </a:lnRef>
          <a:fillRef idx="3">
            <a:schemeClr val="accent5"/>
          </a:fillRef>
          <a:effectRef idx="3">
            <a:schemeClr val="accent5"/>
          </a:effectRef>
          <a:fontRef idx="minor">
            <a:schemeClr val="lt1"/>
          </a:fontRef>
        </p:style>
        <p:txBody>
          <a:bodyPr vert="vert" rtlCol="0" anchor="ctr"/>
          <a:lstStyle/>
          <a:p>
            <a:pPr algn="ctr"/>
            <a:r>
              <a:rPr lang="en-US" sz="3200" b="1" dirty="0" smtClean="0">
                <a:solidFill>
                  <a:schemeClr val="tx1"/>
                </a:solidFill>
                <a:latin typeface="+mj-lt"/>
              </a:rPr>
              <a:t>WAR</a:t>
            </a:r>
            <a:endParaRPr lang="en-US" sz="3200" b="1" dirty="0">
              <a:solidFill>
                <a:schemeClr val="tx1"/>
              </a:solidFill>
              <a:latin typeface="+mj-lt"/>
            </a:endParaRPr>
          </a:p>
        </p:txBody>
      </p:sp>
      <p:sp>
        <p:nvSpPr>
          <p:cNvPr id="15" name="Down Arrow 14"/>
          <p:cNvSpPr/>
          <p:nvPr/>
        </p:nvSpPr>
        <p:spPr>
          <a:xfrm rot="14959130">
            <a:off x="3233615" y="3021037"/>
            <a:ext cx="838200" cy="1600200"/>
          </a:xfrm>
          <a:prstGeom prst="downArrow">
            <a:avLst/>
          </a:prstGeom>
        </p:spPr>
        <p:style>
          <a:lnRef idx="0">
            <a:schemeClr val="accent5"/>
          </a:lnRef>
          <a:fillRef idx="3">
            <a:schemeClr val="accent5"/>
          </a:fillRef>
          <a:effectRef idx="3">
            <a:schemeClr val="accent5"/>
          </a:effectRef>
          <a:fontRef idx="minor">
            <a:schemeClr val="lt1"/>
          </a:fontRef>
        </p:style>
        <p:txBody>
          <a:bodyPr vert="vert" rtlCol="0" anchor="ctr"/>
          <a:lstStyle/>
          <a:p>
            <a:pPr algn="ctr"/>
            <a:r>
              <a:rPr lang="en-US" sz="3200" b="1" dirty="0" smtClean="0">
                <a:solidFill>
                  <a:schemeClr val="tx1"/>
                </a:solidFill>
                <a:latin typeface="+mj-lt"/>
              </a:rPr>
              <a:t>WAR</a:t>
            </a:r>
            <a:endParaRPr lang="en-US" sz="3200" b="1" dirty="0">
              <a:solidFill>
                <a:schemeClr val="tx1"/>
              </a:solidFill>
              <a:latin typeface="+mj-lt"/>
            </a:endParaRPr>
          </a:p>
        </p:txBody>
      </p:sp>
      <p:sp>
        <p:nvSpPr>
          <p:cNvPr id="16" name="Down Arrow 15"/>
          <p:cNvSpPr/>
          <p:nvPr/>
        </p:nvSpPr>
        <p:spPr>
          <a:xfrm rot="17608779">
            <a:off x="3166098" y="1339771"/>
            <a:ext cx="838200" cy="1600200"/>
          </a:xfrm>
          <a:prstGeom prst="downArrow">
            <a:avLst/>
          </a:prstGeom>
        </p:spPr>
        <p:style>
          <a:lnRef idx="0">
            <a:schemeClr val="accent5"/>
          </a:lnRef>
          <a:fillRef idx="3">
            <a:schemeClr val="accent5"/>
          </a:fillRef>
          <a:effectRef idx="3">
            <a:schemeClr val="accent5"/>
          </a:effectRef>
          <a:fontRef idx="minor">
            <a:schemeClr val="lt1"/>
          </a:fontRef>
        </p:style>
        <p:txBody>
          <a:bodyPr vert="vert" rtlCol="0" anchor="ctr"/>
          <a:lstStyle/>
          <a:p>
            <a:pPr algn="ctr"/>
            <a:r>
              <a:rPr lang="en-US" sz="3200" b="1" dirty="0" smtClean="0">
                <a:solidFill>
                  <a:schemeClr val="tx1"/>
                </a:solidFill>
                <a:latin typeface="+mj-lt"/>
              </a:rPr>
              <a:t>WAR</a:t>
            </a:r>
            <a:endParaRPr lang="en-US" sz="3200" b="1" dirty="0">
              <a:solidFill>
                <a:schemeClr val="tx1"/>
              </a:solidFill>
              <a:latin typeface="+mj-lt"/>
            </a:endParaRPr>
          </a:p>
        </p:txBody>
      </p:sp>
      <p:sp>
        <p:nvSpPr>
          <p:cNvPr id="17" name="Down Arrow 16"/>
          <p:cNvSpPr/>
          <p:nvPr/>
        </p:nvSpPr>
        <p:spPr>
          <a:xfrm rot="5400000">
            <a:off x="3505200" y="2211216"/>
            <a:ext cx="838200" cy="1600200"/>
          </a:xfrm>
          <a:prstGeom prst="downArrow">
            <a:avLst/>
          </a:prstGeom>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en-US" sz="3200" b="1" dirty="0" smtClean="0">
                <a:solidFill>
                  <a:schemeClr val="tx1"/>
                </a:solidFill>
                <a:latin typeface="+mj-lt"/>
              </a:rPr>
              <a:t>WAR</a:t>
            </a:r>
            <a:endParaRPr lang="en-US" sz="3200" b="1" dirty="0">
              <a:solidFill>
                <a:schemeClr val="tx1"/>
              </a:solidFill>
              <a:latin typeface="+mj-lt"/>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animBg="1"/>
    </p:bldLst>
  </p:timing>
</p:sld>
</file>

<file path=ppt/theme/theme1.xml><?xml version="1.0" encoding="utf-8"?>
<a:theme xmlns:a="http://schemas.openxmlformats.org/drawingml/2006/main" name="Office Theme">
  <a:themeElements>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fontScheme name="TrebuchetGeorgia">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fontScheme name="Versailles">
      <a:majorFont>
        <a:latin typeface="Versailles LT"/>
        <a:ea typeface=""/>
        <a:cs typeface=""/>
      </a:majorFont>
      <a:minorFont>
        <a:latin typeface="Versailles L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0.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1.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2.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3.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4.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5.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6.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7.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8.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19.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0.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1.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2.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3.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4.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5.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6.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7.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8.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29.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0.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1.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2.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3.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4.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5.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6.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7.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8.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39.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4.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40.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41.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42.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43.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44.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45.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46.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47.xml><?xml version="1.0" encoding="utf-8"?>
<a:themeOverride xmlns:a="http://schemas.openxmlformats.org/drawingml/2006/main">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themeOverride>
</file>

<file path=ppt/theme/themeOverride48.xml><?xml version="1.0" encoding="utf-8"?>
<a:themeOverride xmlns:a="http://schemas.openxmlformats.org/drawingml/2006/main">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themeOverride>
</file>

<file path=ppt/theme/themeOverride49.xml><?xml version="1.0" encoding="utf-8"?>
<a:themeOverride xmlns:a="http://schemas.openxmlformats.org/drawingml/2006/main">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themeOverride>
</file>

<file path=ppt/theme/themeOverride5.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50.xml><?xml version="1.0" encoding="utf-8"?>
<a:themeOverride xmlns:a="http://schemas.openxmlformats.org/drawingml/2006/main">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themeOverride>
</file>

<file path=ppt/theme/themeOverride51.xml><?xml version="1.0" encoding="utf-8"?>
<a:themeOverride xmlns:a="http://schemas.openxmlformats.org/drawingml/2006/main">
  <a:clrScheme name="Grayscale2">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F2F2F2"/>
    </a:hlink>
    <a:folHlink>
      <a:srgbClr val="D8D8D8"/>
    </a:folHlink>
  </a:clrScheme>
</a:themeOverride>
</file>

<file path=ppt/theme/themeOverride6.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7.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8.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ppt/theme/themeOverride9.xml><?xml version="1.0" encoding="utf-8"?>
<a:themeOverride xmlns:a="http://schemas.openxmlformats.org/drawingml/2006/main">
  <a:clrScheme name="GrayscaleBlood">
    <a:dk1>
      <a:sysClr val="windowText" lastClr="000000"/>
    </a:dk1>
    <a:lt1>
      <a:sysClr val="window" lastClr="FFFFFF"/>
    </a:lt1>
    <a:dk2>
      <a:srgbClr val="000000"/>
    </a:dk2>
    <a:lt2>
      <a:srgbClr val="F8F8F8"/>
    </a:lt2>
    <a:accent1>
      <a:srgbClr val="F2F2F2"/>
    </a:accent1>
    <a:accent2>
      <a:srgbClr val="F2F2F2"/>
    </a:accent2>
    <a:accent3>
      <a:srgbClr val="D0D0D0"/>
    </a:accent3>
    <a:accent4>
      <a:srgbClr val="BFBFBF"/>
    </a:accent4>
    <a:accent5>
      <a:srgbClr val="E60706"/>
    </a:accent5>
    <a:accent6>
      <a:srgbClr val="FFFFFF"/>
    </a:accent6>
    <a:hlink>
      <a:srgbClr val="FA4342"/>
    </a:hlink>
    <a:folHlink>
      <a:srgbClr val="B90504"/>
    </a:folHlink>
  </a:clrScheme>
</a:themeOverride>
</file>

<file path=docProps/app.xml><?xml version="1.0" encoding="utf-8"?>
<Properties xmlns="http://schemas.openxmlformats.org/officeDocument/2006/extended-properties" xmlns:vt="http://schemas.openxmlformats.org/officeDocument/2006/docPropsVTypes">
  <Template/>
  <TotalTime>7407</TotalTime>
  <Words>399</Words>
  <Application>Microsoft Office PowerPoint</Application>
  <PresentationFormat>On-screen Show (4:3)</PresentationFormat>
  <Paragraphs>135</Paragraphs>
  <Slides>62</Slides>
  <Notes>6</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62</vt:i4>
      </vt:variant>
    </vt:vector>
  </HeadingPairs>
  <TitlesOfParts>
    <vt:vector size="77" baseType="lpstr">
      <vt:lpstr>Arial</vt:lpstr>
      <vt:lpstr>Calibri</vt:lpstr>
      <vt:lpstr>Georgia</vt:lpstr>
      <vt:lpstr>Wingdings 2</vt:lpstr>
      <vt:lpstr>Wingdings</vt:lpstr>
      <vt:lpstr>Junction</vt:lpstr>
      <vt:lpstr>JasmineUPC</vt:lpstr>
      <vt:lpstr>Bella Donna</vt:lpstr>
      <vt:lpstr>Trebuchet MS</vt:lpstr>
      <vt:lpstr>Versailles LT</vt:lpstr>
      <vt:lpstr>Franklin Gothic Demi</vt:lpstr>
      <vt:lpstr>Kartika</vt:lpstr>
      <vt:lpstr>Office Theme</vt:lpstr>
      <vt:lpstr>2_Office Theme</vt:lpstr>
      <vt:lpstr>1_Office Theme</vt:lpstr>
      <vt:lpstr>World War I</vt:lpstr>
      <vt:lpstr>PowerPoint Presentation</vt:lpstr>
      <vt:lpstr>Causes of World War I</vt:lpstr>
      <vt:lpstr>Alliances</vt:lpstr>
      <vt:lpstr>The Bench Clearing Effect</vt:lpstr>
      <vt:lpstr>Nationalism</vt:lpstr>
      <vt:lpstr>PowerPoint Presentation</vt:lpstr>
      <vt:lpstr>Assassination of  Archduke Franz Ferdinand June 28, 1914</vt:lpstr>
      <vt:lpstr>PowerPoint Presentation</vt:lpstr>
      <vt:lpstr>PowerPoint Presentation</vt:lpstr>
      <vt:lpstr>PowerPoint Presentation</vt:lpstr>
      <vt:lpstr>American Neutrality</vt:lpstr>
      <vt:lpstr>WE’RE MISSING OUT!!!</vt:lpstr>
      <vt:lpstr>PowerPoint Presentation</vt:lpstr>
      <vt:lpstr>PROVOCATIONS Dora Style</vt:lpstr>
      <vt:lpstr>U-BOATS</vt:lpstr>
      <vt:lpstr>Sinking of the Lusitania May 7, 1915</vt:lpstr>
      <vt:lpstr>“He kept us out of war.”</vt:lpstr>
      <vt:lpstr>PowerPoint Presentation</vt:lpstr>
      <vt:lpstr>PowerPoint Presentation</vt:lpstr>
      <vt:lpstr>Zimmerman Note (aka, Zimmerman Telegram)</vt:lpstr>
      <vt:lpstr>PowerPoint Presentation</vt:lpstr>
      <vt:lpstr>PROVOCATIONS Dora Style</vt:lpstr>
      <vt:lpstr>Wilson’s War Message</vt:lpstr>
      <vt:lpstr>Grab your  gas mask…</vt:lpstr>
      <vt:lpstr>Selective Service Act (1917)</vt:lpstr>
      <vt:lpstr>PROPAGANDA</vt:lpstr>
      <vt:lpstr>Propaganda Campaign</vt:lpstr>
      <vt:lpstr>PowerPoint Presentation</vt:lpstr>
      <vt:lpstr>PowerPoint Presentation</vt:lpstr>
      <vt:lpstr>PowerPoint Presentation</vt:lpstr>
      <vt:lpstr>PowerPoint Presentation</vt:lpstr>
      <vt:lpstr>19</vt:lpstr>
      <vt:lpstr>PowerPoint Presentation</vt:lpstr>
      <vt:lpstr>PowerPoint Presentation</vt:lpstr>
      <vt:lpstr>Food Administration</vt:lpstr>
      <vt:lpstr>PowerPoint Presentation</vt:lpstr>
      <vt:lpstr>NO!</vt:lpstr>
      <vt:lpstr>DID YOU KNOW?</vt:lpstr>
      <vt:lpstr>PowerPoint Presentation</vt:lpstr>
      <vt:lpstr>Sheep Clubs</vt:lpstr>
      <vt:lpstr>PowerPoint Presentation</vt:lpstr>
      <vt:lpstr>PowerPoint Presentation</vt:lpstr>
      <vt:lpstr>Espionage &amp;  Sedition Acts</vt:lpstr>
      <vt:lpstr>PowerPoint Presentation</vt:lpstr>
      <vt:lpstr>HOT DOG</vt:lpstr>
      <vt:lpstr>PowerPoint Presentation</vt:lpstr>
      <vt:lpstr>A CRIME TO DISPLAY</vt:lpstr>
      <vt:lpstr>PowerPoint Presentation</vt:lpstr>
      <vt:lpstr>Armistice</vt:lpstr>
      <vt:lpstr>PowerPoint Presentation</vt:lpstr>
      <vt:lpstr>Wilson’s Fourteen Points</vt:lpstr>
      <vt:lpstr>Irony</vt:lpstr>
      <vt:lpstr>PEACE Without  Victory</vt:lpstr>
      <vt:lpstr>PowerPoint Presentation</vt:lpstr>
      <vt:lpstr>PowerPoint Presentation</vt:lpstr>
      <vt:lpstr>“War Guilt” Clause</vt:lpstr>
      <vt:lpstr>Wilson’s Fourteen Points</vt:lpstr>
      <vt:lpstr>Signing  of the  Treaty of Versailles</vt:lpstr>
      <vt:lpstr>New National Borders</vt:lpstr>
      <vt:lpstr>The League  of Nations</vt:lpstr>
      <vt:lpstr>PowerPoint Presentation</vt:lpstr>
    </vt:vector>
  </TitlesOfParts>
  <Company>Clemson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USHC 5.4 - World War I</dc:title>
  <dc:creator>Tom Richey</dc:creator>
  <cp:lastModifiedBy>Tom Richey</cp:lastModifiedBy>
  <cp:revision>544</cp:revision>
  <dcterms:created xsi:type="dcterms:W3CDTF">2010-03-12T13:47:10Z</dcterms:created>
  <dcterms:modified xsi:type="dcterms:W3CDTF">2014-10-29T13:45:26Z</dcterms:modified>
</cp:coreProperties>
</file>